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media/image26.jpeg" ContentType="image/jpeg"/>
  <Override PartName="/ppt/media/image27.jpeg" ContentType="image/jpeg"/>
  <Override PartName="/ppt/media/image28.jpeg" ContentType="image/jpeg"/>
  <Override PartName="/ppt/media/image29.jpeg" ContentType="image/jpeg"/>
  <Override PartName="/ppt/media/image30.jpeg" ContentType="image/jpeg"/>
  <Override PartName="/ppt/media/image31.jpeg" ContentType="image/jpeg"/>
  <Override PartName="/ppt/media/image32.jpeg" ContentType="image/jpeg"/>
  <Override PartName="/ppt/media/image33.jpeg" ContentType="image/jpeg"/>
  <Override PartName="/ppt/media/image34.jpeg" ContentType="image/jpeg"/>
  <Override PartName="/ppt/media/image35.jpeg" ContentType="image/jpeg"/>
  <Override PartName="/ppt/media/image36.jpeg" ContentType="image/jpeg"/>
  <Override PartName="/ppt/media/image37.jpeg" ContentType="image/jpeg"/>
  <Override PartName="/ppt/media/image38.jpeg" ContentType="image/jpeg"/>
  <Override PartName="/ppt/media/image39.jpeg" ContentType="image/jpeg"/>
  <Override PartName="/ppt/media/image40.jpeg" ContentType="image/jpeg"/>
  <Override PartName="/ppt/media/image41.jpeg" ContentType="image/jpeg"/>
  <Override PartName="/ppt/media/image42.jpeg" ContentType="image/jpeg"/>
  <Override PartName="/ppt/media/image43.jpeg" ContentType="image/jpeg"/>
  <Override PartName="/ppt/media/image44.jpeg" ContentType="image/jpeg"/>
  <Override PartName="/ppt/media/image45.jpeg" ContentType="image/jpeg"/>
  <Override PartName="/ppt/media/image46.jpeg" ContentType="image/jpeg"/>
  <Override PartName="/ppt/media/image47.jpeg" ContentType="image/jpeg"/>
  <Override PartName="/ppt/media/image48.jpeg" ContentType="image/jpeg"/>
  <Override PartName="/ppt/media/image49.jpeg" ContentType="image/jpeg"/>
  <Override PartName="/ppt/media/image50.jpeg" ContentType="image/jpeg"/>
  <Override PartName="/ppt/media/image51.jpeg" ContentType="image/jpeg"/>
  <Override PartName="/ppt/media/image52.jpeg" ContentType="image/jpeg"/>
  <Override PartName="/ppt/media/image53.jpeg" ContentType="image/jpeg"/>
  <Override PartName="/ppt/media/image54.jpeg" ContentType="image/jpeg"/>
  <Override PartName="/ppt/media/image55.jpeg" ContentType="image/jpeg"/>
  <Override PartName="/ppt/media/image56.jpeg" ContentType="image/jpeg"/>
  <Override PartName="/ppt/media/image57.jpeg" ContentType="image/jpeg"/>
  <Override PartName="/ppt/media/image58.jpeg" ContentType="image/jpeg"/>
  <Override PartName="/ppt/media/image59.jpeg" ContentType="image/jpeg"/>
  <Override PartName="/ppt/media/image60.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iSans"/>
        <a:ea typeface="MiSans"/>
        <a:cs typeface="MiSans"/>
        <a:sym typeface="MiSans"/>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iSans"/>
        <a:ea typeface="MiSans"/>
        <a:cs typeface="MiSans"/>
        <a:sym typeface="MiSans"/>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iSans"/>
        <a:ea typeface="MiSans"/>
        <a:cs typeface="MiSans"/>
        <a:sym typeface="MiSans"/>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iSans"/>
        <a:ea typeface="MiSans"/>
        <a:cs typeface="MiSans"/>
        <a:sym typeface="MiSans"/>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iSans"/>
        <a:ea typeface="MiSans"/>
        <a:cs typeface="MiSans"/>
        <a:sym typeface="MiSans"/>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iSans"/>
        <a:ea typeface="MiSans"/>
        <a:cs typeface="MiSans"/>
        <a:sym typeface="MiSans"/>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iSans"/>
        <a:ea typeface="MiSans"/>
        <a:cs typeface="MiSans"/>
        <a:sym typeface="MiSans"/>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iSans"/>
        <a:ea typeface="MiSans"/>
        <a:cs typeface="MiSans"/>
        <a:sym typeface="MiSans"/>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iSans"/>
        <a:ea typeface="MiSans"/>
        <a:cs typeface="MiSans"/>
        <a:sym typeface="MiSan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MiSans"/>
          <a:ea typeface="MiSans"/>
          <a:cs typeface="MiSan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wholeTbl>
    <a:band2H>
      <a:tcTxStyle b="def" i="def"/>
      <a:tcStyle>
        <a:tcBdr/>
        <a:fill>
          <a:solidFill>
            <a:srgbClr val="FFFFFF"/>
          </a:solidFill>
        </a:fill>
      </a:tcStyle>
    </a:band2H>
    <a:firstCol>
      <a:tcTxStyle b="off" i="off">
        <a:font>
          <a:latin typeface="MiSans"/>
          <a:ea typeface="MiSans"/>
          <a:cs typeface="MiSan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Col>
    <a:lastRow>
      <a:tcTxStyle b="off" i="off">
        <a:font>
          <a:latin typeface="MiSans"/>
          <a:ea typeface="MiSans"/>
          <a:cs typeface="MiSan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ff" i="off">
        <a:font>
          <a:latin typeface="MiSans"/>
          <a:ea typeface="MiSans"/>
          <a:cs typeface="MiSan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C7B018BB-80A7-4F77-B60F-C8B233D01FF8}" styleName="">
    <a:tblBg/>
    <a:wholeTbl>
      <a:tcTxStyle b="off" i="off">
        <a:font>
          <a:latin typeface="MiSans"/>
          <a:ea typeface="MiSans"/>
          <a:cs typeface="MiSan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ED5EC"/>
          </a:solidFill>
        </a:fill>
      </a:tcStyle>
    </a:wholeTbl>
    <a:band2H>
      <a:tcTxStyle b="def" i="def"/>
      <a:tcStyle>
        <a:tcBdr/>
        <a:fill>
          <a:solidFill>
            <a:srgbClr val="E8EBF6"/>
          </a:solidFill>
        </a:fill>
      </a:tcStyle>
    </a:band2H>
    <a:firstCol>
      <a:tcTxStyle b="on" i="off">
        <a:font>
          <a:latin typeface="MiSans"/>
          <a:ea typeface="MiSans"/>
          <a:cs typeface="MiSan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MiSans"/>
          <a:ea typeface="MiSans"/>
          <a:cs typeface="MiSan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MiSans"/>
          <a:ea typeface="MiSans"/>
          <a:cs typeface="MiSan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
          <a:latin typeface="MiSans"/>
          <a:ea typeface="MiSans"/>
          <a:cs typeface="MiSan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AE6CA"/>
          </a:solidFill>
        </a:fill>
      </a:tcStyle>
    </a:wholeTbl>
    <a:band2H>
      <a:tcTxStyle b="def" i="def"/>
      <a:tcStyle>
        <a:tcBdr/>
        <a:fill>
          <a:solidFill>
            <a:srgbClr val="FCF3E6"/>
          </a:solidFill>
        </a:fill>
      </a:tcStyle>
    </a:band2H>
    <a:firstCol>
      <a:tcTxStyle b="on" i="off">
        <a:font>
          <a:latin typeface="MiSans"/>
          <a:ea typeface="MiSans"/>
          <a:cs typeface="MiSan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MiSans"/>
          <a:ea typeface="MiSans"/>
          <a:cs typeface="MiSan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MiSans"/>
          <a:ea typeface="MiSans"/>
          <a:cs typeface="MiSan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
          <a:latin typeface="MiSans"/>
          <a:ea typeface="MiSans"/>
          <a:cs typeface="MiSan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5CED1"/>
          </a:solidFill>
        </a:fill>
      </a:tcStyle>
    </a:wholeTbl>
    <a:band2H>
      <a:tcTxStyle b="def" i="def"/>
      <a:tcStyle>
        <a:tcBdr/>
        <a:fill>
          <a:solidFill>
            <a:srgbClr val="FAE8E9"/>
          </a:solidFill>
        </a:fill>
      </a:tcStyle>
    </a:band2H>
    <a:firstCol>
      <a:tcTxStyle b="on" i="off">
        <a:font>
          <a:latin typeface="MiSans"/>
          <a:ea typeface="MiSans"/>
          <a:cs typeface="MiSan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MiSans"/>
          <a:ea typeface="MiSans"/>
          <a:cs typeface="MiSan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MiSans"/>
          <a:ea typeface="MiSans"/>
          <a:cs typeface="MiSan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
          <a:latin typeface="MiSans"/>
          <a:ea typeface="MiSans"/>
          <a:cs typeface="MiSans"/>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
          <a:latin typeface="MiSans"/>
          <a:ea typeface="MiSans"/>
          <a:cs typeface="MiSans"/>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MiSans"/>
          <a:ea typeface="MiSans"/>
          <a:cs typeface="MiSans"/>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MiSans"/>
          <a:ea typeface="MiSans"/>
          <a:cs typeface="MiSans"/>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
          <a:latin typeface="MiSans"/>
          <a:ea typeface="MiSans"/>
          <a:cs typeface="MiSan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MiSans"/>
          <a:ea typeface="MiSans"/>
          <a:cs typeface="MiSan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MiSans"/>
          <a:ea typeface="MiSans"/>
          <a:cs typeface="MiSan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MiSans"/>
          <a:ea typeface="MiSans"/>
          <a:cs typeface="MiSan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570" name="Shape 570"/>
          <p:cNvSpPr/>
          <p:nvPr>
            <p:ph type="sldImg"/>
          </p:nvPr>
        </p:nvSpPr>
        <p:spPr>
          <a:xfrm>
            <a:off x="1143000" y="685800"/>
            <a:ext cx="4572000" cy="3429000"/>
          </a:xfrm>
          <a:prstGeom prst="rect">
            <a:avLst/>
          </a:prstGeom>
        </p:spPr>
        <p:txBody>
          <a:bodyPr/>
          <a:lstStyle/>
          <a:p>
            <a:pPr/>
          </a:p>
        </p:txBody>
      </p:sp>
      <p:sp>
        <p:nvSpPr>
          <p:cNvPr id="571" name="Shape 57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Arial"/>
      </a:defRPr>
    </a:lvl1pPr>
    <a:lvl2pPr indent="228600" latinLnBrk="0">
      <a:spcBef>
        <a:spcPts val="400"/>
      </a:spcBef>
      <a:defRPr sz="1200">
        <a:latin typeface="+mj-lt"/>
        <a:ea typeface="+mj-ea"/>
        <a:cs typeface="+mj-cs"/>
        <a:sym typeface="Arial"/>
      </a:defRPr>
    </a:lvl2pPr>
    <a:lvl3pPr indent="457200" latinLnBrk="0">
      <a:spcBef>
        <a:spcPts val="400"/>
      </a:spcBef>
      <a:defRPr sz="1200">
        <a:latin typeface="+mj-lt"/>
        <a:ea typeface="+mj-ea"/>
        <a:cs typeface="+mj-cs"/>
        <a:sym typeface="Arial"/>
      </a:defRPr>
    </a:lvl3pPr>
    <a:lvl4pPr indent="685800" latinLnBrk="0">
      <a:spcBef>
        <a:spcPts val="400"/>
      </a:spcBef>
      <a:defRPr sz="1200">
        <a:latin typeface="+mj-lt"/>
        <a:ea typeface="+mj-ea"/>
        <a:cs typeface="+mj-cs"/>
        <a:sym typeface="Arial"/>
      </a:defRPr>
    </a:lvl4pPr>
    <a:lvl5pPr indent="914400" latinLnBrk="0">
      <a:spcBef>
        <a:spcPts val="400"/>
      </a:spcBef>
      <a:defRPr sz="1200">
        <a:latin typeface="+mj-lt"/>
        <a:ea typeface="+mj-ea"/>
        <a:cs typeface="+mj-cs"/>
        <a:sym typeface="Arial"/>
      </a:defRPr>
    </a:lvl5pPr>
    <a:lvl6pPr indent="1143000" latinLnBrk="0">
      <a:spcBef>
        <a:spcPts val="400"/>
      </a:spcBef>
      <a:defRPr sz="1200">
        <a:latin typeface="+mj-lt"/>
        <a:ea typeface="+mj-ea"/>
        <a:cs typeface="+mj-cs"/>
        <a:sym typeface="Arial"/>
      </a:defRPr>
    </a:lvl6pPr>
    <a:lvl7pPr indent="1371600" latinLnBrk="0">
      <a:spcBef>
        <a:spcPts val="400"/>
      </a:spcBef>
      <a:defRPr sz="1200">
        <a:latin typeface="+mj-lt"/>
        <a:ea typeface="+mj-ea"/>
        <a:cs typeface="+mj-cs"/>
        <a:sym typeface="Arial"/>
      </a:defRPr>
    </a:lvl7pPr>
    <a:lvl8pPr indent="1600200" latinLnBrk="0">
      <a:spcBef>
        <a:spcPts val="400"/>
      </a:spcBef>
      <a:defRPr sz="1200">
        <a:latin typeface="+mj-lt"/>
        <a:ea typeface="+mj-ea"/>
        <a:cs typeface="+mj-cs"/>
        <a:sym typeface="Arial"/>
      </a:defRPr>
    </a:lvl8pPr>
    <a:lvl9pPr indent="1828800" latinLnBrk="0">
      <a:spcBef>
        <a:spcPts val="400"/>
      </a:spcBef>
      <a:defRPr sz="1200">
        <a:latin typeface="+mj-lt"/>
        <a:ea typeface="+mj-ea"/>
        <a:cs typeface="+mj-cs"/>
        <a:sym typeface="Arial"/>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5.pn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jpeg"/><Relationship Id="rId4" Type="http://schemas.openxmlformats.org/officeDocument/2006/relationships/image" Target="../media/image2.pn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5.pn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标题幻灯片">
    <p:spTree>
      <p:nvGrpSpPr>
        <p:cNvPr id="1" name=""/>
        <p:cNvGrpSpPr/>
        <p:nvPr/>
      </p:nvGrpSpPr>
      <p:grpSpPr>
        <a:xfrm>
          <a:off x="0" y="0"/>
          <a:ext cx="0" cy="0"/>
          <a:chOff x="0" y="0"/>
          <a:chExt cx="0" cy="0"/>
        </a:xfrm>
      </p:grpSpPr>
      <p:sp>
        <p:nvSpPr>
          <p:cNvPr id="40" name="标题文本"/>
          <p:cNvSpPr txBox="1"/>
          <p:nvPr>
            <p:ph type="title"/>
          </p:nvPr>
        </p:nvSpPr>
        <p:spPr>
          <a:prstGeom prst="rect">
            <a:avLst/>
          </a:prstGeom>
        </p:spPr>
        <p:txBody>
          <a:bodyPr/>
          <a:lstStyle/>
          <a:p>
            <a:pPr/>
            <a:r>
              <a:t>标题文本</a:t>
            </a:r>
          </a:p>
        </p:txBody>
      </p:sp>
      <p:sp>
        <p:nvSpPr>
          <p:cNvPr id="41"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自定义版式">
    <p:spTree>
      <p:nvGrpSpPr>
        <p:cNvPr id="1" name=""/>
        <p:cNvGrpSpPr/>
        <p:nvPr/>
      </p:nvGrpSpPr>
      <p:grpSpPr>
        <a:xfrm>
          <a:off x="0" y="0"/>
          <a:ext cx="0" cy="0"/>
          <a:chOff x="0" y="0"/>
          <a:chExt cx="0" cy="0"/>
        </a:xfrm>
      </p:grpSpPr>
      <p:grpSp>
        <p:nvGrpSpPr>
          <p:cNvPr id="53" name="组合 2"/>
          <p:cNvGrpSpPr/>
          <p:nvPr/>
        </p:nvGrpSpPr>
        <p:grpSpPr>
          <a:xfrm>
            <a:off x="-1" y="0"/>
            <a:ext cx="12192001" cy="6858635"/>
            <a:chOff x="0" y="0"/>
            <a:chExt cx="12192000" cy="6858635"/>
          </a:xfrm>
        </p:grpSpPr>
        <p:pic>
          <p:nvPicPr>
            <p:cNvPr id="48" name="图片 3" descr="图片 3"/>
            <p:cNvPicPr>
              <a:picLocks noChangeAspect="1"/>
            </p:cNvPicPr>
            <p:nvPr/>
          </p:nvPicPr>
          <p:blipFill>
            <a:blip r:embed="rId2">
              <a:extLst/>
            </a:blip>
            <a:srcRect l="5970" t="0" r="0" b="0"/>
            <a:stretch>
              <a:fillRect/>
            </a:stretch>
          </p:blipFill>
          <p:spPr>
            <a:xfrm>
              <a:off x="-1" y="634"/>
              <a:ext cx="8501382" cy="6858001"/>
            </a:xfrm>
            <a:prstGeom prst="rect">
              <a:avLst/>
            </a:prstGeom>
            <a:ln w="12700" cap="flat">
              <a:noFill/>
              <a:miter lim="400000"/>
            </a:ln>
            <a:effectLst/>
          </p:spPr>
        </p:pic>
        <p:pic>
          <p:nvPicPr>
            <p:cNvPr id="49" name="图片 4" descr="图片 4"/>
            <p:cNvPicPr>
              <a:picLocks noChangeAspect="1"/>
            </p:cNvPicPr>
            <p:nvPr/>
          </p:nvPicPr>
          <p:blipFill>
            <a:blip r:embed="rId3">
              <a:extLst/>
            </a:blip>
            <a:stretch>
              <a:fillRect/>
            </a:stretch>
          </p:blipFill>
          <p:spPr>
            <a:xfrm>
              <a:off x="0" y="-1"/>
              <a:ext cx="12192000" cy="6858001"/>
            </a:xfrm>
            <a:prstGeom prst="rect">
              <a:avLst/>
            </a:prstGeom>
            <a:ln w="12700" cap="flat">
              <a:noFill/>
              <a:miter lim="400000"/>
            </a:ln>
            <a:effectLst/>
          </p:spPr>
        </p:pic>
        <p:sp>
          <p:nvSpPr>
            <p:cNvPr id="50" name="文本框 5"/>
            <p:cNvSpPr txBox="1"/>
            <p:nvPr/>
          </p:nvSpPr>
          <p:spPr>
            <a:xfrm>
              <a:off x="9894322" y="772339"/>
              <a:ext cx="1637667" cy="815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b="1" spc="300" sz="4100">
                  <a:solidFill>
                    <a:srgbClr val="124098"/>
                  </a:solidFill>
                  <a:latin typeface="Microsoft YaHei Bold"/>
                  <a:ea typeface="Microsoft YaHei Bold"/>
                  <a:cs typeface="Microsoft YaHei Bold"/>
                  <a:sym typeface="Microsoft YaHei Bold"/>
                </a:defRPr>
              </a:lvl1pPr>
            </a:lstStyle>
            <a:p>
              <a:pPr/>
              <a:r>
                <a:t>目 录</a:t>
              </a:r>
            </a:p>
          </p:txBody>
        </p:sp>
        <p:sp>
          <p:nvSpPr>
            <p:cNvPr id="51" name="文本框 6"/>
            <p:cNvSpPr txBox="1"/>
            <p:nvPr/>
          </p:nvSpPr>
          <p:spPr>
            <a:xfrm>
              <a:off x="9894322" y="1463674"/>
              <a:ext cx="1637667" cy="350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a:solidFill>
                    <a:srgbClr val="124098"/>
                  </a:solidFill>
                  <a:latin typeface="+mj-lt"/>
                  <a:ea typeface="+mj-ea"/>
                  <a:cs typeface="+mj-cs"/>
                  <a:sym typeface="Arial"/>
                </a:defRPr>
              </a:lvl1pPr>
            </a:lstStyle>
            <a:p>
              <a:pPr/>
              <a:r>
                <a:t>CONTENTS</a:t>
              </a:r>
            </a:p>
          </p:txBody>
        </p:sp>
        <p:sp>
          <p:nvSpPr>
            <p:cNvPr id="52" name="文本框 7"/>
            <p:cNvSpPr txBox="1"/>
            <p:nvPr/>
          </p:nvSpPr>
          <p:spPr>
            <a:xfrm>
              <a:off x="10160635" y="6210299"/>
              <a:ext cx="1371601" cy="2147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900">
                  <a:solidFill>
                    <a:srgbClr val="124098"/>
                  </a:solidFill>
                  <a:latin typeface="+mj-lt"/>
                  <a:ea typeface="+mj-ea"/>
                  <a:cs typeface="+mj-cs"/>
                  <a:sym typeface="Arial"/>
                </a:defRPr>
              </a:lvl1pPr>
            </a:lstStyle>
            <a:p>
              <a:pPr/>
              <a:r>
                <a:t>WWW.JDSN.COM.CN</a:t>
              </a:r>
            </a:p>
          </p:txBody>
        </p:sp>
      </p:grpSp>
      <p:grpSp>
        <p:nvGrpSpPr>
          <p:cNvPr id="59" name="组合 8"/>
          <p:cNvGrpSpPr/>
          <p:nvPr/>
        </p:nvGrpSpPr>
        <p:grpSpPr>
          <a:xfrm>
            <a:off x="-906088" y="-1"/>
            <a:ext cx="706583" cy="6794287"/>
            <a:chOff x="0" y="0"/>
            <a:chExt cx="706582" cy="6794285"/>
          </a:xfrm>
        </p:grpSpPr>
        <p:sp>
          <p:nvSpPr>
            <p:cNvPr id="54" name="矩形 9"/>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5" name="矩形 10"/>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6" name="矩形 11"/>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7" name="矩形 12"/>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8" name="矩形 13"/>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65" name="组合 14"/>
          <p:cNvGrpSpPr/>
          <p:nvPr/>
        </p:nvGrpSpPr>
        <p:grpSpPr>
          <a:xfrm>
            <a:off x="12354403" y="33895"/>
            <a:ext cx="706583" cy="6794287"/>
            <a:chOff x="0" y="0"/>
            <a:chExt cx="706582" cy="6794285"/>
          </a:xfrm>
        </p:grpSpPr>
        <p:sp>
          <p:nvSpPr>
            <p:cNvPr id="60" name="矩形 15"/>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61" name="矩形 16"/>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62" name="矩形 17"/>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63" name="矩形 18"/>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64" name="矩形 19"/>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66"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标题和内容">
    <p:spTree>
      <p:nvGrpSpPr>
        <p:cNvPr id="1" name=""/>
        <p:cNvGrpSpPr/>
        <p:nvPr/>
      </p:nvGrpSpPr>
      <p:grpSpPr>
        <a:xfrm>
          <a:off x="0" y="0"/>
          <a:ext cx="0" cy="0"/>
          <a:chOff x="0" y="0"/>
          <a:chExt cx="0" cy="0"/>
        </a:xfrm>
      </p:grpSpPr>
      <p:pic>
        <p:nvPicPr>
          <p:cNvPr id="73" name="图片 6" descr="图片 6"/>
          <p:cNvPicPr>
            <a:picLocks noChangeAspect="1"/>
          </p:cNvPicPr>
          <p:nvPr/>
        </p:nvPicPr>
        <p:blipFill>
          <a:blip r:embed="rId2">
            <a:extLst/>
          </a:blip>
          <a:srcRect l="5877" t="0" r="0" b="0"/>
          <a:stretch>
            <a:fillRect/>
          </a:stretch>
        </p:blipFill>
        <p:spPr>
          <a:xfrm>
            <a:off x="-1" y="554990"/>
            <a:ext cx="7901942" cy="6303010"/>
          </a:xfrm>
          <a:prstGeom prst="rect">
            <a:avLst/>
          </a:prstGeom>
          <a:ln w="12700">
            <a:miter lim="400000"/>
          </a:ln>
        </p:spPr>
      </p:pic>
      <p:pic>
        <p:nvPicPr>
          <p:cNvPr id="74" name="图片 7" descr="图片 7"/>
          <p:cNvPicPr>
            <a:picLocks noChangeAspect="1"/>
          </p:cNvPicPr>
          <p:nvPr/>
        </p:nvPicPr>
        <p:blipFill>
          <a:blip r:embed="rId3">
            <a:extLst/>
          </a:blip>
          <a:stretch>
            <a:fillRect/>
          </a:stretch>
        </p:blipFill>
        <p:spPr>
          <a:xfrm>
            <a:off x="0" y="0"/>
            <a:ext cx="12192000" cy="6858000"/>
          </a:xfrm>
          <a:prstGeom prst="rect">
            <a:avLst/>
          </a:prstGeom>
          <a:ln w="12700">
            <a:miter lim="400000"/>
          </a:ln>
        </p:spPr>
      </p:pic>
      <p:grpSp>
        <p:nvGrpSpPr>
          <p:cNvPr id="80" name="组合 8"/>
          <p:cNvGrpSpPr/>
          <p:nvPr/>
        </p:nvGrpSpPr>
        <p:grpSpPr>
          <a:xfrm>
            <a:off x="-906088" y="-1"/>
            <a:ext cx="706583" cy="6794287"/>
            <a:chOff x="0" y="0"/>
            <a:chExt cx="706582" cy="6794285"/>
          </a:xfrm>
        </p:grpSpPr>
        <p:sp>
          <p:nvSpPr>
            <p:cNvPr id="75" name="矩形 9"/>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76" name="矩形 10"/>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77" name="矩形 11"/>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78" name="矩形 12"/>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79" name="矩形 13"/>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86" name="组合 14"/>
          <p:cNvGrpSpPr/>
          <p:nvPr/>
        </p:nvGrpSpPr>
        <p:grpSpPr>
          <a:xfrm>
            <a:off x="12354403" y="33895"/>
            <a:ext cx="706583" cy="6794287"/>
            <a:chOff x="0" y="0"/>
            <a:chExt cx="706582" cy="6794285"/>
          </a:xfrm>
        </p:grpSpPr>
        <p:sp>
          <p:nvSpPr>
            <p:cNvPr id="81" name="矩形 15"/>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82" name="矩形 16"/>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83" name="矩形 17"/>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84" name="矩形 18"/>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85" name="矩形 19"/>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87"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自定义版式">
    <p:spTree>
      <p:nvGrpSpPr>
        <p:cNvPr id="1" name=""/>
        <p:cNvGrpSpPr/>
        <p:nvPr/>
      </p:nvGrpSpPr>
      <p:grpSpPr>
        <a:xfrm>
          <a:off x="0" y="0"/>
          <a:ext cx="0" cy="0"/>
          <a:chOff x="0" y="0"/>
          <a:chExt cx="0" cy="0"/>
        </a:xfrm>
      </p:grpSpPr>
      <p:pic>
        <p:nvPicPr>
          <p:cNvPr id="94" name="图片 11" descr="图片 11"/>
          <p:cNvPicPr>
            <a:picLocks noChangeAspect="1"/>
          </p:cNvPicPr>
          <p:nvPr/>
        </p:nvPicPr>
        <p:blipFill>
          <a:blip r:embed="rId2">
            <a:extLst/>
          </a:blip>
          <a:stretch>
            <a:fillRect/>
          </a:stretch>
        </p:blipFill>
        <p:spPr>
          <a:xfrm>
            <a:off x="0" y="-2"/>
            <a:ext cx="12192000" cy="6855481"/>
          </a:xfrm>
          <a:prstGeom prst="rect">
            <a:avLst/>
          </a:prstGeom>
          <a:ln w="12700">
            <a:miter lim="400000"/>
          </a:ln>
        </p:spPr>
      </p:pic>
      <p:grpSp>
        <p:nvGrpSpPr>
          <p:cNvPr id="100" name="组合 13"/>
          <p:cNvGrpSpPr/>
          <p:nvPr/>
        </p:nvGrpSpPr>
        <p:grpSpPr>
          <a:xfrm>
            <a:off x="-906088" y="-1"/>
            <a:ext cx="706583" cy="6794287"/>
            <a:chOff x="0" y="0"/>
            <a:chExt cx="706582" cy="6794285"/>
          </a:xfrm>
        </p:grpSpPr>
        <p:sp>
          <p:nvSpPr>
            <p:cNvPr id="95"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96"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97"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98"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99"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106" name="组合 19"/>
          <p:cNvGrpSpPr/>
          <p:nvPr/>
        </p:nvGrpSpPr>
        <p:grpSpPr>
          <a:xfrm>
            <a:off x="12354403" y="33895"/>
            <a:ext cx="706583" cy="6794287"/>
            <a:chOff x="0" y="0"/>
            <a:chExt cx="706582" cy="6794285"/>
          </a:xfrm>
        </p:grpSpPr>
        <p:sp>
          <p:nvSpPr>
            <p:cNvPr id="101"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02"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03"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04"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05"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07" name="标题文本"/>
          <p:cNvSpPr txBox="1"/>
          <p:nvPr>
            <p:ph type="title"/>
          </p:nvPr>
        </p:nvSpPr>
        <p:spPr>
          <a:xfrm>
            <a:off x="353567" y="136525"/>
            <a:ext cx="8396538" cy="668148"/>
          </a:xfrm>
          <a:prstGeom prst="rect">
            <a:avLst/>
          </a:prstGeom>
        </p:spPr>
        <p:txBody>
          <a:bodyPr anchor="ctr"/>
          <a:lstStyle>
            <a:lvl1pPr>
              <a:defRPr b="0" sz="2800">
                <a:solidFill>
                  <a:srgbClr val="FFFFFF"/>
                </a:solidFill>
              </a:defRPr>
            </a:lvl1pPr>
          </a:lstStyle>
          <a:p>
            <a:pPr/>
            <a:r>
              <a:t>标题文本</a:t>
            </a:r>
          </a:p>
        </p:txBody>
      </p:sp>
      <p:sp>
        <p:nvSpPr>
          <p:cNvPr id="108" name="正文级别 1…"/>
          <p:cNvSpPr txBox="1"/>
          <p:nvPr>
            <p:ph type="body" idx="1"/>
          </p:nvPr>
        </p:nvSpPr>
        <p:spPr>
          <a:xfrm>
            <a:off x="354013" y="1062318"/>
            <a:ext cx="11439526" cy="5554382"/>
          </a:xfrm>
          <a:prstGeom prst="rect">
            <a:avLst/>
          </a:prstGeom>
        </p:spPr>
        <p:txBody>
          <a:bodyPr/>
          <a:lstStyle>
            <a:lvl1pPr>
              <a:defRPr sz="2400"/>
            </a:lvl1pPr>
            <a:lvl2pPr>
              <a:defRPr sz="2400"/>
            </a:lvl2pPr>
            <a:lvl3pPr>
              <a:defRPr sz="2400"/>
            </a:lvl3pPr>
            <a:lvl4pPr>
              <a:defRPr sz="2400"/>
            </a:lvl4pPr>
            <a:lvl5pPr>
              <a:defRPr sz="2400"/>
            </a:lvl5pPr>
          </a:lstStyle>
          <a:p>
            <a:pPr/>
            <a:r>
              <a:t>正文级别 1</a:t>
            </a:r>
          </a:p>
          <a:p>
            <a:pPr lvl="1"/>
            <a:r>
              <a:t>正文级别 2</a:t>
            </a:r>
          </a:p>
          <a:p>
            <a:pPr lvl="2"/>
            <a:r>
              <a:t>正文级别 3</a:t>
            </a:r>
          </a:p>
          <a:p>
            <a:pPr lvl="3"/>
            <a:r>
              <a:t>正文级别 4</a:t>
            </a:r>
          </a:p>
          <a:p>
            <a:pPr lvl="4"/>
            <a:r>
              <a:t>正文级别 5</a:t>
            </a:r>
          </a:p>
        </p:txBody>
      </p:sp>
      <p:sp>
        <p:nvSpPr>
          <p:cNvPr id="109"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节标题">
    <p:spTree>
      <p:nvGrpSpPr>
        <p:cNvPr id="1" name=""/>
        <p:cNvGrpSpPr/>
        <p:nvPr/>
      </p:nvGrpSpPr>
      <p:grpSpPr>
        <a:xfrm>
          <a:off x="0" y="0"/>
          <a:ext cx="0" cy="0"/>
          <a:chOff x="0" y="0"/>
          <a:chExt cx="0" cy="0"/>
        </a:xfrm>
      </p:grpSpPr>
      <p:pic>
        <p:nvPicPr>
          <p:cNvPr id="116" name="图片 6" descr="图片 6"/>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117" name="图片 7" descr="图片 7"/>
          <p:cNvPicPr>
            <a:picLocks noChangeAspect="1"/>
          </p:cNvPicPr>
          <p:nvPr/>
        </p:nvPicPr>
        <p:blipFill>
          <a:blip r:embed="rId3">
            <a:extLst/>
          </a:blip>
          <a:stretch>
            <a:fillRect/>
          </a:stretch>
        </p:blipFill>
        <p:spPr>
          <a:xfrm>
            <a:off x="0" y="0"/>
            <a:ext cx="12192000" cy="6858000"/>
          </a:xfrm>
          <a:prstGeom prst="rect">
            <a:avLst/>
          </a:prstGeom>
          <a:ln w="12700">
            <a:miter lim="400000"/>
          </a:ln>
        </p:spPr>
      </p:pic>
      <p:sp>
        <p:nvSpPr>
          <p:cNvPr id="118" name="文本框 8"/>
          <p:cNvSpPr txBox="1"/>
          <p:nvPr/>
        </p:nvSpPr>
        <p:spPr>
          <a:xfrm>
            <a:off x="609599" y="885825"/>
            <a:ext cx="1989407" cy="1666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pc="600" sz="4400">
                <a:solidFill>
                  <a:srgbClr val="124098"/>
                </a:solidFill>
                <a:latin typeface="Microsoft YaHei Bold"/>
                <a:ea typeface="Microsoft YaHei Bold"/>
                <a:cs typeface="Microsoft YaHei Bold"/>
                <a:sym typeface="Microsoft YaHei Bold"/>
              </a:defRPr>
            </a:lvl1pPr>
          </a:lstStyle>
          <a:p>
            <a:pPr/>
            <a:r>
              <a:t>谢谢！</a:t>
            </a:r>
          </a:p>
        </p:txBody>
      </p:sp>
      <p:grpSp>
        <p:nvGrpSpPr>
          <p:cNvPr id="124" name="组合 10"/>
          <p:cNvGrpSpPr/>
          <p:nvPr/>
        </p:nvGrpSpPr>
        <p:grpSpPr>
          <a:xfrm>
            <a:off x="-906088" y="-1"/>
            <a:ext cx="706583" cy="6794287"/>
            <a:chOff x="0" y="0"/>
            <a:chExt cx="706582" cy="6794285"/>
          </a:xfrm>
        </p:grpSpPr>
        <p:sp>
          <p:nvSpPr>
            <p:cNvPr id="119" name="矩形 11"/>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0" name="矩形 12"/>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1" name="矩形 13"/>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2" name="矩形 14"/>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3" name="矩形 15"/>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130" name="组合 16"/>
          <p:cNvGrpSpPr/>
          <p:nvPr/>
        </p:nvGrpSpPr>
        <p:grpSpPr>
          <a:xfrm>
            <a:off x="12354403" y="33895"/>
            <a:ext cx="706583" cy="6794287"/>
            <a:chOff x="0" y="0"/>
            <a:chExt cx="706582" cy="6794285"/>
          </a:xfrm>
        </p:grpSpPr>
        <p:sp>
          <p:nvSpPr>
            <p:cNvPr id="125" name="矩形 17"/>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6" name="矩形 18"/>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7" name="矩形 19"/>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8" name="矩形 20"/>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9" name="矩形 21"/>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31" name="文本框 2"/>
          <p:cNvSpPr txBox="1"/>
          <p:nvPr/>
        </p:nvSpPr>
        <p:spPr>
          <a:xfrm>
            <a:off x="10160635" y="6210299"/>
            <a:ext cx="1371601" cy="21470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900">
                <a:solidFill>
                  <a:srgbClr val="124098"/>
                </a:solidFill>
                <a:latin typeface="+mj-lt"/>
                <a:ea typeface="+mj-ea"/>
                <a:cs typeface="+mj-cs"/>
                <a:sym typeface="Arial"/>
              </a:defRPr>
            </a:lvl1pPr>
          </a:lstStyle>
          <a:p>
            <a:pPr/>
            <a:r>
              <a:t>WWW.JDSN.COM.CN</a:t>
            </a:r>
          </a:p>
        </p:txBody>
      </p:sp>
      <p:sp>
        <p:nvSpPr>
          <p:cNvPr id="132"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两栏内容">
    <p:spTree>
      <p:nvGrpSpPr>
        <p:cNvPr id="1" name=""/>
        <p:cNvGrpSpPr/>
        <p:nvPr/>
      </p:nvGrpSpPr>
      <p:grpSpPr>
        <a:xfrm>
          <a:off x="0" y="0"/>
          <a:ext cx="0" cy="0"/>
          <a:chOff x="0" y="0"/>
          <a:chExt cx="0" cy="0"/>
        </a:xfrm>
      </p:grpSpPr>
      <p:pic>
        <p:nvPicPr>
          <p:cNvPr id="139" name="图片 11" descr="图片 11"/>
          <p:cNvPicPr>
            <a:picLocks noChangeAspect="1"/>
          </p:cNvPicPr>
          <p:nvPr/>
        </p:nvPicPr>
        <p:blipFill>
          <a:blip r:embed="rId2">
            <a:extLst/>
          </a:blip>
          <a:stretch>
            <a:fillRect/>
          </a:stretch>
        </p:blipFill>
        <p:spPr>
          <a:xfrm>
            <a:off x="0" y="-2"/>
            <a:ext cx="12192000" cy="6855481"/>
          </a:xfrm>
          <a:prstGeom prst="rect">
            <a:avLst/>
          </a:prstGeom>
          <a:ln w="12700">
            <a:miter lim="400000"/>
          </a:ln>
        </p:spPr>
      </p:pic>
      <p:grpSp>
        <p:nvGrpSpPr>
          <p:cNvPr id="145" name="组合 13"/>
          <p:cNvGrpSpPr/>
          <p:nvPr/>
        </p:nvGrpSpPr>
        <p:grpSpPr>
          <a:xfrm>
            <a:off x="-906088" y="-1"/>
            <a:ext cx="706583" cy="6794287"/>
            <a:chOff x="0" y="0"/>
            <a:chExt cx="706582" cy="6794285"/>
          </a:xfrm>
        </p:grpSpPr>
        <p:sp>
          <p:nvSpPr>
            <p:cNvPr id="140"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41"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42"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43"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44"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151" name="组合 19"/>
          <p:cNvGrpSpPr/>
          <p:nvPr/>
        </p:nvGrpSpPr>
        <p:grpSpPr>
          <a:xfrm>
            <a:off x="12354403" y="33895"/>
            <a:ext cx="706583" cy="6794287"/>
            <a:chOff x="0" y="0"/>
            <a:chExt cx="706582" cy="6794285"/>
          </a:xfrm>
        </p:grpSpPr>
        <p:sp>
          <p:nvSpPr>
            <p:cNvPr id="146"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47"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48"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49"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50"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52" name="标题文本"/>
          <p:cNvSpPr txBox="1"/>
          <p:nvPr>
            <p:ph type="title"/>
          </p:nvPr>
        </p:nvSpPr>
        <p:spPr>
          <a:xfrm>
            <a:off x="647700" y="258445"/>
            <a:ext cx="10515600" cy="1325563"/>
          </a:xfrm>
          <a:prstGeom prst="rect">
            <a:avLst/>
          </a:prstGeom>
        </p:spPr>
        <p:txBody>
          <a:bodyPr anchor="ctr"/>
          <a:lstStyle>
            <a:lvl1pPr>
              <a:defRPr b="0" sz="2200">
                <a:solidFill>
                  <a:srgbClr val="FFFFFF"/>
                </a:solidFill>
              </a:defRPr>
            </a:lvl1pPr>
          </a:lstStyle>
          <a:p>
            <a:pPr/>
            <a:r>
              <a:t>标题文本</a:t>
            </a:r>
          </a:p>
        </p:txBody>
      </p:sp>
      <p:sp>
        <p:nvSpPr>
          <p:cNvPr id="153" name="正文级别 1…"/>
          <p:cNvSpPr txBox="1"/>
          <p:nvPr>
            <p:ph type="body" sz="half" idx="1"/>
          </p:nvPr>
        </p:nvSpPr>
        <p:spPr>
          <a:xfrm>
            <a:off x="647700" y="1825625"/>
            <a:ext cx="5181600" cy="4351338"/>
          </a:xfrm>
          <a:prstGeom prst="rect">
            <a:avLst/>
          </a:prstGeom>
        </p:spPr>
        <p:txBody>
          <a:bodyPr/>
          <a:lstStyle>
            <a:lvl1pPr>
              <a:lnSpc>
                <a:spcPct val="90000"/>
              </a:lnSpc>
              <a:defRPr>
                <a:solidFill>
                  <a:srgbClr val="404040"/>
                </a:solidFill>
              </a:defRPr>
            </a:lvl1pPr>
            <a:lvl2pPr>
              <a:lnSpc>
                <a:spcPct val="90000"/>
              </a:lnSpc>
              <a:defRPr>
                <a:solidFill>
                  <a:srgbClr val="404040"/>
                </a:solidFill>
              </a:defRPr>
            </a:lvl2pPr>
            <a:lvl3pPr>
              <a:lnSpc>
                <a:spcPct val="90000"/>
              </a:lnSpc>
              <a:defRPr>
                <a:solidFill>
                  <a:srgbClr val="404040"/>
                </a:solidFill>
              </a:defRPr>
            </a:lvl3pPr>
            <a:lvl4pPr>
              <a:lnSpc>
                <a:spcPct val="90000"/>
              </a:lnSpc>
              <a:defRPr>
                <a:solidFill>
                  <a:srgbClr val="404040"/>
                </a:solidFill>
              </a:defRPr>
            </a:lvl4pPr>
            <a:lvl5pPr>
              <a:lnSpc>
                <a:spcPct val="90000"/>
              </a:lnSpc>
              <a:defRPr>
                <a:solidFill>
                  <a:srgbClr val="404040"/>
                </a:solidFill>
              </a:defRPr>
            </a:lvl5pPr>
          </a:lstStyle>
          <a:p>
            <a:pPr/>
            <a:r>
              <a:t>正文级别 1</a:t>
            </a:r>
          </a:p>
          <a:p>
            <a:pPr lvl="1"/>
            <a:r>
              <a:t>正文级别 2</a:t>
            </a:r>
          </a:p>
          <a:p>
            <a:pPr lvl="2"/>
            <a:r>
              <a:t>正文级别 3</a:t>
            </a:r>
          </a:p>
          <a:p>
            <a:pPr lvl="3"/>
            <a:r>
              <a:t>正文级别 4</a:t>
            </a:r>
          </a:p>
          <a:p>
            <a:pPr lvl="4"/>
            <a:r>
              <a:t>正文级别 5</a:t>
            </a:r>
          </a:p>
        </p:txBody>
      </p:sp>
      <p:sp>
        <p:nvSpPr>
          <p:cNvPr id="154"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比较">
    <p:spTree>
      <p:nvGrpSpPr>
        <p:cNvPr id="1" name=""/>
        <p:cNvGrpSpPr/>
        <p:nvPr/>
      </p:nvGrpSpPr>
      <p:grpSpPr>
        <a:xfrm>
          <a:off x="0" y="0"/>
          <a:ext cx="0" cy="0"/>
          <a:chOff x="0" y="0"/>
          <a:chExt cx="0" cy="0"/>
        </a:xfrm>
      </p:grpSpPr>
      <p:pic>
        <p:nvPicPr>
          <p:cNvPr id="161" name="图片 11" descr="图片 11"/>
          <p:cNvPicPr>
            <a:picLocks noChangeAspect="1"/>
          </p:cNvPicPr>
          <p:nvPr/>
        </p:nvPicPr>
        <p:blipFill>
          <a:blip r:embed="rId2">
            <a:extLst/>
          </a:blip>
          <a:stretch>
            <a:fillRect/>
          </a:stretch>
        </p:blipFill>
        <p:spPr>
          <a:xfrm>
            <a:off x="0" y="-2"/>
            <a:ext cx="12192000" cy="6855481"/>
          </a:xfrm>
          <a:prstGeom prst="rect">
            <a:avLst/>
          </a:prstGeom>
          <a:ln w="12700">
            <a:miter lim="400000"/>
          </a:ln>
        </p:spPr>
      </p:pic>
      <p:grpSp>
        <p:nvGrpSpPr>
          <p:cNvPr id="167" name="组合 13"/>
          <p:cNvGrpSpPr/>
          <p:nvPr/>
        </p:nvGrpSpPr>
        <p:grpSpPr>
          <a:xfrm>
            <a:off x="-906088" y="-1"/>
            <a:ext cx="706583" cy="6794287"/>
            <a:chOff x="0" y="0"/>
            <a:chExt cx="706582" cy="6794285"/>
          </a:xfrm>
        </p:grpSpPr>
        <p:sp>
          <p:nvSpPr>
            <p:cNvPr id="162"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63"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64"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65"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66"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173" name="组合 19"/>
          <p:cNvGrpSpPr/>
          <p:nvPr/>
        </p:nvGrpSpPr>
        <p:grpSpPr>
          <a:xfrm>
            <a:off x="12354403" y="33895"/>
            <a:ext cx="706583" cy="6794287"/>
            <a:chOff x="0" y="0"/>
            <a:chExt cx="706582" cy="6794285"/>
          </a:xfrm>
        </p:grpSpPr>
        <p:sp>
          <p:nvSpPr>
            <p:cNvPr id="168"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69"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70"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71"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72"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74" name="标题文本"/>
          <p:cNvSpPr txBox="1"/>
          <p:nvPr>
            <p:ph type="title"/>
          </p:nvPr>
        </p:nvSpPr>
        <p:spPr>
          <a:xfrm>
            <a:off x="839787" y="365125"/>
            <a:ext cx="10515601" cy="1325563"/>
          </a:xfrm>
          <a:prstGeom prst="rect">
            <a:avLst/>
          </a:prstGeom>
        </p:spPr>
        <p:txBody>
          <a:bodyPr anchor="ctr"/>
          <a:lstStyle>
            <a:lvl1pPr>
              <a:defRPr b="0" sz="2800">
                <a:solidFill>
                  <a:srgbClr val="FFFFFF"/>
                </a:solidFill>
              </a:defRPr>
            </a:lvl1pPr>
          </a:lstStyle>
          <a:p>
            <a:pPr/>
            <a:r>
              <a:t>标题文本</a:t>
            </a:r>
          </a:p>
        </p:txBody>
      </p:sp>
      <p:sp>
        <p:nvSpPr>
          <p:cNvPr id="175" name="正文级别 1…"/>
          <p:cNvSpPr txBox="1"/>
          <p:nvPr>
            <p:ph type="body" sz="quarter" idx="1"/>
          </p:nvPr>
        </p:nvSpPr>
        <p:spPr>
          <a:xfrm>
            <a:off x="839787" y="1744960"/>
            <a:ext cx="5157789" cy="823913"/>
          </a:xfrm>
          <a:prstGeom prst="rect">
            <a:avLst/>
          </a:prstGeom>
        </p:spPr>
        <p:txBody>
          <a:bodyPr anchor="b"/>
          <a:lstStyle>
            <a:lvl1pPr>
              <a:defRPr sz="1400"/>
            </a:lvl1pPr>
            <a:lvl2pPr>
              <a:defRPr sz="1400"/>
            </a:lvl2pPr>
            <a:lvl3pPr>
              <a:defRPr sz="1400"/>
            </a:lvl3pPr>
            <a:lvl4pPr>
              <a:defRPr sz="1400"/>
            </a:lvl4pPr>
            <a:lvl5pPr>
              <a:defRPr sz="1400"/>
            </a:lvl5pPr>
          </a:lstStyle>
          <a:p>
            <a:pPr/>
            <a:r>
              <a:t>正文级别 1</a:t>
            </a:r>
          </a:p>
          <a:p>
            <a:pPr lvl="1"/>
            <a:r>
              <a:t>正文级别 2</a:t>
            </a:r>
          </a:p>
          <a:p>
            <a:pPr lvl="2"/>
            <a:r>
              <a:t>正文级别 3</a:t>
            </a:r>
          </a:p>
          <a:p>
            <a:pPr lvl="3"/>
            <a:r>
              <a:t>正文级别 4</a:t>
            </a:r>
          </a:p>
          <a:p>
            <a:pPr lvl="4"/>
            <a:r>
              <a:t>正文级别 5</a:t>
            </a:r>
          </a:p>
        </p:txBody>
      </p:sp>
      <p:sp>
        <p:nvSpPr>
          <p:cNvPr id="176" name="文本占位符 4"/>
          <p:cNvSpPr/>
          <p:nvPr>
            <p:ph type="body" sz="quarter" idx="21"/>
          </p:nvPr>
        </p:nvSpPr>
        <p:spPr>
          <a:xfrm>
            <a:off x="6172200" y="1744960"/>
            <a:ext cx="5183188" cy="823913"/>
          </a:xfrm>
          <a:prstGeom prst="rect">
            <a:avLst/>
          </a:prstGeom>
        </p:spPr>
        <p:txBody>
          <a:bodyPr anchor="b"/>
          <a:lstStyle/>
          <a:p>
            <a:pPr>
              <a:defRPr sz="1400"/>
            </a:pPr>
          </a:p>
        </p:txBody>
      </p:sp>
      <p:sp>
        <p:nvSpPr>
          <p:cNvPr id="177"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仅标题">
    <p:spTree>
      <p:nvGrpSpPr>
        <p:cNvPr id="1" name=""/>
        <p:cNvGrpSpPr/>
        <p:nvPr/>
      </p:nvGrpSpPr>
      <p:grpSpPr>
        <a:xfrm>
          <a:off x="0" y="0"/>
          <a:ext cx="0" cy="0"/>
          <a:chOff x="0" y="0"/>
          <a:chExt cx="0" cy="0"/>
        </a:xfrm>
      </p:grpSpPr>
      <p:pic>
        <p:nvPicPr>
          <p:cNvPr id="184" name="图片 11" descr="图片 11"/>
          <p:cNvPicPr>
            <a:picLocks noChangeAspect="1"/>
          </p:cNvPicPr>
          <p:nvPr/>
        </p:nvPicPr>
        <p:blipFill>
          <a:blip r:embed="rId2">
            <a:extLst/>
          </a:blip>
          <a:stretch>
            <a:fillRect/>
          </a:stretch>
        </p:blipFill>
        <p:spPr>
          <a:xfrm>
            <a:off x="0" y="-2"/>
            <a:ext cx="12192000" cy="6855481"/>
          </a:xfrm>
          <a:prstGeom prst="rect">
            <a:avLst/>
          </a:prstGeom>
          <a:ln w="12700">
            <a:miter lim="400000"/>
          </a:ln>
        </p:spPr>
      </p:pic>
      <p:grpSp>
        <p:nvGrpSpPr>
          <p:cNvPr id="190" name="组合 13"/>
          <p:cNvGrpSpPr/>
          <p:nvPr/>
        </p:nvGrpSpPr>
        <p:grpSpPr>
          <a:xfrm>
            <a:off x="-906088" y="-1"/>
            <a:ext cx="706583" cy="6794287"/>
            <a:chOff x="0" y="0"/>
            <a:chExt cx="706582" cy="6794285"/>
          </a:xfrm>
        </p:grpSpPr>
        <p:sp>
          <p:nvSpPr>
            <p:cNvPr id="185"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86"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87"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88"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89"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196" name="组合 19"/>
          <p:cNvGrpSpPr/>
          <p:nvPr/>
        </p:nvGrpSpPr>
        <p:grpSpPr>
          <a:xfrm>
            <a:off x="12354403" y="33895"/>
            <a:ext cx="706583" cy="6794287"/>
            <a:chOff x="0" y="0"/>
            <a:chExt cx="706582" cy="6794285"/>
          </a:xfrm>
        </p:grpSpPr>
        <p:sp>
          <p:nvSpPr>
            <p:cNvPr id="191"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92"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93"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94"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95"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97" name="标题文本"/>
          <p:cNvSpPr txBox="1"/>
          <p:nvPr>
            <p:ph type="title"/>
          </p:nvPr>
        </p:nvSpPr>
        <p:spPr>
          <a:xfrm>
            <a:off x="838200" y="2766218"/>
            <a:ext cx="10515600" cy="1325564"/>
          </a:xfrm>
          <a:prstGeom prst="rect">
            <a:avLst/>
          </a:prstGeom>
        </p:spPr>
        <p:txBody>
          <a:bodyPr anchor="ctr"/>
          <a:lstStyle>
            <a:lvl1pPr algn="ctr">
              <a:defRPr b="0" sz="2200">
                <a:solidFill>
                  <a:srgbClr val="FFFFFF"/>
                </a:solidFill>
              </a:defRPr>
            </a:lvl1pPr>
          </a:lstStyle>
          <a:p>
            <a:pPr/>
            <a:r>
              <a:t>标题文本</a:t>
            </a:r>
          </a:p>
        </p:txBody>
      </p:sp>
      <p:sp>
        <p:nvSpPr>
          <p:cNvPr id="198"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空白">
    <p:spTree>
      <p:nvGrpSpPr>
        <p:cNvPr id="1" name=""/>
        <p:cNvGrpSpPr/>
        <p:nvPr/>
      </p:nvGrpSpPr>
      <p:grpSpPr>
        <a:xfrm>
          <a:off x="0" y="0"/>
          <a:ext cx="0" cy="0"/>
          <a:chOff x="0" y="0"/>
          <a:chExt cx="0" cy="0"/>
        </a:xfrm>
      </p:grpSpPr>
      <p:pic>
        <p:nvPicPr>
          <p:cNvPr id="205" name="图片 11" descr="图片 11"/>
          <p:cNvPicPr>
            <a:picLocks noChangeAspect="1"/>
          </p:cNvPicPr>
          <p:nvPr/>
        </p:nvPicPr>
        <p:blipFill>
          <a:blip r:embed="rId2">
            <a:extLst/>
          </a:blip>
          <a:stretch>
            <a:fillRect/>
          </a:stretch>
        </p:blipFill>
        <p:spPr>
          <a:xfrm>
            <a:off x="0" y="-2"/>
            <a:ext cx="12192000" cy="6855481"/>
          </a:xfrm>
          <a:prstGeom prst="rect">
            <a:avLst/>
          </a:prstGeom>
          <a:ln w="12700">
            <a:miter lim="400000"/>
          </a:ln>
        </p:spPr>
      </p:pic>
      <p:grpSp>
        <p:nvGrpSpPr>
          <p:cNvPr id="211" name="组合 13"/>
          <p:cNvGrpSpPr/>
          <p:nvPr/>
        </p:nvGrpSpPr>
        <p:grpSpPr>
          <a:xfrm>
            <a:off x="-906088" y="-1"/>
            <a:ext cx="706583" cy="6794287"/>
            <a:chOff x="0" y="0"/>
            <a:chExt cx="706582" cy="6794285"/>
          </a:xfrm>
        </p:grpSpPr>
        <p:sp>
          <p:nvSpPr>
            <p:cNvPr id="206"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07"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08"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09"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10"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217" name="组合 19"/>
          <p:cNvGrpSpPr/>
          <p:nvPr/>
        </p:nvGrpSpPr>
        <p:grpSpPr>
          <a:xfrm>
            <a:off x="12354403" y="33895"/>
            <a:ext cx="706583" cy="6794287"/>
            <a:chOff x="0" y="0"/>
            <a:chExt cx="706582" cy="6794285"/>
          </a:xfrm>
        </p:grpSpPr>
        <p:sp>
          <p:nvSpPr>
            <p:cNvPr id="212"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13"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14"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15"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16"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218"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图片与标题">
    <p:spTree>
      <p:nvGrpSpPr>
        <p:cNvPr id="1" name=""/>
        <p:cNvGrpSpPr/>
        <p:nvPr/>
      </p:nvGrpSpPr>
      <p:grpSpPr>
        <a:xfrm>
          <a:off x="0" y="0"/>
          <a:ext cx="0" cy="0"/>
          <a:chOff x="0" y="0"/>
          <a:chExt cx="0" cy="0"/>
        </a:xfrm>
      </p:grpSpPr>
      <p:pic>
        <p:nvPicPr>
          <p:cNvPr id="225" name="图片 11" descr="图片 11"/>
          <p:cNvPicPr>
            <a:picLocks noChangeAspect="1"/>
          </p:cNvPicPr>
          <p:nvPr/>
        </p:nvPicPr>
        <p:blipFill>
          <a:blip r:embed="rId2">
            <a:extLst/>
          </a:blip>
          <a:stretch>
            <a:fillRect/>
          </a:stretch>
        </p:blipFill>
        <p:spPr>
          <a:xfrm>
            <a:off x="0" y="-2"/>
            <a:ext cx="12192000" cy="6855481"/>
          </a:xfrm>
          <a:prstGeom prst="rect">
            <a:avLst/>
          </a:prstGeom>
          <a:ln w="12700">
            <a:miter lim="400000"/>
          </a:ln>
        </p:spPr>
      </p:pic>
      <p:grpSp>
        <p:nvGrpSpPr>
          <p:cNvPr id="231" name="组合 13"/>
          <p:cNvGrpSpPr/>
          <p:nvPr/>
        </p:nvGrpSpPr>
        <p:grpSpPr>
          <a:xfrm>
            <a:off x="-906088" y="-1"/>
            <a:ext cx="706583" cy="6794287"/>
            <a:chOff x="0" y="0"/>
            <a:chExt cx="706582" cy="6794285"/>
          </a:xfrm>
        </p:grpSpPr>
        <p:sp>
          <p:nvSpPr>
            <p:cNvPr id="226"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27"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28"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29"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30"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237" name="组合 19"/>
          <p:cNvGrpSpPr/>
          <p:nvPr/>
        </p:nvGrpSpPr>
        <p:grpSpPr>
          <a:xfrm>
            <a:off x="12354403" y="33895"/>
            <a:ext cx="706583" cy="6794287"/>
            <a:chOff x="0" y="0"/>
            <a:chExt cx="706582" cy="6794285"/>
          </a:xfrm>
        </p:grpSpPr>
        <p:sp>
          <p:nvSpPr>
            <p:cNvPr id="232"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33"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34"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35"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36"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238" name="单击此处编辑标题"/>
          <p:cNvSpPr txBox="1"/>
          <p:nvPr>
            <p:ph type="title" hasCustomPrompt="1"/>
          </p:nvPr>
        </p:nvSpPr>
        <p:spPr>
          <a:xfrm>
            <a:off x="646747" y="127000"/>
            <a:ext cx="4165201" cy="1600200"/>
          </a:xfrm>
          <a:prstGeom prst="rect">
            <a:avLst/>
          </a:prstGeom>
        </p:spPr>
        <p:txBody>
          <a:bodyPr anchor="ctr"/>
          <a:lstStyle>
            <a:lvl1pPr>
              <a:defRPr b="0" sz="1600">
                <a:solidFill>
                  <a:srgbClr val="FFFFFF"/>
                </a:solidFill>
              </a:defRPr>
            </a:lvl1pPr>
          </a:lstStyle>
          <a:p>
            <a:pPr/>
            <a:r>
              <a:t>单击此处编辑标题</a:t>
            </a:r>
          </a:p>
        </p:txBody>
      </p:sp>
      <p:sp>
        <p:nvSpPr>
          <p:cNvPr id="239" name="图片占位符 2"/>
          <p:cNvSpPr/>
          <p:nvPr>
            <p:ph type="pic" sz="half" idx="21"/>
          </p:nvPr>
        </p:nvSpPr>
        <p:spPr>
          <a:xfrm>
            <a:off x="5183999" y="766353"/>
            <a:ext cx="5817376" cy="5094448"/>
          </a:xfrm>
          <a:prstGeom prst="rect">
            <a:avLst/>
          </a:prstGeom>
        </p:spPr>
        <p:txBody>
          <a:bodyPr lIns="91439" rIns="91439">
            <a:noAutofit/>
          </a:bodyPr>
          <a:lstStyle/>
          <a:p>
            <a:pPr/>
          </a:p>
        </p:txBody>
      </p:sp>
      <p:sp>
        <p:nvSpPr>
          <p:cNvPr id="240" name="正文级别 1…"/>
          <p:cNvSpPr txBox="1"/>
          <p:nvPr>
            <p:ph type="body" sz="quarter" idx="1"/>
          </p:nvPr>
        </p:nvSpPr>
        <p:spPr>
          <a:xfrm>
            <a:off x="651826" y="2057400"/>
            <a:ext cx="4165202" cy="3811588"/>
          </a:xfrm>
          <a:prstGeom prst="rect">
            <a:avLst/>
          </a:prstGeom>
        </p:spPr>
        <p:txBody>
          <a:bodyPr/>
          <a:lstStyle>
            <a:lvl1pPr>
              <a:lnSpc>
                <a:spcPct val="150000"/>
              </a:lnSpc>
              <a:defRPr sz="1000"/>
            </a:lvl1pPr>
            <a:lvl2pPr>
              <a:lnSpc>
                <a:spcPct val="150000"/>
              </a:lnSpc>
              <a:defRPr sz="1000"/>
            </a:lvl2pPr>
            <a:lvl3pPr>
              <a:lnSpc>
                <a:spcPct val="150000"/>
              </a:lnSpc>
              <a:defRPr sz="1000"/>
            </a:lvl3pPr>
            <a:lvl4pPr>
              <a:lnSpc>
                <a:spcPct val="150000"/>
              </a:lnSpc>
              <a:defRPr sz="1000"/>
            </a:lvl4pPr>
            <a:lvl5pPr>
              <a:lnSpc>
                <a:spcPct val="150000"/>
              </a:lnSpc>
              <a:defRPr sz="1000"/>
            </a:lvl5pPr>
          </a:lstStyle>
          <a:p>
            <a:pPr/>
            <a:r>
              <a:t>正文级别 1</a:t>
            </a:r>
          </a:p>
          <a:p>
            <a:pPr lvl="1"/>
            <a:r>
              <a:t>正文级别 2</a:t>
            </a:r>
          </a:p>
          <a:p>
            <a:pPr lvl="2"/>
            <a:r>
              <a:t>正文级别 3</a:t>
            </a:r>
          </a:p>
          <a:p>
            <a:pPr lvl="3"/>
            <a:r>
              <a:t>正文级别 4</a:t>
            </a:r>
          </a:p>
          <a:p>
            <a:pPr lvl="4"/>
            <a:r>
              <a:t>正文级别 5</a:t>
            </a:r>
          </a:p>
        </p:txBody>
      </p:sp>
      <p:sp>
        <p:nvSpPr>
          <p:cNvPr id="241"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竖排标题与文本">
    <p:spTree>
      <p:nvGrpSpPr>
        <p:cNvPr id="1" name=""/>
        <p:cNvGrpSpPr/>
        <p:nvPr/>
      </p:nvGrpSpPr>
      <p:grpSpPr>
        <a:xfrm>
          <a:off x="0" y="0"/>
          <a:ext cx="0" cy="0"/>
          <a:chOff x="0" y="0"/>
          <a:chExt cx="0" cy="0"/>
        </a:xfrm>
      </p:grpSpPr>
      <p:pic>
        <p:nvPicPr>
          <p:cNvPr id="248" name="图片 11" descr="图片 11"/>
          <p:cNvPicPr>
            <a:picLocks noChangeAspect="1"/>
          </p:cNvPicPr>
          <p:nvPr/>
        </p:nvPicPr>
        <p:blipFill>
          <a:blip r:embed="rId2">
            <a:extLst/>
          </a:blip>
          <a:stretch>
            <a:fillRect/>
          </a:stretch>
        </p:blipFill>
        <p:spPr>
          <a:xfrm>
            <a:off x="0" y="-2"/>
            <a:ext cx="12192000" cy="6855481"/>
          </a:xfrm>
          <a:prstGeom prst="rect">
            <a:avLst/>
          </a:prstGeom>
          <a:ln w="12700">
            <a:miter lim="400000"/>
          </a:ln>
        </p:spPr>
      </p:pic>
      <p:grpSp>
        <p:nvGrpSpPr>
          <p:cNvPr id="254" name="组合 13"/>
          <p:cNvGrpSpPr/>
          <p:nvPr/>
        </p:nvGrpSpPr>
        <p:grpSpPr>
          <a:xfrm>
            <a:off x="-906088" y="-1"/>
            <a:ext cx="706583" cy="6794287"/>
            <a:chOff x="0" y="0"/>
            <a:chExt cx="706582" cy="6794285"/>
          </a:xfrm>
        </p:grpSpPr>
        <p:sp>
          <p:nvSpPr>
            <p:cNvPr id="249"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50"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51"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52"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53"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260" name="组合 19"/>
          <p:cNvGrpSpPr/>
          <p:nvPr/>
        </p:nvGrpSpPr>
        <p:grpSpPr>
          <a:xfrm>
            <a:off x="12354403" y="33895"/>
            <a:ext cx="706583" cy="6794287"/>
            <a:chOff x="0" y="0"/>
            <a:chExt cx="706582" cy="6794285"/>
          </a:xfrm>
        </p:grpSpPr>
        <p:sp>
          <p:nvSpPr>
            <p:cNvPr id="255"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56"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57"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58"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59"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261" name="标题文本"/>
          <p:cNvSpPr txBox="1"/>
          <p:nvPr>
            <p:ph type="title"/>
          </p:nvPr>
        </p:nvSpPr>
        <p:spPr>
          <a:xfrm>
            <a:off x="9824484" y="365125"/>
            <a:ext cx="1529316" cy="5811838"/>
          </a:xfrm>
          <a:prstGeom prst="rect">
            <a:avLst/>
          </a:prstGeom>
        </p:spPr>
        <p:txBody>
          <a:bodyPr vert="eaVert" anchor="ctr"/>
          <a:lstStyle>
            <a:lvl1pPr>
              <a:defRPr b="0" sz="2200">
                <a:solidFill>
                  <a:srgbClr val="FFFFFF"/>
                </a:solidFill>
              </a:defRPr>
            </a:lvl1pPr>
          </a:lstStyle>
          <a:p>
            <a:pPr/>
            <a:r>
              <a:t>标题文本</a:t>
            </a:r>
          </a:p>
        </p:txBody>
      </p:sp>
      <p:sp>
        <p:nvSpPr>
          <p:cNvPr id="262" name="正文级别 1…"/>
          <p:cNvSpPr txBox="1"/>
          <p:nvPr>
            <p:ph type="body" idx="1"/>
          </p:nvPr>
        </p:nvSpPr>
        <p:spPr>
          <a:xfrm>
            <a:off x="838200" y="365125"/>
            <a:ext cx="8879958" cy="5811838"/>
          </a:xfrm>
          <a:prstGeom prst="rect">
            <a:avLst/>
          </a:prstGeom>
        </p:spPr>
        <p:txBody>
          <a:bodyPr vert="eaVert"/>
          <a:lstStyle/>
          <a:p>
            <a:pPr/>
            <a:r>
              <a:t>正文级别 1</a:t>
            </a:r>
          </a:p>
          <a:p>
            <a:pPr lvl="1"/>
            <a:r>
              <a:t>正文级别 2</a:t>
            </a:r>
          </a:p>
          <a:p>
            <a:pPr lvl="2"/>
            <a:r>
              <a:t>正文级别 3</a:t>
            </a:r>
          </a:p>
          <a:p>
            <a:pPr lvl="3"/>
            <a:r>
              <a:t>正文级别 4</a:t>
            </a:r>
          </a:p>
          <a:p>
            <a:pPr lvl="4"/>
            <a:r>
              <a:t>正文级别 5</a:t>
            </a:r>
          </a:p>
        </p:txBody>
      </p:sp>
      <p:sp>
        <p:nvSpPr>
          <p:cNvPr id="263"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内容">
    <p:spTree>
      <p:nvGrpSpPr>
        <p:cNvPr id="1" name=""/>
        <p:cNvGrpSpPr/>
        <p:nvPr/>
      </p:nvGrpSpPr>
      <p:grpSpPr>
        <a:xfrm>
          <a:off x="0" y="0"/>
          <a:ext cx="0" cy="0"/>
          <a:chOff x="0" y="0"/>
          <a:chExt cx="0" cy="0"/>
        </a:xfrm>
      </p:grpSpPr>
      <p:pic>
        <p:nvPicPr>
          <p:cNvPr id="270" name="图片 11" descr="图片 11"/>
          <p:cNvPicPr>
            <a:picLocks noChangeAspect="1"/>
          </p:cNvPicPr>
          <p:nvPr/>
        </p:nvPicPr>
        <p:blipFill>
          <a:blip r:embed="rId2">
            <a:extLst/>
          </a:blip>
          <a:stretch>
            <a:fillRect/>
          </a:stretch>
        </p:blipFill>
        <p:spPr>
          <a:xfrm>
            <a:off x="0" y="-2"/>
            <a:ext cx="12192000" cy="6855481"/>
          </a:xfrm>
          <a:prstGeom prst="rect">
            <a:avLst/>
          </a:prstGeom>
          <a:ln w="12700">
            <a:miter lim="400000"/>
          </a:ln>
        </p:spPr>
      </p:pic>
      <p:grpSp>
        <p:nvGrpSpPr>
          <p:cNvPr id="276" name="组合 13"/>
          <p:cNvGrpSpPr/>
          <p:nvPr/>
        </p:nvGrpSpPr>
        <p:grpSpPr>
          <a:xfrm>
            <a:off x="-906088" y="-1"/>
            <a:ext cx="706583" cy="6794287"/>
            <a:chOff x="0" y="0"/>
            <a:chExt cx="706582" cy="6794285"/>
          </a:xfrm>
        </p:grpSpPr>
        <p:sp>
          <p:nvSpPr>
            <p:cNvPr id="271"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72"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73"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74"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75"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282" name="组合 19"/>
          <p:cNvGrpSpPr/>
          <p:nvPr/>
        </p:nvGrpSpPr>
        <p:grpSpPr>
          <a:xfrm>
            <a:off x="12354403" y="33895"/>
            <a:ext cx="706583" cy="6794287"/>
            <a:chOff x="0" y="0"/>
            <a:chExt cx="706582" cy="6794285"/>
          </a:xfrm>
        </p:grpSpPr>
        <p:sp>
          <p:nvSpPr>
            <p:cNvPr id="277"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78"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79"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80"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81"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283"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pPr/>
            <a:fld id="{86CB4B4D-7CA3-9044-876B-883B54F8677D}" type="slidenum"/>
          </a:p>
        </p:txBody>
      </p:sp>
      <p:sp>
        <p:nvSpPr>
          <p:cNvPr id="284" name="正文级别 1…"/>
          <p:cNvSpPr txBox="1"/>
          <p:nvPr>
            <p:ph type="body" idx="1"/>
          </p:nvPr>
        </p:nvSpPr>
        <p:spPr>
          <a:xfrm>
            <a:off x="838200" y="551542"/>
            <a:ext cx="10515600" cy="5558973"/>
          </a:xfrm>
          <a:prstGeom prst="rect">
            <a:avLst/>
          </a:prstGeom>
        </p:spPr>
        <p:txBody>
          <a:bodyPr/>
          <a:lstStyle/>
          <a:p>
            <a:pPr/>
            <a:r>
              <a:t>正文级别 1</a:t>
            </a:r>
          </a:p>
          <a:p>
            <a:pPr lvl="1"/>
            <a:r>
              <a:t>正文级别 2</a:t>
            </a:r>
          </a:p>
          <a:p>
            <a:pPr lvl="2"/>
            <a:r>
              <a:t>正文级别 3</a:t>
            </a:r>
          </a:p>
          <a:p>
            <a:pPr lvl="3"/>
            <a:r>
              <a:t>正文级别 4</a:t>
            </a:r>
          </a:p>
          <a:p>
            <a:pPr lvl="4"/>
            <a:r>
              <a:t>正文级别 5</a:t>
            </a:r>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标题幻灯片">
    <p:spTree>
      <p:nvGrpSpPr>
        <p:cNvPr id="1" name=""/>
        <p:cNvGrpSpPr/>
        <p:nvPr/>
      </p:nvGrpSpPr>
      <p:grpSpPr>
        <a:xfrm>
          <a:off x="0" y="0"/>
          <a:ext cx="0" cy="0"/>
          <a:chOff x="0" y="0"/>
          <a:chExt cx="0" cy="0"/>
        </a:xfrm>
      </p:grpSpPr>
      <p:pic>
        <p:nvPicPr>
          <p:cNvPr id="291" name="图片 11" descr="图片 11"/>
          <p:cNvPicPr>
            <a:picLocks noChangeAspect="1"/>
          </p:cNvPicPr>
          <p:nvPr/>
        </p:nvPicPr>
        <p:blipFill>
          <a:blip r:embed="rId2">
            <a:extLst/>
          </a:blip>
          <a:stretch>
            <a:fillRect/>
          </a:stretch>
        </p:blipFill>
        <p:spPr>
          <a:xfrm>
            <a:off x="0" y="-2"/>
            <a:ext cx="12192000" cy="6855481"/>
          </a:xfrm>
          <a:prstGeom prst="rect">
            <a:avLst/>
          </a:prstGeom>
          <a:ln w="12700">
            <a:miter lim="400000"/>
          </a:ln>
        </p:spPr>
      </p:pic>
      <p:grpSp>
        <p:nvGrpSpPr>
          <p:cNvPr id="297" name="组合 13"/>
          <p:cNvGrpSpPr/>
          <p:nvPr/>
        </p:nvGrpSpPr>
        <p:grpSpPr>
          <a:xfrm>
            <a:off x="-906088" y="-1"/>
            <a:ext cx="706583" cy="6794287"/>
            <a:chOff x="0" y="0"/>
            <a:chExt cx="706582" cy="6794285"/>
          </a:xfrm>
        </p:grpSpPr>
        <p:sp>
          <p:nvSpPr>
            <p:cNvPr id="292"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93"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94"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95"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96"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303" name="组合 19"/>
          <p:cNvGrpSpPr/>
          <p:nvPr/>
        </p:nvGrpSpPr>
        <p:grpSpPr>
          <a:xfrm>
            <a:off x="12354403" y="33895"/>
            <a:ext cx="706583" cy="6794287"/>
            <a:chOff x="0" y="0"/>
            <a:chExt cx="706582" cy="6794285"/>
          </a:xfrm>
        </p:grpSpPr>
        <p:sp>
          <p:nvSpPr>
            <p:cNvPr id="298"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99"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00"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01"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02"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306" name="组合 6"/>
          <p:cNvGrpSpPr/>
          <p:nvPr/>
        </p:nvGrpSpPr>
        <p:grpSpPr>
          <a:xfrm>
            <a:off x="0" y="0"/>
            <a:ext cx="12192000" cy="6858000"/>
            <a:chOff x="0" y="0"/>
            <a:chExt cx="12192000" cy="6858000"/>
          </a:xfrm>
        </p:grpSpPr>
        <p:pic>
          <p:nvPicPr>
            <p:cNvPr id="304" name="图片 7" descr="图片 7"/>
            <p:cNvPicPr>
              <a:picLocks noChangeAspect="1"/>
            </p:cNvPicPr>
            <p:nvPr/>
          </p:nvPicPr>
          <p:blipFill>
            <a:blip r:embed="rId3">
              <a:extLst/>
            </a:blip>
            <a:stretch>
              <a:fillRect/>
            </a:stretch>
          </p:blipFill>
          <p:spPr>
            <a:xfrm>
              <a:off x="0" y="0"/>
              <a:ext cx="12192000" cy="6858000"/>
            </a:xfrm>
            <a:prstGeom prst="rect">
              <a:avLst/>
            </a:prstGeom>
            <a:ln w="12700" cap="flat">
              <a:noFill/>
              <a:miter lim="400000"/>
            </a:ln>
            <a:effectLst/>
          </p:spPr>
        </p:pic>
        <p:pic>
          <p:nvPicPr>
            <p:cNvPr id="305" name="图片 8" descr="图片 8"/>
            <p:cNvPicPr>
              <a:picLocks noChangeAspect="1"/>
            </p:cNvPicPr>
            <p:nvPr/>
          </p:nvPicPr>
          <p:blipFill>
            <a:blip r:embed="rId4">
              <a:extLst/>
            </a:blip>
            <a:stretch>
              <a:fillRect/>
            </a:stretch>
          </p:blipFill>
          <p:spPr>
            <a:xfrm>
              <a:off x="0" y="0"/>
              <a:ext cx="12192000" cy="6858000"/>
            </a:xfrm>
            <a:prstGeom prst="rect">
              <a:avLst/>
            </a:prstGeom>
            <a:ln w="12700" cap="flat">
              <a:noFill/>
              <a:miter lim="400000"/>
            </a:ln>
            <a:effectLst/>
          </p:spPr>
        </p:pic>
      </p:grpSp>
      <p:sp>
        <p:nvSpPr>
          <p:cNvPr id="307" name="标题文本"/>
          <p:cNvSpPr txBox="1"/>
          <p:nvPr>
            <p:ph type="title"/>
          </p:nvPr>
        </p:nvSpPr>
        <p:spPr>
          <a:prstGeom prst="rect">
            <a:avLst/>
          </a:prstGeom>
        </p:spPr>
        <p:txBody>
          <a:bodyPr/>
          <a:lstStyle/>
          <a:p>
            <a:pPr/>
            <a:r>
              <a:t>标题文本</a:t>
            </a:r>
          </a:p>
        </p:txBody>
      </p:sp>
      <p:grpSp>
        <p:nvGrpSpPr>
          <p:cNvPr id="313" name="组合 16"/>
          <p:cNvGrpSpPr/>
          <p:nvPr/>
        </p:nvGrpSpPr>
        <p:grpSpPr>
          <a:xfrm>
            <a:off x="-906088" y="-1"/>
            <a:ext cx="706583" cy="6794287"/>
            <a:chOff x="0" y="0"/>
            <a:chExt cx="706582" cy="6794285"/>
          </a:xfrm>
        </p:grpSpPr>
        <p:sp>
          <p:nvSpPr>
            <p:cNvPr id="308" name="矩形 11"/>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09" name="矩形 12"/>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10" name="矩形 13"/>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11" name="矩形 14"/>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12" name="矩形 15"/>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319" name="组合 17"/>
          <p:cNvGrpSpPr/>
          <p:nvPr/>
        </p:nvGrpSpPr>
        <p:grpSpPr>
          <a:xfrm>
            <a:off x="12354403" y="33895"/>
            <a:ext cx="706583" cy="6794287"/>
            <a:chOff x="0" y="0"/>
            <a:chExt cx="706582" cy="6794285"/>
          </a:xfrm>
        </p:grpSpPr>
        <p:sp>
          <p:nvSpPr>
            <p:cNvPr id="314" name="矩形 18"/>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15" name="矩形 19"/>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16" name="矩形 20"/>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17" name="矩形 21"/>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18" name="矩形 22"/>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320" name="文本框 1"/>
          <p:cNvSpPr txBox="1"/>
          <p:nvPr/>
        </p:nvSpPr>
        <p:spPr>
          <a:xfrm>
            <a:off x="10160635" y="6210299"/>
            <a:ext cx="1371601" cy="21470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900">
                <a:solidFill>
                  <a:srgbClr val="124098"/>
                </a:solidFill>
                <a:latin typeface="+mj-lt"/>
                <a:ea typeface="+mj-ea"/>
                <a:cs typeface="+mj-cs"/>
                <a:sym typeface="Arial"/>
              </a:defRPr>
            </a:lvl1pPr>
          </a:lstStyle>
          <a:p>
            <a:pPr/>
            <a:r>
              <a:t>WWW.JDSN.COM.CN</a:t>
            </a:r>
          </a:p>
        </p:txBody>
      </p:sp>
      <p:sp>
        <p:nvSpPr>
          <p:cNvPr id="321"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自定义版式">
    <p:spTree>
      <p:nvGrpSpPr>
        <p:cNvPr id="1" name=""/>
        <p:cNvGrpSpPr/>
        <p:nvPr/>
      </p:nvGrpSpPr>
      <p:grpSpPr>
        <a:xfrm>
          <a:off x="0" y="0"/>
          <a:ext cx="0" cy="0"/>
          <a:chOff x="0" y="0"/>
          <a:chExt cx="0" cy="0"/>
        </a:xfrm>
      </p:grpSpPr>
      <p:grpSp>
        <p:nvGrpSpPr>
          <p:cNvPr id="333" name="组合 2"/>
          <p:cNvGrpSpPr/>
          <p:nvPr/>
        </p:nvGrpSpPr>
        <p:grpSpPr>
          <a:xfrm>
            <a:off x="-1" y="0"/>
            <a:ext cx="12192001" cy="6858635"/>
            <a:chOff x="0" y="0"/>
            <a:chExt cx="12192000" cy="6858635"/>
          </a:xfrm>
        </p:grpSpPr>
        <p:pic>
          <p:nvPicPr>
            <p:cNvPr id="328" name="图片 3" descr="图片 3"/>
            <p:cNvPicPr>
              <a:picLocks noChangeAspect="1"/>
            </p:cNvPicPr>
            <p:nvPr/>
          </p:nvPicPr>
          <p:blipFill>
            <a:blip r:embed="rId2">
              <a:extLst/>
            </a:blip>
            <a:srcRect l="5970" t="0" r="0" b="0"/>
            <a:stretch>
              <a:fillRect/>
            </a:stretch>
          </p:blipFill>
          <p:spPr>
            <a:xfrm>
              <a:off x="-1" y="634"/>
              <a:ext cx="8501382" cy="6858001"/>
            </a:xfrm>
            <a:prstGeom prst="rect">
              <a:avLst/>
            </a:prstGeom>
            <a:ln w="12700" cap="flat">
              <a:noFill/>
              <a:miter lim="400000"/>
            </a:ln>
            <a:effectLst/>
          </p:spPr>
        </p:pic>
        <p:pic>
          <p:nvPicPr>
            <p:cNvPr id="329" name="图片 4" descr="图片 4"/>
            <p:cNvPicPr>
              <a:picLocks noChangeAspect="1"/>
            </p:cNvPicPr>
            <p:nvPr/>
          </p:nvPicPr>
          <p:blipFill>
            <a:blip r:embed="rId3">
              <a:extLst/>
            </a:blip>
            <a:stretch>
              <a:fillRect/>
            </a:stretch>
          </p:blipFill>
          <p:spPr>
            <a:xfrm>
              <a:off x="0" y="-1"/>
              <a:ext cx="12192000" cy="6858001"/>
            </a:xfrm>
            <a:prstGeom prst="rect">
              <a:avLst/>
            </a:prstGeom>
            <a:ln w="12700" cap="flat">
              <a:noFill/>
              <a:miter lim="400000"/>
            </a:ln>
            <a:effectLst/>
          </p:spPr>
        </p:pic>
        <p:sp>
          <p:nvSpPr>
            <p:cNvPr id="330" name="文本框 5"/>
            <p:cNvSpPr txBox="1"/>
            <p:nvPr/>
          </p:nvSpPr>
          <p:spPr>
            <a:xfrm>
              <a:off x="9894322" y="772339"/>
              <a:ext cx="1637667" cy="815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b="1" spc="300" sz="4100">
                  <a:solidFill>
                    <a:srgbClr val="124098"/>
                  </a:solidFill>
                  <a:latin typeface="Microsoft YaHei Bold"/>
                  <a:ea typeface="Microsoft YaHei Bold"/>
                  <a:cs typeface="Microsoft YaHei Bold"/>
                  <a:sym typeface="Microsoft YaHei Bold"/>
                </a:defRPr>
              </a:lvl1pPr>
            </a:lstStyle>
            <a:p>
              <a:pPr/>
              <a:r>
                <a:t>目 录</a:t>
              </a:r>
            </a:p>
          </p:txBody>
        </p:sp>
        <p:sp>
          <p:nvSpPr>
            <p:cNvPr id="331" name="文本框 6"/>
            <p:cNvSpPr txBox="1"/>
            <p:nvPr/>
          </p:nvSpPr>
          <p:spPr>
            <a:xfrm>
              <a:off x="9894322" y="1463674"/>
              <a:ext cx="1637667" cy="35066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a:solidFill>
                    <a:srgbClr val="124098"/>
                  </a:solidFill>
                  <a:latin typeface="+mj-lt"/>
                  <a:ea typeface="+mj-ea"/>
                  <a:cs typeface="+mj-cs"/>
                  <a:sym typeface="Arial"/>
                </a:defRPr>
              </a:lvl1pPr>
            </a:lstStyle>
            <a:p>
              <a:pPr/>
              <a:r>
                <a:t>CONTENTS</a:t>
              </a:r>
            </a:p>
          </p:txBody>
        </p:sp>
        <p:sp>
          <p:nvSpPr>
            <p:cNvPr id="332" name="文本框 7"/>
            <p:cNvSpPr txBox="1"/>
            <p:nvPr/>
          </p:nvSpPr>
          <p:spPr>
            <a:xfrm>
              <a:off x="10160635" y="6210299"/>
              <a:ext cx="1371601" cy="21470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900">
                  <a:solidFill>
                    <a:srgbClr val="124098"/>
                  </a:solidFill>
                  <a:latin typeface="+mj-lt"/>
                  <a:ea typeface="+mj-ea"/>
                  <a:cs typeface="+mj-cs"/>
                  <a:sym typeface="Arial"/>
                </a:defRPr>
              </a:lvl1pPr>
            </a:lstStyle>
            <a:p>
              <a:pPr/>
              <a:r>
                <a:t>WWW.JDSN.COM.CN</a:t>
              </a:r>
            </a:p>
          </p:txBody>
        </p:sp>
      </p:grpSp>
      <p:grpSp>
        <p:nvGrpSpPr>
          <p:cNvPr id="339" name="组合 8"/>
          <p:cNvGrpSpPr/>
          <p:nvPr/>
        </p:nvGrpSpPr>
        <p:grpSpPr>
          <a:xfrm>
            <a:off x="-906088" y="-1"/>
            <a:ext cx="706583" cy="6794287"/>
            <a:chOff x="0" y="0"/>
            <a:chExt cx="706582" cy="6794285"/>
          </a:xfrm>
        </p:grpSpPr>
        <p:sp>
          <p:nvSpPr>
            <p:cNvPr id="334" name="矩形 9"/>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35" name="矩形 10"/>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36" name="矩形 11"/>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37" name="矩形 12"/>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38" name="矩形 13"/>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345" name="组合 14"/>
          <p:cNvGrpSpPr/>
          <p:nvPr/>
        </p:nvGrpSpPr>
        <p:grpSpPr>
          <a:xfrm>
            <a:off x="12354403" y="33895"/>
            <a:ext cx="706583" cy="6794287"/>
            <a:chOff x="0" y="0"/>
            <a:chExt cx="706582" cy="6794285"/>
          </a:xfrm>
        </p:grpSpPr>
        <p:sp>
          <p:nvSpPr>
            <p:cNvPr id="340" name="矩形 15"/>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41" name="矩形 16"/>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42" name="矩形 17"/>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43" name="矩形 18"/>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44" name="矩形 19"/>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346"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标题和内容">
    <p:spTree>
      <p:nvGrpSpPr>
        <p:cNvPr id="1" name=""/>
        <p:cNvGrpSpPr/>
        <p:nvPr/>
      </p:nvGrpSpPr>
      <p:grpSpPr>
        <a:xfrm>
          <a:off x="0" y="0"/>
          <a:ext cx="0" cy="0"/>
          <a:chOff x="0" y="0"/>
          <a:chExt cx="0" cy="0"/>
        </a:xfrm>
      </p:grpSpPr>
      <p:pic>
        <p:nvPicPr>
          <p:cNvPr id="353" name="图片 6" descr="图片 6"/>
          <p:cNvPicPr>
            <a:picLocks noChangeAspect="1"/>
          </p:cNvPicPr>
          <p:nvPr/>
        </p:nvPicPr>
        <p:blipFill>
          <a:blip r:embed="rId2">
            <a:extLst/>
          </a:blip>
          <a:srcRect l="5877" t="0" r="0" b="0"/>
          <a:stretch>
            <a:fillRect/>
          </a:stretch>
        </p:blipFill>
        <p:spPr>
          <a:xfrm>
            <a:off x="-1" y="554990"/>
            <a:ext cx="7901942" cy="6303010"/>
          </a:xfrm>
          <a:prstGeom prst="rect">
            <a:avLst/>
          </a:prstGeom>
          <a:ln w="12700">
            <a:miter lim="400000"/>
          </a:ln>
        </p:spPr>
      </p:pic>
      <p:pic>
        <p:nvPicPr>
          <p:cNvPr id="354" name="图片 7" descr="图片 7"/>
          <p:cNvPicPr>
            <a:picLocks noChangeAspect="1"/>
          </p:cNvPicPr>
          <p:nvPr/>
        </p:nvPicPr>
        <p:blipFill>
          <a:blip r:embed="rId3">
            <a:extLst/>
          </a:blip>
          <a:stretch>
            <a:fillRect/>
          </a:stretch>
        </p:blipFill>
        <p:spPr>
          <a:xfrm>
            <a:off x="0" y="0"/>
            <a:ext cx="12192000" cy="6858000"/>
          </a:xfrm>
          <a:prstGeom prst="rect">
            <a:avLst/>
          </a:prstGeom>
          <a:ln w="12700">
            <a:miter lim="400000"/>
          </a:ln>
        </p:spPr>
      </p:pic>
      <p:grpSp>
        <p:nvGrpSpPr>
          <p:cNvPr id="360" name="组合 8"/>
          <p:cNvGrpSpPr/>
          <p:nvPr/>
        </p:nvGrpSpPr>
        <p:grpSpPr>
          <a:xfrm>
            <a:off x="-906088" y="-1"/>
            <a:ext cx="706583" cy="6794287"/>
            <a:chOff x="0" y="0"/>
            <a:chExt cx="706582" cy="6794285"/>
          </a:xfrm>
        </p:grpSpPr>
        <p:sp>
          <p:nvSpPr>
            <p:cNvPr id="355" name="矩形 9"/>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56" name="矩形 10"/>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57" name="矩形 11"/>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58" name="矩形 12"/>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59" name="矩形 13"/>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366" name="组合 14"/>
          <p:cNvGrpSpPr/>
          <p:nvPr/>
        </p:nvGrpSpPr>
        <p:grpSpPr>
          <a:xfrm>
            <a:off x="12354403" y="33895"/>
            <a:ext cx="706583" cy="6794287"/>
            <a:chOff x="0" y="0"/>
            <a:chExt cx="706582" cy="6794285"/>
          </a:xfrm>
        </p:grpSpPr>
        <p:sp>
          <p:nvSpPr>
            <p:cNvPr id="361" name="矩形 15"/>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62" name="矩形 16"/>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63" name="矩形 17"/>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64" name="矩形 18"/>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65" name="矩形 19"/>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367"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1_自定义版式">
    <p:spTree>
      <p:nvGrpSpPr>
        <p:cNvPr id="1" name=""/>
        <p:cNvGrpSpPr/>
        <p:nvPr/>
      </p:nvGrpSpPr>
      <p:grpSpPr>
        <a:xfrm>
          <a:off x="0" y="0"/>
          <a:ext cx="0" cy="0"/>
          <a:chOff x="0" y="0"/>
          <a:chExt cx="0" cy="0"/>
        </a:xfrm>
      </p:grpSpPr>
      <p:pic>
        <p:nvPicPr>
          <p:cNvPr id="374" name="图片 11" descr="图片 11"/>
          <p:cNvPicPr>
            <a:picLocks noChangeAspect="1"/>
          </p:cNvPicPr>
          <p:nvPr/>
        </p:nvPicPr>
        <p:blipFill>
          <a:blip r:embed="rId2">
            <a:extLst/>
          </a:blip>
          <a:stretch>
            <a:fillRect/>
          </a:stretch>
        </p:blipFill>
        <p:spPr>
          <a:xfrm>
            <a:off x="0" y="-2"/>
            <a:ext cx="12192000" cy="6855481"/>
          </a:xfrm>
          <a:prstGeom prst="rect">
            <a:avLst/>
          </a:prstGeom>
          <a:ln w="12700">
            <a:miter lim="400000"/>
          </a:ln>
        </p:spPr>
      </p:pic>
      <p:grpSp>
        <p:nvGrpSpPr>
          <p:cNvPr id="380" name="组合 13"/>
          <p:cNvGrpSpPr/>
          <p:nvPr/>
        </p:nvGrpSpPr>
        <p:grpSpPr>
          <a:xfrm>
            <a:off x="-906088" y="-1"/>
            <a:ext cx="706583" cy="6794287"/>
            <a:chOff x="0" y="0"/>
            <a:chExt cx="706582" cy="6794285"/>
          </a:xfrm>
        </p:grpSpPr>
        <p:sp>
          <p:nvSpPr>
            <p:cNvPr id="375"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76"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77"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78"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79"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386" name="组合 19"/>
          <p:cNvGrpSpPr/>
          <p:nvPr/>
        </p:nvGrpSpPr>
        <p:grpSpPr>
          <a:xfrm>
            <a:off x="12354403" y="33895"/>
            <a:ext cx="706583" cy="6794287"/>
            <a:chOff x="0" y="0"/>
            <a:chExt cx="706582" cy="6794285"/>
          </a:xfrm>
        </p:grpSpPr>
        <p:sp>
          <p:nvSpPr>
            <p:cNvPr id="381"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82"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83"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84"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85"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387" name="标题文本"/>
          <p:cNvSpPr txBox="1"/>
          <p:nvPr>
            <p:ph type="title"/>
          </p:nvPr>
        </p:nvSpPr>
        <p:spPr>
          <a:xfrm>
            <a:off x="353567" y="136525"/>
            <a:ext cx="8396538" cy="668148"/>
          </a:xfrm>
          <a:prstGeom prst="rect">
            <a:avLst/>
          </a:prstGeom>
        </p:spPr>
        <p:txBody>
          <a:bodyPr anchor="ctr"/>
          <a:lstStyle>
            <a:lvl1pPr>
              <a:defRPr b="0" sz="2800">
                <a:solidFill>
                  <a:srgbClr val="FFFFFF"/>
                </a:solidFill>
              </a:defRPr>
            </a:lvl1pPr>
          </a:lstStyle>
          <a:p>
            <a:pPr/>
            <a:r>
              <a:t>标题文本</a:t>
            </a:r>
          </a:p>
        </p:txBody>
      </p:sp>
      <p:sp>
        <p:nvSpPr>
          <p:cNvPr id="388" name="正文级别 1…"/>
          <p:cNvSpPr txBox="1"/>
          <p:nvPr>
            <p:ph type="body" idx="1"/>
          </p:nvPr>
        </p:nvSpPr>
        <p:spPr>
          <a:xfrm>
            <a:off x="354013" y="1062318"/>
            <a:ext cx="11439526" cy="5554382"/>
          </a:xfrm>
          <a:prstGeom prst="rect">
            <a:avLst/>
          </a:prstGeom>
        </p:spPr>
        <p:txBody>
          <a:bodyPr/>
          <a:lstStyle>
            <a:lvl1pPr>
              <a:defRPr sz="2400"/>
            </a:lvl1pPr>
            <a:lvl2pPr>
              <a:defRPr sz="2400"/>
            </a:lvl2pPr>
            <a:lvl3pPr>
              <a:defRPr sz="2400"/>
            </a:lvl3pPr>
            <a:lvl4pPr>
              <a:defRPr sz="2400"/>
            </a:lvl4pPr>
            <a:lvl5pPr>
              <a:defRPr sz="2400"/>
            </a:lvl5pPr>
          </a:lstStyle>
          <a:p>
            <a:pPr/>
            <a:r>
              <a:t>正文级别 1</a:t>
            </a:r>
          </a:p>
          <a:p>
            <a:pPr lvl="1"/>
            <a:r>
              <a:t>正文级别 2</a:t>
            </a:r>
          </a:p>
          <a:p>
            <a:pPr lvl="2"/>
            <a:r>
              <a:t>正文级别 3</a:t>
            </a:r>
          </a:p>
          <a:p>
            <a:pPr lvl="3"/>
            <a:r>
              <a:t>正文级别 4</a:t>
            </a:r>
          </a:p>
          <a:p>
            <a:pPr lvl="4"/>
            <a:r>
              <a:t>正文级别 5</a:t>
            </a:r>
          </a:p>
        </p:txBody>
      </p:sp>
      <p:sp>
        <p:nvSpPr>
          <p:cNvPr id="389"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节标题">
    <p:spTree>
      <p:nvGrpSpPr>
        <p:cNvPr id="1" name=""/>
        <p:cNvGrpSpPr/>
        <p:nvPr/>
      </p:nvGrpSpPr>
      <p:grpSpPr>
        <a:xfrm>
          <a:off x="0" y="0"/>
          <a:ext cx="0" cy="0"/>
          <a:chOff x="0" y="0"/>
          <a:chExt cx="0" cy="0"/>
        </a:xfrm>
      </p:grpSpPr>
      <p:pic>
        <p:nvPicPr>
          <p:cNvPr id="396" name="图片 6" descr="图片 6"/>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397" name="图片 7" descr="图片 7"/>
          <p:cNvPicPr>
            <a:picLocks noChangeAspect="1"/>
          </p:cNvPicPr>
          <p:nvPr/>
        </p:nvPicPr>
        <p:blipFill>
          <a:blip r:embed="rId3">
            <a:extLst/>
          </a:blip>
          <a:stretch>
            <a:fillRect/>
          </a:stretch>
        </p:blipFill>
        <p:spPr>
          <a:xfrm>
            <a:off x="0" y="0"/>
            <a:ext cx="12192000" cy="6858000"/>
          </a:xfrm>
          <a:prstGeom prst="rect">
            <a:avLst/>
          </a:prstGeom>
          <a:ln w="12700">
            <a:miter lim="400000"/>
          </a:ln>
        </p:spPr>
      </p:pic>
      <p:sp>
        <p:nvSpPr>
          <p:cNvPr id="398" name="文本框 8"/>
          <p:cNvSpPr txBox="1"/>
          <p:nvPr/>
        </p:nvSpPr>
        <p:spPr>
          <a:xfrm>
            <a:off x="609599" y="885825"/>
            <a:ext cx="1989407" cy="1666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pc="600" sz="4400">
                <a:solidFill>
                  <a:srgbClr val="124098"/>
                </a:solidFill>
                <a:latin typeface="Microsoft YaHei Bold"/>
                <a:ea typeface="Microsoft YaHei Bold"/>
                <a:cs typeface="Microsoft YaHei Bold"/>
                <a:sym typeface="Microsoft YaHei Bold"/>
              </a:defRPr>
            </a:lvl1pPr>
          </a:lstStyle>
          <a:p>
            <a:pPr/>
            <a:r>
              <a:t>谢谢！</a:t>
            </a:r>
          </a:p>
        </p:txBody>
      </p:sp>
      <p:grpSp>
        <p:nvGrpSpPr>
          <p:cNvPr id="404" name="组合 10"/>
          <p:cNvGrpSpPr/>
          <p:nvPr/>
        </p:nvGrpSpPr>
        <p:grpSpPr>
          <a:xfrm>
            <a:off x="-906088" y="-1"/>
            <a:ext cx="706583" cy="6794287"/>
            <a:chOff x="0" y="0"/>
            <a:chExt cx="706582" cy="6794285"/>
          </a:xfrm>
        </p:grpSpPr>
        <p:sp>
          <p:nvSpPr>
            <p:cNvPr id="399" name="矩形 11"/>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00" name="矩形 12"/>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01" name="矩形 13"/>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02" name="矩形 14"/>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03" name="矩形 15"/>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410" name="组合 16"/>
          <p:cNvGrpSpPr/>
          <p:nvPr/>
        </p:nvGrpSpPr>
        <p:grpSpPr>
          <a:xfrm>
            <a:off x="12354403" y="33895"/>
            <a:ext cx="706583" cy="6794287"/>
            <a:chOff x="0" y="0"/>
            <a:chExt cx="706582" cy="6794285"/>
          </a:xfrm>
        </p:grpSpPr>
        <p:sp>
          <p:nvSpPr>
            <p:cNvPr id="405" name="矩形 17"/>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06" name="矩形 18"/>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07" name="矩形 19"/>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08" name="矩形 20"/>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09" name="矩形 21"/>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411" name="文本框 2"/>
          <p:cNvSpPr txBox="1"/>
          <p:nvPr/>
        </p:nvSpPr>
        <p:spPr>
          <a:xfrm>
            <a:off x="10160635" y="6210299"/>
            <a:ext cx="1371601" cy="21470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900">
                <a:solidFill>
                  <a:srgbClr val="124098"/>
                </a:solidFill>
                <a:latin typeface="+mj-lt"/>
                <a:ea typeface="+mj-ea"/>
                <a:cs typeface="+mj-cs"/>
                <a:sym typeface="Arial"/>
              </a:defRPr>
            </a:lvl1pPr>
          </a:lstStyle>
          <a:p>
            <a:pPr/>
            <a:r>
              <a:t>WWW.JDSN.COM.CN</a:t>
            </a:r>
          </a:p>
        </p:txBody>
      </p:sp>
      <p:sp>
        <p:nvSpPr>
          <p:cNvPr id="412"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两栏内容">
    <p:spTree>
      <p:nvGrpSpPr>
        <p:cNvPr id="1" name=""/>
        <p:cNvGrpSpPr/>
        <p:nvPr/>
      </p:nvGrpSpPr>
      <p:grpSpPr>
        <a:xfrm>
          <a:off x="0" y="0"/>
          <a:ext cx="0" cy="0"/>
          <a:chOff x="0" y="0"/>
          <a:chExt cx="0" cy="0"/>
        </a:xfrm>
      </p:grpSpPr>
      <p:pic>
        <p:nvPicPr>
          <p:cNvPr id="419" name="图片 11" descr="图片 11"/>
          <p:cNvPicPr>
            <a:picLocks noChangeAspect="1"/>
          </p:cNvPicPr>
          <p:nvPr/>
        </p:nvPicPr>
        <p:blipFill>
          <a:blip r:embed="rId2">
            <a:extLst/>
          </a:blip>
          <a:stretch>
            <a:fillRect/>
          </a:stretch>
        </p:blipFill>
        <p:spPr>
          <a:xfrm>
            <a:off x="0" y="-2"/>
            <a:ext cx="12192000" cy="6855481"/>
          </a:xfrm>
          <a:prstGeom prst="rect">
            <a:avLst/>
          </a:prstGeom>
          <a:ln w="12700">
            <a:miter lim="400000"/>
          </a:ln>
        </p:spPr>
      </p:pic>
      <p:grpSp>
        <p:nvGrpSpPr>
          <p:cNvPr id="425" name="组合 13"/>
          <p:cNvGrpSpPr/>
          <p:nvPr/>
        </p:nvGrpSpPr>
        <p:grpSpPr>
          <a:xfrm>
            <a:off x="-906088" y="-1"/>
            <a:ext cx="706583" cy="6794287"/>
            <a:chOff x="0" y="0"/>
            <a:chExt cx="706582" cy="6794285"/>
          </a:xfrm>
        </p:grpSpPr>
        <p:sp>
          <p:nvSpPr>
            <p:cNvPr id="420"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21"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22"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23"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24"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431" name="组合 19"/>
          <p:cNvGrpSpPr/>
          <p:nvPr/>
        </p:nvGrpSpPr>
        <p:grpSpPr>
          <a:xfrm>
            <a:off x="12354403" y="33895"/>
            <a:ext cx="706583" cy="6794287"/>
            <a:chOff x="0" y="0"/>
            <a:chExt cx="706582" cy="6794285"/>
          </a:xfrm>
        </p:grpSpPr>
        <p:sp>
          <p:nvSpPr>
            <p:cNvPr id="426"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27"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28"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29"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30"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432" name="标题文本"/>
          <p:cNvSpPr txBox="1"/>
          <p:nvPr>
            <p:ph type="title"/>
          </p:nvPr>
        </p:nvSpPr>
        <p:spPr>
          <a:xfrm>
            <a:off x="647700" y="258445"/>
            <a:ext cx="10515600" cy="1325563"/>
          </a:xfrm>
          <a:prstGeom prst="rect">
            <a:avLst/>
          </a:prstGeom>
        </p:spPr>
        <p:txBody>
          <a:bodyPr anchor="ctr"/>
          <a:lstStyle>
            <a:lvl1pPr>
              <a:defRPr b="0" sz="2200">
                <a:solidFill>
                  <a:srgbClr val="FFFFFF"/>
                </a:solidFill>
              </a:defRPr>
            </a:lvl1pPr>
          </a:lstStyle>
          <a:p>
            <a:pPr/>
            <a:r>
              <a:t>标题文本</a:t>
            </a:r>
          </a:p>
        </p:txBody>
      </p:sp>
      <p:sp>
        <p:nvSpPr>
          <p:cNvPr id="433" name="正文级别 1…"/>
          <p:cNvSpPr txBox="1"/>
          <p:nvPr>
            <p:ph type="body" sz="half" idx="1"/>
          </p:nvPr>
        </p:nvSpPr>
        <p:spPr>
          <a:xfrm>
            <a:off x="647700" y="1825625"/>
            <a:ext cx="5181600" cy="4351338"/>
          </a:xfrm>
          <a:prstGeom prst="rect">
            <a:avLst/>
          </a:prstGeom>
        </p:spPr>
        <p:txBody>
          <a:bodyPr/>
          <a:lstStyle>
            <a:lvl1pPr>
              <a:lnSpc>
                <a:spcPct val="90000"/>
              </a:lnSpc>
              <a:defRPr>
                <a:solidFill>
                  <a:srgbClr val="404040"/>
                </a:solidFill>
              </a:defRPr>
            </a:lvl1pPr>
            <a:lvl2pPr>
              <a:lnSpc>
                <a:spcPct val="90000"/>
              </a:lnSpc>
              <a:defRPr>
                <a:solidFill>
                  <a:srgbClr val="404040"/>
                </a:solidFill>
              </a:defRPr>
            </a:lvl2pPr>
            <a:lvl3pPr>
              <a:lnSpc>
                <a:spcPct val="90000"/>
              </a:lnSpc>
              <a:defRPr>
                <a:solidFill>
                  <a:srgbClr val="404040"/>
                </a:solidFill>
              </a:defRPr>
            </a:lvl3pPr>
            <a:lvl4pPr>
              <a:lnSpc>
                <a:spcPct val="90000"/>
              </a:lnSpc>
              <a:defRPr>
                <a:solidFill>
                  <a:srgbClr val="404040"/>
                </a:solidFill>
              </a:defRPr>
            </a:lvl4pPr>
            <a:lvl5pPr>
              <a:lnSpc>
                <a:spcPct val="90000"/>
              </a:lnSpc>
              <a:defRPr>
                <a:solidFill>
                  <a:srgbClr val="404040"/>
                </a:solidFill>
              </a:defRPr>
            </a:lvl5pPr>
          </a:lstStyle>
          <a:p>
            <a:pPr/>
            <a:r>
              <a:t>正文级别 1</a:t>
            </a:r>
          </a:p>
          <a:p>
            <a:pPr lvl="1"/>
            <a:r>
              <a:t>正文级别 2</a:t>
            </a:r>
          </a:p>
          <a:p>
            <a:pPr lvl="2"/>
            <a:r>
              <a:t>正文级别 3</a:t>
            </a:r>
          </a:p>
          <a:p>
            <a:pPr lvl="3"/>
            <a:r>
              <a:t>正文级别 4</a:t>
            </a:r>
          </a:p>
          <a:p>
            <a:pPr lvl="4"/>
            <a:r>
              <a:t>正文级别 5</a:t>
            </a:r>
          </a:p>
        </p:txBody>
      </p:sp>
      <p:sp>
        <p:nvSpPr>
          <p:cNvPr id="434"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比较">
    <p:spTree>
      <p:nvGrpSpPr>
        <p:cNvPr id="1" name=""/>
        <p:cNvGrpSpPr/>
        <p:nvPr/>
      </p:nvGrpSpPr>
      <p:grpSpPr>
        <a:xfrm>
          <a:off x="0" y="0"/>
          <a:ext cx="0" cy="0"/>
          <a:chOff x="0" y="0"/>
          <a:chExt cx="0" cy="0"/>
        </a:xfrm>
      </p:grpSpPr>
      <p:pic>
        <p:nvPicPr>
          <p:cNvPr id="441" name="图片 11" descr="图片 11"/>
          <p:cNvPicPr>
            <a:picLocks noChangeAspect="1"/>
          </p:cNvPicPr>
          <p:nvPr/>
        </p:nvPicPr>
        <p:blipFill>
          <a:blip r:embed="rId2">
            <a:extLst/>
          </a:blip>
          <a:stretch>
            <a:fillRect/>
          </a:stretch>
        </p:blipFill>
        <p:spPr>
          <a:xfrm>
            <a:off x="0" y="-2"/>
            <a:ext cx="12192000" cy="6855481"/>
          </a:xfrm>
          <a:prstGeom prst="rect">
            <a:avLst/>
          </a:prstGeom>
          <a:ln w="12700">
            <a:miter lim="400000"/>
          </a:ln>
        </p:spPr>
      </p:pic>
      <p:grpSp>
        <p:nvGrpSpPr>
          <p:cNvPr id="447" name="组合 13"/>
          <p:cNvGrpSpPr/>
          <p:nvPr/>
        </p:nvGrpSpPr>
        <p:grpSpPr>
          <a:xfrm>
            <a:off x="-906088" y="-1"/>
            <a:ext cx="706583" cy="6794287"/>
            <a:chOff x="0" y="0"/>
            <a:chExt cx="706582" cy="6794285"/>
          </a:xfrm>
        </p:grpSpPr>
        <p:sp>
          <p:nvSpPr>
            <p:cNvPr id="442"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43"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44"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45"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46"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453" name="组合 19"/>
          <p:cNvGrpSpPr/>
          <p:nvPr/>
        </p:nvGrpSpPr>
        <p:grpSpPr>
          <a:xfrm>
            <a:off x="12354403" y="33895"/>
            <a:ext cx="706583" cy="6794287"/>
            <a:chOff x="0" y="0"/>
            <a:chExt cx="706582" cy="6794285"/>
          </a:xfrm>
        </p:grpSpPr>
        <p:sp>
          <p:nvSpPr>
            <p:cNvPr id="448"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49"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50"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51"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52"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454" name="标题文本"/>
          <p:cNvSpPr txBox="1"/>
          <p:nvPr>
            <p:ph type="title"/>
          </p:nvPr>
        </p:nvSpPr>
        <p:spPr>
          <a:xfrm>
            <a:off x="839787" y="365125"/>
            <a:ext cx="10515601" cy="1325563"/>
          </a:xfrm>
          <a:prstGeom prst="rect">
            <a:avLst/>
          </a:prstGeom>
        </p:spPr>
        <p:txBody>
          <a:bodyPr anchor="ctr"/>
          <a:lstStyle>
            <a:lvl1pPr>
              <a:defRPr b="0" sz="2800">
                <a:solidFill>
                  <a:srgbClr val="FFFFFF"/>
                </a:solidFill>
              </a:defRPr>
            </a:lvl1pPr>
          </a:lstStyle>
          <a:p>
            <a:pPr/>
            <a:r>
              <a:t>标题文本</a:t>
            </a:r>
          </a:p>
        </p:txBody>
      </p:sp>
      <p:sp>
        <p:nvSpPr>
          <p:cNvPr id="455" name="正文级别 1…"/>
          <p:cNvSpPr txBox="1"/>
          <p:nvPr>
            <p:ph type="body" sz="quarter" idx="1"/>
          </p:nvPr>
        </p:nvSpPr>
        <p:spPr>
          <a:xfrm>
            <a:off x="839787" y="1744960"/>
            <a:ext cx="5157789" cy="823913"/>
          </a:xfrm>
          <a:prstGeom prst="rect">
            <a:avLst/>
          </a:prstGeom>
        </p:spPr>
        <p:txBody>
          <a:bodyPr anchor="b"/>
          <a:lstStyle>
            <a:lvl1pPr>
              <a:defRPr sz="1400"/>
            </a:lvl1pPr>
            <a:lvl2pPr>
              <a:defRPr sz="1400"/>
            </a:lvl2pPr>
            <a:lvl3pPr>
              <a:defRPr sz="1400"/>
            </a:lvl3pPr>
            <a:lvl4pPr>
              <a:defRPr sz="1400"/>
            </a:lvl4pPr>
            <a:lvl5pPr>
              <a:defRPr sz="1400"/>
            </a:lvl5pPr>
          </a:lstStyle>
          <a:p>
            <a:pPr/>
            <a:r>
              <a:t>正文级别 1</a:t>
            </a:r>
          </a:p>
          <a:p>
            <a:pPr lvl="1"/>
            <a:r>
              <a:t>正文级别 2</a:t>
            </a:r>
          </a:p>
          <a:p>
            <a:pPr lvl="2"/>
            <a:r>
              <a:t>正文级别 3</a:t>
            </a:r>
          </a:p>
          <a:p>
            <a:pPr lvl="3"/>
            <a:r>
              <a:t>正文级别 4</a:t>
            </a:r>
          </a:p>
          <a:p>
            <a:pPr lvl="4"/>
            <a:r>
              <a:t>正文级别 5</a:t>
            </a:r>
          </a:p>
        </p:txBody>
      </p:sp>
      <p:sp>
        <p:nvSpPr>
          <p:cNvPr id="456" name="文本占位符 4"/>
          <p:cNvSpPr/>
          <p:nvPr>
            <p:ph type="body" sz="quarter" idx="21"/>
          </p:nvPr>
        </p:nvSpPr>
        <p:spPr>
          <a:xfrm>
            <a:off x="6172200" y="1744960"/>
            <a:ext cx="5183188" cy="823913"/>
          </a:xfrm>
          <a:prstGeom prst="rect">
            <a:avLst/>
          </a:prstGeom>
        </p:spPr>
        <p:txBody>
          <a:bodyPr anchor="b"/>
          <a:lstStyle/>
          <a:p>
            <a:pPr>
              <a:defRPr sz="1400"/>
            </a:pPr>
          </a:p>
        </p:txBody>
      </p:sp>
      <p:sp>
        <p:nvSpPr>
          <p:cNvPr id="457"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仅标题">
    <p:spTree>
      <p:nvGrpSpPr>
        <p:cNvPr id="1" name=""/>
        <p:cNvGrpSpPr/>
        <p:nvPr/>
      </p:nvGrpSpPr>
      <p:grpSpPr>
        <a:xfrm>
          <a:off x="0" y="0"/>
          <a:ext cx="0" cy="0"/>
          <a:chOff x="0" y="0"/>
          <a:chExt cx="0" cy="0"/>
        </a:xfrm>
      </p:grpSpPr>
      <p:pic>
        <p:nvPicPr>
          <p:cNvPr id="464" name="图片 11" descr="图片 11"/>
          <p:cNvPicPr>
            <a:picLocks noChangeAspect="1"/>
          </p:cNvPicPr>
          <p:nvPr/>
        </p:nvPicPr>
        <p:blipFill>
          <a:blip r:embed="rId2">
            <a:extLst/>
          </a:blip>
          <a:stretch>
            <a:fillRect/>
          </a:stretch>
        </p:blipFill>
        <p:spPr>
          <a:xfrm>
            <a:off x="0" y="-2"/>
            <a:ext cx="12192000" cy="6855481"/>
          </a:xfrm>
          <a:prstGeom prst="rect">
            <a:avLst/>
          </a:prstGeom>
          <a:ln w="12700">
            <a:miter lim="400000"/>
          </a:ln>
        </p:spPr>
      </p:pic>
      <p:grpSp>
        <p:nvGrpSpPr>
          <p:cNvPr id="470" name="组合 13"/>
          <p:cNvGrpSpPr/>
          <p:nvPr/>
        </p:nvGrpSpPr>
        <p:grpSpPr>
          <a:xfrm>
            <a:off x="-906088" y="-1"/>
            <a:ext cx="706583" cy="6794287"/>
            <a:chOff x="0" y="0"/>
            <a:chExt cx="706582" cy="6794285"/>
          </a:xfrm>
        </p:grpSpPr>
        <p:sp>
          <p:nvSpPr>
            <p:cNvPr id="465"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66"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67"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68"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69"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476" name="组合 19"/>
          <p:cNvGrpSpPr/>
          <p:nvPr/>
        </p:nvGrpSpPr>
        <p:grpSpPr>
          <a:xfrm>
            <a:off x="12354403" y="33895"/>
            <a:ext cx="706583" cy="6794287"/>
            <a:chOff x="0" y="0"/>
            <a:chExt cx="706582" cy="6794285"/>
          </a:xfrm>
        </p:grpSpPr>
        <p:sp>
          <p:nvSpPr>
            <p:cNvPr id="471"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72"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73"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74"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75"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477" name="标题文本"/>
          <p:cNvSpPr txBox="1"/>
          <p:nvPr>
            <p:ph type="title"/>
          </p:nvPr>
        </p:nvSpPr>
        <p:spPr>
          <a:xfrm>
            <a:off x="838200" y="2766218"/>
            <a:ext cx="10515600" cy="1325564"/>
          </a:xfrm>
          <a:prstGeom prst="rect">
            <a:avLst/>
          </a:prstGeom>
        </p:spPr>
        <p:txBody>
          <a:bodyPr anchor="ctr"/>
          <a:lstStyle>
            <a:lvl1pPr algn="ctr">
              <a:defRPr b="0" sz="2200">
                <a:solidFill>
                  <a:srgbClr val="FFFFFF"/>
                </a:solidFill>
              </a:defRPr>
            </a:lvl1pPr>
          </a:lstStyle>
          <a:p>
            <a:pPr/>
            <a:r>
              <a:t>标题文本</a:t>
            </a:r>
          </a:p>
        </p:txBody>
      </p:sp>
      <p:sp>
        <p:nvSpPr>
          <p:cNvPr id="478"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空白">
    <p:spTree>
      <p:nvGrpSpPr>
        <p:cNvPr id="1" name=""/>
        <p:cNvGrpSpPr/>
        <p:nvPr/>
      </p:nvGrpSpPr>
      <p:grpSpPr>
        <a:xfrm>
          <a:off x="0" y="0"/>
          <a:ext cx="0" cy="0"/>
          <a:chOff x="0" y="0"/>
          <a:chExt cx="0" cy="0"/>
        </a:xfrm>
      </p:grpSpPr>
      <p:pic>
        <p:nvPicPr>
          <p:cNvPr id="485" name="图片 11" descr="图片 11"/>
          <p:cNvPicPr>
            <a:picLocks noChangeAspect="1"/>
          </p:cNvPicPr>
          <p:nvPr/>
        </p:nvPicPr>
        <p:blipFill>
          <a:blip r:embed="rId2">
            <a:extLst/>
          </a:blip>
          <a:stretch>
            <a:fillRect/>
          </a:stretch>
        </p:blipFill>
        <p:spPr>
          <a:xfrm>
            <a:off x="0" y="-2"/>
            <a:ext cx="12192000" cy="6855481"/>
          </a:xfrm>
          <a:prstGeom prst="rect">
            <a:avLst/>
          </a:prstGeom>
          <a:ln w="12700">
            <a:miter lim="400000"/>
          </a:ln>
        </p:spPr>
      </p:pic>
      <p:grpSp>
        <p:nvGrpSpPr>
          <p:cNvPr id="491" name="组合 13"/>
          <p:cNvGrpSpPr/>
          <p:nvPr/>
        </p:nvGrpSpPr>
        <p:grpSpPr>
          <a:xfrm>
            <a:off x="-906088" y="-1"/>
            <a:ext cx="706583" cy="6794287"/>
            <a:chOff x="0" y="0"/>
            <a:chExt cx="706582" cy="6794285"/>
          </a:xfrm>
        </p:grpSpPr>
        <p:sp>
          <p:nvSpPr>
            <p:cNvPr id="486"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87"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88"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89"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90"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497" name="组合 19"/>
          <p:cNvGrpSpPr/>
          <p:nvPr/>
        </p:nvGrpSpPr>
        <p:grpSpPr>
          <a:xfrm>
            <a:off x="12354403" y="33895"/>
            <a:ext cx="706583" cy="6794287"/>
            <a:chOff x="0" y="0"/>
            <a:chExt cx="706582" cy="6794285"/>
          </a:xfrm>
        </p:grpSpPr>
        <p:sp>
          <p:nvSpPr>
            <p:cNvPr id="492"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93"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94"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95"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96"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498"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图片与标题">
    <p:spTree>
      <p:nvGrpSpPr>
        <p:cNvPr id="1" name=""/>
        <p:cNvGrpSpPr/>
        <p:nvPr/>
      </p:nvGrpSpPr>
      <p:grpSpPr>
        <a:xfrm>
          <a:off x="0" y="0"/>
          <a:ext cx="0" cy="0"/>
          <a:chOff x="0" y="0"/>
          <a:chExt cx="0" cy="0"/>
        </a:xfrm>
      </p:grpSpPr>
      <p:pic>
        <p:nvPicPr>
          <p:cNvPr id="505" name="图片 11" descr="图片 11"/>
          <p:cNvPicPr>
            <a:picLocks noChangeAspect="1"/>
          </p:cNvPicPr>
          <p:nvPr/>
        </p:nvPicPr>
        <p:blipFill>
          <a:blip r:embed="rId2">
            <a:extLst/>
          </a:blip>
          <a:stretch>
            <a:fillRect/>
          </a:stretch>
        </p:blipFill>
        <p:spPr>
          <a:xfrm>
            <a:off x="0" y="-2"/>
            <a:ext cx="12192000" cy="6855481"/>
          </a:xfrm>
          <a:prstGeom prst="rect">
            <a:avLst/>
          </a:prstGeom>
          <a:ln w="12700">
            <a:miter lim="400000"/>
          </a:ln>
        </p:spPr>
      </p:pic>
      <p:grpSp>
        <p:nvGrpSpPr>
          <p:cNvPr id="511" name="组合 13"/>
          <p:cNvGrpSpPr/>
          <p:nvPr/>
        </p:nvGrpSpPr>
        <p:grpSpPr>
          <a:xfrm>
            <a:off x="-906088" y="-1"/>
            <a:ext cx="706583" cy="6794287"/>
            <a:chOff x="0" y="0"/>
            <a:chExt cx="706582" cy="6794285"/>
          </a:xfrm>
        </p:grpSpPr>
        <p:sp>
          <p:nvSpPr>
            <p:cNvPr id="506"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07"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08"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09"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10"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517" name="组合 19"/>
          <p:cNvGrpSpPr/>
          <p:nvPr/>
        </p:nvGrpSpPr>
        <p:grpSpPr>
          <a:xfrm>
            <a:off x="12354403" y="33895"/>
            <a:ext cx="706583" cy="6794287"/>
            <a:chOff x="0" y="0"/>
            <a:chExt cx="706582" cy="6794285"/>
          </a:xfrm>
        </p:grpSpPr>
        <p:sp>
          <p:nvSpPr>
            <p:cNvPr id="512"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13"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14"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15"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16"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518" name="单击此处编辑标题"/>
          <p:cNvSpPr txBox="1"/>
          <p:nvPr>
            <p:ph type="title" hasCustomPrompt="1"/>
          </p:nvPr>
        </p:nvSpPr>
        <p:spPr>
          <a:xfrm>
            <a:off x="646747" y="127000"/>
            <a:ext cx="4165201" cy="1600200"/>
          </a:xfrm>
          <a:prstGeom prst="rect">
            <a:avLst/>
          </a:prstGeom>
        </p:spPr>
        <p:txBody>
          <a:bodyPr anchor="ctr"/>
          <a:lstStyle>
            <a:lvl1pPr>
              <a:defRPr b="0" sz="1600">
                <a:solidFill>
                  <a:srgbClr val="FFFFFF"/>
                </a:solidFill>
              </a:defRPr>
            </a:lvl1pPr>
          </a:lstStyle>
          <a:p>
            <a:pPr/>
            <a:r>
              <a:t>单击此处编辑标题</a:t>
            </a:r>
          </a:p>
        </p:txBody>
      </p:sp>
      <p:sp>
        <p:nvSpPr>
          <p:cNvPr id="519" name="图片占位符 2"/>
          <p:cNvSpPr/>
          <p:nvPr>
            <p:ph type="pic" sz="half" idx="21"/>
          </p:nvPr>
        </p:nvSpPr>
        <p:spPr>
          <a:xfrm>
            <a:off x="5183999" y="766353"/>
            <a:ext cx="5817376" cy="5094448"/>
          </a:xfrm>
          <a:prstGeom prst="rect">
            <a:avLst/>
          </a:prstGeom>
        </p:spPr>
        <p:txBody>
          <a:bodyPr lIns="91439" rIns="91439">
            <a:noAutofit/>
          </a:bodyPr>
          <a:lstStyle/>
          <a:p>
            <a:pPr/>
          </a:p>
        </p:txBody>
      </p:sp>
      <p:sp>
        <p:nvSpPr>
          <p:cNvPr id="520" name="正文级别 1…"/>
          <p:cNvSpPr txBox="1"/>
          <p:nvPr>
            <p:ph type="body" sz="quarter" idx="1"/>
          </p:nvPr>
        </p:nvSpPr>
        <p:spPr>
          <a:xfrm>
            <a:off x="651826" y="2057400"/>
            <a:ext cx="4165202" cy="3811588"/>
          </a:xfrm>
          <a:prstGeom prst="rect">
            <a:avLst/>
          </a:prstGeom>
        </p:spPr>
        <p:txBody>
          <a:bodyPr/>
          <a:lstStyle>
            <a:lvl1pPr>
              <a:lnSpc>
                <a:spcPct val="150000"/>
              </a:lnSpc>
              <a:defRPr sz="1000"/>
            </a:lvl1pPr>
            <a:lvl2pPr>
              <a:lnSpc>
                <a:spcPct val="150000"/>
              </a:lnSpc>
              <a:defRPr sz="1000"/>
            </a:lvl2pPr>
            <a:lvl3pPr>
              <a:lnSpc>
                <a:spcPct val="150000"/>
              </a:lnSpc>
              <a:defRPr sz="1000"/>
            </a:lvl3pPr>
            <a:lvl4pPr>
              <a:lnSpc>
                <a:spcPct val="150000"/>
              </a:lnSpc>
              <a:defRPr sz="1000"/>
            </a:lvl4pPr>
            <a:lvl5pPr>
              <a:lnSpc>
                <a:spcPct val="150000"/>
              </a:lnSpc>
              <a:defRPr sz="1000"/>
            </a:lvl5pPr>
          </a:lstStyle>
          <a:p>
            <a:pPr/>
            <a:r>
              <a:t>正文级别 1</a:t>
            </a:r>
          </a:p>
          <a:p>
            <a:pPr lvl="1"/>
            <a:r>
              <a:t>正文级别 2</a:t>
            </a:r>
          </a:p>
          <a:p>
            <a:pPr lvl="2"/>
            <a:r>
              <a:t>正文级别 3</a:t>
            </a:r>
          </a:p>
          <a:p>
            <a:pPr lvl="3"/>
            <a:r>
              <a:t>正文级别 4</a:t>
            </a:r>
          </a:p>
          <a:p>
            <a:pPr lvl="4"/>
            <a:r>
              <a:t>正文级别 5</a:t>
            </a:r>
          </a:p>
        </p:txBody>
      </p:sp>
      <p:sp>
        <p:nvSpPr>
          <p:cNvPr id="521"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竖排标题与文本">
    <p:spTree>
      <p:nvGrpSpPr>
        <p:cNvPr id="1" name=""/>
        <p:cNvGrpSpPr/>
        <p:nvPr/>
      </p:nvGrpSpPr>
      <p:grpSpPr>
        <a:xfrm>
          <a:off x="0" y="0"/>
          <a:ext cx="0" cy="0"/>
          <a:chOff x="0" y="0"/>
          <a:chExt cx="0" cy="0"/>
        </a:xfrm>
      </p:grpSpPr>
      <p:pic>
        <p:nvPicPr>
          <p:cNvPr id="528" name="图片 11" descr="图片 11"/>
          <p:cNvPicPr>
            <a:picLocks noChangeAspect="1"/>
          </p:cNvPicPr>
          <p:nvPr/>
        </p:nvPicPr>
        <p:blipFill>
          <a:blip r:embed="rId2">
            <a:extLst/>
          </a:blip>
          <a:stretch>
            <a:fillRect/>
          </a:stretch>
        </p:blipFill>
        <p:spPr>
          <a:xfrm>
            <a:off x="0" y="-2"/>
            <a:ext cx="12192000" cy="6855481"/>
          </a:xfrm>
          <a:prstGeom prst="rect">
            <a:avLst/>
          </a:prstGeom>
          <a:ln w="12700">
            <a:miter lim="400000"/>
          </a:ln>
        </p:spPr>
      </p:pic>
      <p:grpSp>
        <p:nvGrpSpPr>
          <p:cNvPr id="534" name="组合 13"/>
          <p:cNvGrpSpPr/>
          <p:nvPr/>
        </p:nvGrpSpPr>
        <p:grpSpPr>
          <a:xfrm>
            <a:off x="-906088" y="-1"/>
            <a:ext cx="706583" cy="6794287"/>
            <a:chOff x="0" y="0"/>
            <a:chExt cx="706582" cy="6794285"/>
          </a:xfrm>
        </p:grpSpPr>
        <p:sp>
          <p:nvSpPr>
            <p:cNvPr id="529"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30"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31"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32"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33"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540" name="组合 19"/>
          <p:cNvGrpSpPr/>
          <p:nvPr/>
        </p:nvGrpSpPr>
        <p:grpSpPr>
          <a:xfrm>
            <a:off x="12354403" y="33895"/>
            <a:ext cx="706583" cy="6794287"/>
            <a:chOff x="0" y="0"/>
            <a:chExt cx="706582" cy="6794285"/>
          </a:xfrm>
        </p:grpSpPr>
        <p:sp>
          <p:nvSpPr>
            <p:cNvPr id="535"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36"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37"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38"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39"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541" name="标题文本"/>
          <p:cNvSpPr txBox="1"/>
          <p:nvPr>
            <p:ph type="title"/>
          </p:nvPr>
        </p:nvSpPr>
        <p:spPr>
          <a:xfrm>
            <a:off x="9824484" y="365125"/>
            <a:ext cx="1529316" cy="5811838"/>
          </a:xfrm>
          <a:prstGeom prst="rect">
            <a:avLst/>
          </a:prstGeom>
        </p:spPr>
        <p:txBody>
          <a:bodyPr vert="eaVert" anchor="ctr"/>
          <a:lstStyle>
            <a:lvl1pPr>
              <a:defRPr b="0" sz="2200">
                <a:solidFill>
                  <a:srgbClr val="FFFFFF"/>
                </a:solidFill>
              </a:defRPr>
            </a:lvl1pPr>
          </a:lstStyle>
          <a:p>
            <a:pPr/>
            <a:r>
              <a:t>标题文本</a:t>
            </a:r>
          </a:p>
        </p:txBody>
      </p:sp>
      <p:sp>
        <p:nvSpPr>
          <p:cNvPr id="542" name="正文级别 1…"/>
          <p:cNvSpPr txBox="1"/>
          <p:nvPr>
            <p:ph type="body" idx="1"/>
          </p:nvPr>
        </p:nvSpPr>
        <p:spPr>
          <a:xfrm>
            <a:off x="838200" y="365125"/>
            <a:ext cx="8879958" cy="5811838"/>
          </a:xfrm>
          <a:prstGeom prst="rect">
            <a:avLst/>
          </a:prstGeom>
        </p:spPr>
        <p:txBody>
          <a:bodyPr vert="eaVert"/>
          <a:lstStyle/>
          <a:p>
            <a:pPr/>
            <a:r>
              <a:t>正文级别 1</a:t>
            </a:r>
          </a:p>
          <a:p>
            <a:pPr lvl="1"/>
            <a:r>
              <a:t>正文级别 2</a:t>
            </a:r>
          </a:p>
          <a:p>
            <a:pPr lvl="2"/>
            <a:r>
              <a:t>正文级别 3</a:t>
            </a:r>
          </a:p>
          <a:p>
            <a:pPr lvl="3"/>
            <a:r>
              <a:t>正文级别 4</a:t>
            </a:r>
          </a:p>
          <a:p>
            <a:pPr lvl="4"/>
            <a:r>
              <a:t>正文级别 5</a:t>
            </a:r>
          </a:p>
        </p:txBody>
      </p:sp>
      <p:sp>
        <p:nvSpPr>
          <p:cNvPr id="543"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内容">
    <p:spTree>
      <p:nvGrpSpPr>
        <p:cNvPr id="1" name=""/>
        <p:cNvGrpSpPr/>
        <p:nvPr/>
      </p:nvGrpSpPr>
      <p:grpSpPr>
        <a:xfrm>
          <a:off x="0" y="0"/>
          <a:ext cx="0" cy="0"/>
          <a:chOff x="0" y="0"/>
          <a:chExt cx="0" cy="0"/>
        </a:xfrm>
      </p:grpSpPr>
      <p:pic>
        <p:nvPicPr>
          <p:cNvPr id="550" name="图片 11" descr="图片 11"/>
          <p:cNvPicPr>
            <a:picLocks noChangeAspect="1"/>
          </p:cNvPicPr>
          <p:nvPr/>
        </p:nvPicPr>
        <p:blipFill>
          <a:blip r:embed="rId2">
            <a:extLst/>
          </a:blip>
          <a:stretch>
            <a:fillRect/>
          </a:stretch>
        </p:blipFill>
        <p:spPr>
          <a:xfrm>
            <a:off x="0" y="-2"/>
            <a:ext cx="12192000" cy="6855481"/>
          </a:xfrm>
          <a:prstGeom prst="rect">
            <a:avLst/>
          </a:prstGeom>
          <a:ln w="12700">
            <a:miter lim="400000"/>
          </a:ln>
        </p:spPr>
      </p:pic>
      <p:grpSp>
        <p:nvGrpSpPr>
          <p:cNvPr id="556" name="组合 13"/>
          <p:cNvGrpSpPr/>
          <p:nvPr/>
        </p:nvGrpSpPr>
        <p:grpSpPr>
          <a:xfrm>
            <a:off x="-906088" y="-1"/>
            <a:ext cx="706583" cy="6794287"/>
            <a:chOff x="0" y="0"/>
            <a:chExt cx="706582" cy="6794285"/>
          </a:xfrm>
        </p:grpSpPr>
        <p:sp>
          <p:nvSpPr>
            <p:cNvPr id="551"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52"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53"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54"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55"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562" name="组合 19"/>
          <p:cNvGrpSpPr/>
          <p:nvPr/>
        </p:nvGrpSpPr>
        <p:grpSpPr>
          <a:xfrm>
            <a:off x="12354403" y="33895"/>
            <a:ext cx="706583" cy="6794287"/>
            <a:chOff x="0" y="0"/>
            <a:chExt cx="706582" cy="6794285"/>
          </a:xfrm>
        </p:grpSpPr>
        <p:sp>
          <p:nvSpPr>
            <p:cNvPr id="557"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58"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59"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60"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61"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563"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pPr/>
            <a:fld id="{86CB4B4D-7CA3-9044-876B-883B54F8677D}" type="slidenum"/>
          </a:p>
        </p:txBody>
      </p:sp>
      <p:sp>
        <p:nvSpPr>
          <p:cNvPr id="564" name="正文级别 1…"/>
          <p:cNvSpPr txBox="1"/>
          <p:nvPr>
            <p:ph type="body" idx="1"/>
          </p:nvPr>
        </p:nvSpPr>
        <p:spPr>
          <a:xfrm>
            <a:off x="838200" y="551542"/>
            <a:ext cx="10515600" cy="5558973"/>
          </a:xfrm>
          <a:prstGeom prst="rect">
            <a:avLst/>
          </a:prstGeom>
        </p:spPr>
        <p:txBody>
          <a:bodyPr/>
          <a:lstStyle/>
          <a:p>
            <a:pPr/>
            <a:r>
              <a:t>正文级别 1</a:t>
            </a:r>
          </a:p>
          <a:p>
            <a:pPr lvl="1"/>
            <a:r>
              <a:t>正文级别 2</a:t>
            </a:r>
          </a:p>
          <a:p>
            <a:pPr lvl="2"/>
            <a:r>
              <a:t>正文级别 3</a:t>
            </a:r>
          </a:p>
          <a:p>
            <a:pPr lvl="3"/>
            <a:r>
              <a:t>正文级别 4</a:t>
            </a:r>
          </a:p>
          <a:p>
            <a:pPr lvl="4"/>
            <a:r>
              <a:t>正文级别 5</a:t>
            </a:r>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1.jpe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Relationship Id="rId17" Type="http://schemas.openxmlformats.org/officeDocument/2006/relationships/slideLayout" Target="../slideLayouts/slideLayout13.xml"/><Relationship Id="rId18" Type="http://schemas.openxmlformats.org/officeDocument/2006/relationships/slideLayout" Target="../slideLayouts/slideLayout14.xml"/><Relationship Id="rId19" Type="http://schemas.openxmlformats.org/officeDocument/2006/relationships/slideLayout" Target="../slideLayouts/slideLayout15.xml"/><Relationship Id="rId20" Type="http://schemas.openxmlformats.org/officeDocument/2006/relationships/slideLayout" Target="../slideLayouts/slideLayout16.xml"/><Relationship Id="rId21" Type="http://schemas.openxmlformats.org/officeDocument/2006/relationships/slideLayout" Target="../slideLayouts/slideLayout17.xml"/><Relationship Id="rId22" Type="http://schemas.openxmlformats.org/officeDocument/2006/relationships/slideLayout" Target="../slideLayouts/slideLayout18.xml"/><Relationship Id="rId23" Type="http://schemas.openxmlformats.org/officeDocument/2006/relationships/slideLayout" Target="../slideLayouts/slideLayout19.xml"/><Relationship Id="rId24" Type="http://schemas.openxmlformats.org/officeDocument/2006/relationships/slideLayout" Target="../slideLayouts/slideLayout20.xml"/><Relationship Id="rId25" Type="http://schemas.openxmlformats.org/officeDocument/2006/relationships/slideLayout" Target="../slideLayouts/slideLayout21.xml"/><Relationship Id="rId26" Type="http://schemas.openxmlformats.org/officeDocument/2006/relationships/slideLayout" Target="../slideLayouts/slideLayout22.xml"/><Relationship Id="rId27" Type="http://schemas.openxmlformats.org/officeDocument/2006/relationships/slideLayout" Target="../slideLayouts/slideLayout23.xml"/><Relationship Id="rId2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pic>
        <p:nvPicPr>
          <p:cNvPr id="2" name="图片 11" descr="图片 11"/>
          <p:cNvPicPr>
            <a:picLocks noChangeAspect="1"/>
          </p:cNvPicPr>
          <p:nvPr/>
        </p:nvPicPr>
        <p:blipFill>
          <a:blip r:embed="rId2">
            <a:extLst/>
          </a:blip>
          <a:stretch>
            <a:fillRect/>
          </a:stretch>
        </p:blipFill>
        <p:spPr>
          <a:xfrm>
            <a:off x="0" y="-2"/>
            <a:ext cx="12192000" cy="6855481"/>
          </a:xfrm>
          <a:prstGeom prst="rect">
            <a:avLst/>
          </a:prstGeom>
          <a:ln w="12700">
            <a:miter lim="400000"/>
          </a:ln>
        </p:spPr>
      </p:pic>
      <p:grpSp>
        <p:nvGrpSpPr>
          <p:cNvPr id="8" name="组合 13"/>
          <p:cNvGrpSpPr/>
          <p:nvPr/>
        </p:nvGrpSpPr>
        <p:grpSpPr>
          <a:xfrm>
            <a:off x="-906088" y="-1"/>
            <a:ext cx="706583" cy="6794287"/>
            <a:chOff x="0" y="0"/>
            <a:chExt cx="706582" cy="6794285"/>
          </a:xfrm>
        </p:grpSpPr>
        <p:sp>
          <p:nvSpPr>
            <p:cNvPr id="3"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6"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7"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14" name="组合 19"/>
          <p:cNvGrpSpPr/>
          <p:nvPr/>
        </p:nvGrpSpPr>
        <p:grpSpPr>
          <a:xfrm>
            <a:off x="12354403" y="33895"/>
            <a:ext cx="706583" cy="6794287"/>
            <a:chOff x="0" y="0"/>
            <a:chExt cx="706582" cy="6794285"/>
          </a:xfrm>
        </p:grpSpPr>
        <p:sp>
          <p:nvSpPr>
            <p:cNvPr id="9"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0"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1"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3"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17" name="组合 6"/>
          <p:cNvGrpSpPr/>
          <p:nvPr/>
        </p:nvGrpSpPr>
        <p:grpSpPr>
          <a:xfrm>
            <a:off x="0" y="0"/>
            <a:ext cx="12192000" cy="6858000"/>
            <a:chOff x="0" y="0"/>
            <a:chExt cx="12192000" cy="6858000"/>
          </a:xfrm>
        </p:grpSpPr>
        <p:pic>
          <p:nvPicPr>
            <p:cNvPr id="15" name="图片 7" descr="图片 7"/>
            <p:cNvPicPr>
              <a:picLocks noChangeAspect="1"/>
            </p:cNvPicPr>
            <p:nvPr/>
          </p:nvPicPr>
          <p:blipFill>
            <a:blip r:embed="rId3">
              <a:extLst/>
            </a:blip>
            <a:stretch>
              <a:fillRect/>
            </a:stretch>
          </p:blipFill>
          <p:spPr>
            <a:xfrm>
              <a:off x="0" y="0"/>
              <a:ext cx="12192000" cy="6858000"/>
            </a:xfrm>
            <a:prstGeom prst="rect">
              <a:avLst/>
            </a:prstGeom>
            <a:ln w="12700" cap="flat">
              <a:noFill/>
              <a:miter lim="400000"/>
            </a:ln>
            <a:effectLst/>
          </p:spPr>
        </p:pic>
        <p:pic>
          <p:nvPicPr>
            <p:cNvPr id="16" name="图片 8" descr="图片 8"/>
            <p:cNvPicPr>
              <a:picLocks noChangeAspect="1"/>
            </p:cNvPicPr>
            <p:nvPr/>
          </p:nvPicPr>
          <p:blipFill>
            <a:blip r:embed="rId4">
              <a:extLst/>
            </a:blip>
            <a:stretch>
              <a:fillRect/>
            </a:stretch>
          </p:blipFill>
          <p:spPr>
            <a:xfrm>
              <a:off x="0" y="0"/>
              <a:ext cx="12192000" cy="6858000"/>
            </a:xfrm>
            <a:prstGeom prst="rect">
              <a:avLst/>
            </a:prstGeom>
            <a:ln w="12700" cap="flat">
              <a:noFill/>
              <a:miter lim="400000"/>
            </a:ln>
            <a:effectLst/>
          </p:spPr>
        </p:pic>
      </p:grpSp>
      <p:sp>
        <p:nvSpPr>
          <p:cNvPr id="18" name="标题文本"/>
          <p:cNvSpPr txBox="1"/>
          <p:nvPr>
            <p:ph type="title"/>
          </p:nvPr>
        </p:nvSpPr>
        <p:spPr>
          <a:xfrm>
            <a:off x="578224" y="1116106"/>
            <a:ext cx="10089777" cy="82027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标题文本</a:t>
            </a:r>
          </a:p>
        </p:txBody>
      </p:sp>
      <p:grpSp>
        <p:nvGrpSpPr>
          <p:cNvPr id="24" name="组合 16"/>
          <p:cNvGrpSpPr/>
          <p:nvPr/>
        </p:nvGrpSpPr>
        <p:grpSpPr>
          <a:xfrm>
            <a:off x="-906088" y="-1"/>
            <a:ext cx="706583" cy="6794287"/>
            <a:chOff x="0" y="0"/>
            <a:chExt cx="706582" cy="6794285"/>
          </a:xfrm>
        </p:grpSpPr>
        <p:sp>
          <p:nvSpPr>
            <p:cNvPr id="19" name="矩形 11"/>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0" name="矩形 12"/>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1" name="矩形 13"/>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2" name="矩形 14"/>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3" name="矩形 15"/>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30" name="组合 17"/>
          <p:cNvGrpSpPr/>
          <p:nvPr/>
        </p:nvGrpSpPr>
        <p:grpSpPr>
          <a:xfrm>
            <a:off x="12354403" y="33895"/>
            <a:ext cx="706583" cy="6794287"/>
            <a:chOff x="0" y="0"/>
            <a:chExt cx="706582" cy="6794285"/>
          </a:xfrm>
        </p:grpSpPr>
        <p:sp>
          <p:nvSpPr>
            <p:cNvPr id="25" name="矩形 18"/>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6" name="矩形 19"/>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7" name="矩形 20"/>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8" name="矩形 21"/>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9" name="矩形 22"/>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31" name="文本框 1"/>
          <p:cNvSpPr txBox="1"/>
          <p:nvPr/>
        </p:nvSpPr>
        <p:spPr>
          <a:xfrm>
            <a:off x="10160635" y="6210299"/>
            <a:ext cx="1371601" cy="21470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900">
                <a:solidFill>
                  <a:srgbClr val="124098"/>
                </a:solidFill>
                <a:latin typeface="+mj-lt"/>
                <a:ea typeface="+mj-ea"/>
                <a:cs typeface="+mj-cs"/>
                <a:sym typeface="Arial"/>
              </a:defRPr>
            </a:lvl1pPr>
          </a:lstStyle>
          <a:p>
            <a:pPr/>
            <a:r>
              <a:t>WWW.JDSN.COM.CN</a:t>
            </a:r>
          </a:p>
        </p:txBody>
      </p:sp>
      <p:sp>
        <p:nvSpPr>
          <p:cNvPr id="32" name="正文级别 1…"/>
          <p:cNvSpPr txBox="1"/>
          <p:nvPr>
            <p:ph type="body" idx="1"/>
          </p:nvPr>
        </p:nvSpPr>
        <p:spPr>
          <a:xfrm>
            <a:off x="609600" y="1600200"/>
            <a:ext cx="10972800" cy="452596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正文级别 1</a:t>
            </a:r>
          </a:p>
          <a:p>
            <a:pPr lvl="1"/>
            <a:r>
              <a:t>正文级别 2</a:t>
            </a:r>
          </a:p>
          <a:p>
            <a:pPr lvl="2"/>
            <a:r>
              <a:t>正文级别 3</a:t>
            </a:r>
          </a:p>
          <a:p>
            <a:pPr lvl="3"/>
            <a:r>
              <a:t>正文级别 4</a:t>
            </a:r>
          </a:p>
          <a:p>
            <a:pPr lvl="4"/>
            <a:r>
              <a:t>正文级别 5</a:t>
            </a:r>
          </a:p>
        </p:txBody>
      </p:sp>
      <p:sp>
        <p:nvSpPr>
          <p:cNvPr id="33" name="幻灯片编号"/>
          <p:cNvSpPr txBox="1"/>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latin typeface="+mj-lt"/>
                <a:ea typeface="+mj-ea"/>
                <a:cs typeface="+mj-cs"/>
                <a:sym typeface="Aria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66" r:id="rId22"/>
    <p:sldLayoutId id="2147483667" r:id="rId23"/>
    <p:sldLayoutId id="2147483668" r:id="rId24"/>
    <p:sldLayoutId id="2147483669" r:id="rId25"/>
    <p:sldLayoutId id="2147483670" r:id="rId26"/>
    <p:sldLayoutId id="2147483671" r:id="rId27"/>
    <p:sldLayoutId id="2147483672" r:id="rId28"/>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1" baseline="0" cap="none" i="0" spc="0" strike="noStrike" sz="2000" u="none">
          <a:solidFill>
            <a:srgbClr val="124098"/>
          </a:solidFill>
          <a:uFillTx/>
          <a:latin typeface="微软雅黑"/>
          <a:ea typeface="微软雅黑"/>
          <a:cs typeface="微软雅黑"/>
          <a:sym typeface="微软雅黑"/>
        </a:defRPr>
      </a:lvl1pPr>
      <a:lvl2pPr marL="0" marR="0" indent="0" algn="l" defTabSz="914400" rtl="0" latinLnBrk="0">
        <a:lnSpc>
          <a:spcPct val="90000"/>
        </a:lnSpc>
        <a:spcBef>
          <a:spcPts val="0"/>
        </a:spcBef>
        <a:spcAft>
          <a:spcPts val="0"/>
        </a:spcAft>
        <a:buClrTx/>
        <a:buSzTx/>
        <a:buFontTx/>
        <a:buNone/>
        <a:tabLst/>
        <a:defRPr b="1" baseline="0" cap="none" i="0" spc="0" strike="noStrike" sz="2000" u="none">
          <a:solidFill>
            <a:srgbClr val="124098"/>
          </a:solidFill>
          <a:uFillTx/>
          <a:latin typeface="微软雅黑"/>
          <a:ea typeface="微软雅黑"/>
          <a:cs typeface="微软雅黑"/>
          <a:sym typeface="微软雅黑"/>
        </a:defRPr>
      </a:lvl2pPr>
      <a:lvl3pPr marL="0" marR="0" indent="0" algn="l" defTabSz="914400" rtl="0" latinLnBrk="0">
        <a:lnSpc>
          <a:spcPct val="90000"/>
        </a:lnSpc>
        <a:spcBef>
          <a:spcPts val="0"/>
        </a:spcBef>
        <a:spcAft>
          <a:spcPts val="0"/>
        </a:spcAft>
        <a:buClrTx/>
        <a:buSzTx/>
        <a:buFontTx/>
        <a:buNone/>
        <a:tabLst/>
        <a:defRPr b="1" baseline="0" cap="none" i="0" spc="0" strike="noStrike" sz="2000" u="none">
          <a:solidFill>
            <a:srgbClr val="124098"/>
          </a:solidFill>
          <a:uFillTx/>
          <a:latin typeface="微软雅黑"/>
          <a:ea typeface="微软雅黑"/>
          <a:cs typeface="微软雅黑"/>
          <a:sym typeface="微软雅黑"/>
        </a:defRPr>
      </a:lvl3pPr>
      <a:lvl4pPr marL="0" marR="0" indent="0" algn="l" defTabSz="914400" rtl="0" latinLnBrk="0">
        <a:lnSpc>
          <a:spcPct val="90000"/>
        </a:lnSpc>
        <a:spcBef>
          <a:spcPts val="0"/>
        </a:spcBef>
        <a:spcAft>
          <a:spcPts val="0"/>
        </a:spcAft>
        <a:buClrTx/>
        <a:buSzTx/>
        <a:buFontTx/>
        <a:buNone/>
        <a:tabLst/>
        <a:defRPr b="1" baseline="0" cap="none" i="0" spc="0" strike="noStrike" sz="2000" u="none">
          <a:solidFill>
            <a:srgbClr val="124098"/>
          </a:solidFill>
          <a:uFillTx/>
          <a:latin typeface="微软雅黑"/>
          <a:ea typeface="微软雅黑"/>
          <a:cs typeface="微软雅黑"/>
          <a:sym typeface="微软雅黑"/>
        </a:defRPr>
      </a:lvl4pPr>
      <a:lvl5pPr marL="0" marR="0" indent="0" algn="l" defTabSz="914400" rtl="0" latinLnBrk="0">
        <a:lnSpc>
          <a:spcPct val="90000"/>
        </a:lnSpc>
        <a:spcBef>
          <a:spcPts val="0"/>
        </a:spcBef>
        <a:spcAft>
          <a:spcPts val="0"/>
        </a:spcAft>
        <a:buClrTx/>
        <a:buSzTx/>
        <a:buFontTx/>
        <a:buNone/>
        <a:tabLst/>
        <a:defRPr b="1" baseline="0" cap="none" i="0" spc="0" strike="noStrike" sz="2000" u="none">
          <a:solidFill>
            <a:srgbClr val="124098"/>
          </a:solidFill>
          <a:uFillTx/>
          <a:latin typeface="微软雅黑"/>
          <a:ea typeface="微软雅黑"/>
          <a:cs typeface="微软雅黑"/>
          <a:sym typeface="微软雅黑"/>
        </a:defRPr>
      </a:lvl5pPr>
      <a:lvl6pPr marL="0" marR="0" indent="0" algn="l" defTabSz="914400" rtl="0" latinLnBrk="0">
        <a:lnSpc>
          <a:spcPct val="90000"/>
        </a:lnSpc>
        <a:spcBef>
          <a:spcPts val="0"/>
        </a:spcBef>
        <a:spcAft>
          <a:spcPts val="0"/>
        </a:spcAft>
        <a:buClrTx/>
        <a:buSzTx/>
        <a:buFontTx/>
        <a:buNone/>
        <a:tabLst/>
        <a:defRPr b="1" baseline="0" cap="none" i="0" spc="0" strike="noStrike" sz="2000" u="none">
          <a:solidFill>
            <a:srgbClr val="124098"/>
          </a:solidFill>
          <a:uFillTx/>
          <a:latin typeface="微软雅黑"/>
          <a:ea typeface="微软雅黑"/>
          <a:cs typeface="微软雅黑"/>
          <a:sym typeface="微软雅黑"/>
        </a:defRPr>
      </a:lvl6pPr>
      <a:lvl7pPr marL="0" marR="0" indent="0" algn="l" defTabSz="914400" rtl="0" latinLnBrk="0">
        <a:lnSpc>
          <a:spcPct val="90000"/>
        </a:lnSpc>
        <a:spcBef>
          <a:spcPts val="0"/>
        </a:spcBef>
        <a:spcAft>
          <a:spcPts val="0"/>
        </a:spcAft>
        <a:buClrTx/>
        <a:buSzTx/>
        <a:buFontTx/>
        <a:buNone/>
        <a:tabLst/>
        <a:defRPr b="1" baseline="0" cap="none" i="0" spc="0" strike="noStrike" sz="2000" u="none">
          <a:solidFill>
            <a:srgbClr val="124098"/>
          </a:solidFill>
          <a:uFillTx/>
          <a:latin typeface="微软雅黑"/>
          <a:ea typeface="微软雅黑"/>
          <a:cs typeface="微软雅黑"/>
          <a:sym typeface="微软雅黑"/>
        </a:defRPr>
      </a:lvl7pPr>
      <a:lvl8pPr marL="0" marR="0" indent="0" algn="l" defTabSz="914400" rtl="0" latinLnBrk="0">
        <a:lnSpc>
          <a:spcPct val="90000"/>
        </a:lnSpc>
        <a:spcBef>
          <a:spcPts val="0"/>
        </a:spcBef>
        <a:spcAft>
          <a:spcPts val="0"/>
        </a:spcAft>
        <a:buClrTx/>
        <a:buSzTx/>
        <a:buFontTx/>
        <a:buNone/>
        <a:tabLst/>
        <a:defRPr b="1" baseline="0" cap="none" i="0" spc="0" strike="noStrike" sz="2000" u="none">
          <a:solidFill>
            <a:srgbClr val="124098"/>
          </a:solidFill>
          <a:uFillTx/>
          <a:latin typeface="微软雅黑"/>
          <a:ea typeface="微软雅黑"/>
          <a:cs typeface="微软雅黑"/>
          <a:sym typeface="微软雅黑"/>
        </a:defRPr>
      </a:lvl8pPr>
      <a:lvl9pPr marL="0" marR="0" indent="0" algn="l" defTabSz="914400" rtl="0" latinLnBrk="0">
        <a:lnSpc>
          <a:spcPct val="90000"/>
        </a:lnSpc>
        <a:spcBef>
          <a:spcPts val="0"/>
        </a:spcBef>
        <a:spcAft>
          <a:spcPts val="0"/>
        </a:spcAft>
        <a:buClrTx/>
        <a:buSzTx/>
        <a:buFontTx/>
        <a:buNone/>
        <a:tabLst/>
        <a:defRPr b="1" baseline="0" cap="none" i="0" spc="0" strike="noStrike" sz="2000" u="none">
          <a:solidFill>
            <a:srgbClr val="124098"/>
          </a:solidFill>
          <a:uFillTx/>
          <a:latin typeface="微软雅黑"/>
          <a:ea typeface="微软雅黑"/>
          <a:cs typeface="微软雅黑"/>
          <a:sym typeface="微软雅黑"/>
        </a:defRPr>
      </a:lvl9pPr>
    </p:titleStyle>
    <p:bodyStyle>
      <a:lvl1pPr marL="0" marR="0" indent="0" algn="l" defTabSz="914400" rtl="0" latinLnBrk="0">
        <a:lnSpc>
          <a:spcPct val="100000"/>
        </a:lnSpc>
        <a:spcBef>
          <a:spcPts val="1000"/>
        </a:spcBef>
        <a:spcAft>
          <a:spcPts val="0"/>
        </a:spcAft>
        <a:buClrTx/>
        <a:buSzTx/>
        <a:buFontTx/>
        <a:buNone/>
        <a:tabLst/>
        <a:defRPr b="0" baseline="0" cap="none" i="0" spc="0" strike="noStrike" sz="2800" u="none">
          <a:solidFill>
            <a:srgbClr val="000000"/>
          </a:solidFill>
          <a:uFillTx/>
          <a:latin typeface="微软雅黑"/>
          <a:ea typeface="微软雅黑"/>
          <a:cs typeface="微软雅黑"/>
          <a:sym typeface="微软雅黑"/>
        </a:defRPr>
      </a:lvl1pPr>
      <a:lvl2pPr marL="0" marR="0" indent="457200" algn="l" defTabSz="914400" rtl="0" latinLnBrk="0">
        <a:lnSpc>
          <a:spcPct val="100000"/>
        </a:lnSpc>
        <a:spcBef>
          <a:spcPts val="1000"/>
        </a:spcBef>
        <a:spcAft>
          <a:spcPts val="0"/>
        </a:spcAft>
        <a:buClrTx/>
        <a:buSzTx/>
        <a:buFontTx/>
        <a:buNone/>
        <a:tabLst/>
        <a:defRPr b="0" baseline="0" cap="none" i="0" spc="0" strike="noStrike" sz="2800" u="none">
          <a:solidFill>
            <a:srgbClr val="000000"/>
          </a:solidFill>
          <a:uFillTx/>
          <a:latin typeface="微软雅黑"/>
          <a:ea typeface="微软雅黑"/>
          <a:cs typeface="微软雅黑"/>
          <a:sym typeface="微软雅黑"/>
        </a:defRPr>
      </a:lvl2pPr>
      <a:lvl3pPr marL="0" marR="0" indent="914400" algn="l" defTabSz="914400" rtl="0" latinLnBrk="0">
        <a:lnSpc>
          <a:spcPct val="100000"/>
        </a:lnSpc>
        <a:spcBef>
          <a:spcPts val="1000"/>
        </a:spcBef>
        <a:spcAft>
          <a:spcPts val="0"/>
        </a:spcAft>
        <a:buClrTx/>
        <a:buSzTx/>
        <a:buFontTx/>
        <a:buNone/>
        <a:tabLst/>
        <a:defRPr b="0" baseline="0" cap="none" i="0" spc="0" strike="noStrike" sz="2800" u="none">
          <a:solidFill>
            <a:srgbClr val="000000"/>
          </a:solidFill>
          <a:uFillTx/>
          <a:latin typeface="微软雅黑"/>
          <a:ea typeface="微软雅黑"/>
          <a:cs typeface="微软雅黑"/>
          <a:sym typeface="微软雅黑"/>
        </a:defRPr>
      </a:lvl3pPr>
      <a:lvl4pPr marL="0" marR="0" indent="1371600" algn="l" defTabSz="914400" rtl="0" latinLnBrk="0">
        <a:lnSpc>
          <a:spcPct val="100000"/>
        </a:lnSpc>
        <a:spcBef>
          <a:spcPts val="1000"/>
        </a:spcBef>
        <a:spcAft>
          <a:spcPts val="0"/>
        </a:spcAft>
        <a:buClrTx/>
        <a:buSzTx/>
        <a:buFontTx/>
        <a:buNone/>
        <a:tabLst/>
        <a:defRPr b="0" baseline="0" cap="none" i="0" spc="0" strike="noStrike" sz="2800" u="none">
          <a:solidFill>
            <a:srgbClr val="000000"/>
          </a:solidFill>
          <a:uFillTx/>
          <a:latin typeface="微软雅黑"/>
          <a:ea typeface="微软雅黑"/>
          <a:cs typeface="微软雅黑"/>
          <a:sym typeface="微软雅黑"/>
        </a:defRPr>
      </a:lvl4pPr>
      <a:lvl5pPr marL="0" marR="0" indent="1828800" algn="l" defTabSz="914400" rtl="0" latinLnBrk="0">
        <a:lnSpc>
          <a:spcPct val="100000"/>
        </a:lnSpc>
        <a:spcBef>
          <a:spcPts val="1000"/>
        </a:spcBef>
        <a:spcAft>
          <a:spcPts val="0"/>
        </a:spcAft>
        <a:buClrTx/>
        <a:buSzTx/>
        <a:buFontTx/>
        <a:buNone/>
        <a:tabLst/>
        <a:defRPr b="0" baseline="0" cap="none" i="0" spc="0" strike="noStrike" sz="2800" u="none">
          <a:solidFill>
            <a:srgbClr val="000000"/>
          </a:solidFill>
          <a:uFillTx/>
          <a:latin typeface="微软雅黑"/>
          <a:ea typeface="微软雅黑"/>
          <a:cs typeface="微软雅黑"/>
          <a:sym typeface="微软雅黑"/>
        </a:defRPr>
      </a:lvl5pPr>
      <a:lvl6pPr marL="2641600" marR="0" indent="-355600" algn="l" defTabSz="914400" rtl="0" latinLnBrk="0">
        <a:lnSpc>
          <a:spcPct val="100000"/>
        </a:lnSpc>
        <a:spcBef>
          <a:spcPts val="1000"/>
        </a:spcBef>
        <a:spcAft>
          <a:spcPts val="0"/>
        </a:spcAft>
        <a:buClrTx/>
        <a:buSzPct val="100000"/>
        <a:buFontTx/>
        <a:buChar char="•"/>
        <a:tabLst/>
        <a:defRPr b="0" baseline="0" cap="none" i="0" spc="0" strike="noStrike" sz="2800" u="none">
          <a:solidFill>
            <a:srgbClr val="000000"/>
          </a:solidFill>
          <a:uFillTx/>
          <a:latin typeface="微软雅黑"/>
          <a:ea typeface="微软雅黑"/>
          <a:cs typeface="微软雅黑"/>
          <a:sym typeface="微软雅黑"/>
        </a:defRPr>
      </a:lvl6pPr>
      <a:lvl7pPr marL="3098800" marR="0" indent="-355600" algn="l" defTabSz="914400" rtl="0" latinLnBrk="0">
        <a:lnSpc>
          <a:spcPct val="100000"/>
        </a:lnSpc>
        <a:spcBef>
          <a:spcPts val="1000"/>
        </a:spcBef>
        <a:spcAft>
          <a:spcPts val="0"/>
        </a:spcAft>
        <a:buClrTx/>
        <a:buSzPct val="100000"/>
        <a:buFontTx/>
        <a:buChar char="•"/>
        <a:tabLst/>
        <a:defRPr b="0" baseline="0" cap="none" i="0" spc="0" strike="noStrike" sz="2800" u="none">
          <a:solidFill>
            <a:srgbClr val="000000"/>
          </a:solidFill>
          <a:uFillTx/>
          <a:latin typeface="微软雅黑"/>
          <a:ea typeface="微软雅黑"/>
          <a:cs typeface="微软雅黑"/>
          <a:sym typeface="微软雅黑"/>
        </a:defRPr>
      </a:lvl7pPr>
      <a:lvl8pPr marL="3556000" marR="0" indent="-355600" algn="l" defTabSz="914400" rtl="0" latinLnBrk="0">
        <a:lnSpc>
          <a:spcPct val="100000"/>
        </a:lnSpc>
        <a:spcBef>
          <a:spcPts val="1000"/>
        </a:spcBef>
        <a:spcAft>
          <a:spcPts val="0"/>
        </a:spcAft>
        <a:buClrTx/>
        <a:buSzPct val="100000"/>
        <a:buFontTx/>
        <a:buChar char="•"/>
        <a:tabLst/>
        <a:defRPr b="0" baseline="0" cap="none" i="0" spc="0" strike="noStrike" sz="2800" u="none">
          <a:solidFill>
            <a:srgbClr val="000000"/>
          </a:solidFill>
          <a:uFillTx/>
          <a:latin typeface="微软雅黑"/>
          <a:ea typeface="微软雅黑"/>
          <a:cs typeface="微软雅黑"/>
          <a:sym typeface="微软雅黑"/>
        </a:defRPr>
      </a:lvl8pPr>
      <a:lvl9pPr marL="4013200" marR="0" indent="-355600" algn="l" defTabSz="914400" rtl="0" latinLnBrk="0">
        <a:lnSpc>
          <a:spcPct val="100000"/>
        </a:lnSpc>
        <a:spcBef>
          <a:spcPts val="1000"/>
        </a:spcBef>
        <a:spcAft>
          <a:spcPts val="0"/>
        </a:spcAft>
        <a:buClrTx/>
        <a:buSzPct val="100000"/>
        <a:buFontTx/>
        <a:buChar char="•"/>
        <a:tabLst/>
        <a:defRPr b="0" baseline="0" cap="none" i="0" spc="0" strike="noStrike" sz="2800" u="none">
          <a:solidFill>
            <a:srgbClr val="000000"/>
          </a:solidFill>
          <a:uFillTx/>
          <a:latin typeface="微软雅黑"/>
          <a:ea typeface="微软雅黑"/>
          <a:cs typeface="微软雅黑"/>
          <a:sym typeface="微软雅黑"/>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jpeg"/><Relationship Id="rId3" Type="http://schemas.openxmlformats.org/officeDocument/2006/relationships/image" Target="../media/image6.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7.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jpeg"/><Relationship Id="rId3" Type="http://schemas.openxmlformats.org/officeDocument/2006/relationships/image" Target="../media/image8.pn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7.jpeg"/><Relationship Id="rId7" Type="http://schemas.openxmlformats.org/officeDocument/2006/relationships/image" Target="../media/image8.jpeg"/><Relationship Id="rId8" Type="http://schemas.openxmlformats.org/officeDocument/2006/relationships/image" Target="../media/image9.png"/><Relationship Id="rId9" Type="http://schemas.openxmlformats.org/officeDocument/2006/relationships/image" Target="../media/image9.jpeg"/><Relationship Id="rId10" Type="http://schemas.openxmlformats.org/officeDocument/2006/relationships/image" Target="../media/image10.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1.png"/><Relationship Id="rId3" Type="http://schemas.openxmlformats.org/officeDocument/2006/relationships/image" Target="../media/image10.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2.png"/><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jpeg"/><Relationship Id="rId6" Type="http://schemas.openxmlformats.org/officeDocument/2006/relationships/image" Target="../media/image14.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6.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5.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6.jpeg"/><Relationship Id="rId3" Type="http://schemas.openxmlformats.org/officeDocument/2006/relationships/image" Target="../media/image17.jpeg"/><Relationship Id="rId4" Type="http://schemas.openxmlformats.org/officeDocument/2006/relationships/image" Target="../media/image18.jpeg"/><Relationship Id="rId5" Type="http://schemas.openxmlformats.org/officeDocument/2006/relationships/image" Target="../media/image19.jpeg"/><Relationship Id="rId6" Type="http://schemas.openxmlformats.org/officeDocument/2006/relationships/image" Target="../media/image20.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21.jpeg"/><Relationship Id="rId5" Type="http://schemas.openxmlformats.org/officeDocument/2006/relationships/image" Target="../media/image19.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0.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1.png"/><Relationship Id="rId3" Type="http://schemas.openxmlformats.org/officeDocument/2006/relationships/image" Target="../media/image22.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3.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image" Target="../media/image24.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5.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6.png"/><Relationship Id="rId3" Type="http://schemas.openxmlformats.org/officeDocument/2006/relationships/image" Target="../media/image24.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7.png"/><Relationship Id="rId3" Type="http://schemas.openxmlformats.org/officeDocument/2006/relationships/image" Target="../media/image25.jpeg"/><Relationship Id="rId4" Type="http://schemas.openxmlformats.org/officeDocument/2006/relationships/image" Target="../media/image26.jpeg"/><Relationship Id="rId5" Type="http://schemas.openxmlformats.org/officeDocument/2006/relationships/image" Target="../media/image28.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7.jpeg"/><Relationship Id="rId3" Type="http://schemas.openxmlformats.org/officeDocument/2006/relationships/image" Target="../media/image28.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9.jpeg"/><Relationship Id="rId3" Type="http://schemas.openxmlformats.org/officeDocument/2006/relationships/image" Target="../media/image29.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0.jpeg"/><Relationship Id="rId3" Type="http://schemas.openxmlformats.org/officeDocument/2006/relationships/image" Target="../media/image30.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9.jpeg"/><Relationship Id="rId3" Type="http://schemas.openxmlformats.org/officeDocument/2006/relationships/image" Target="../media/image31.jpeg"/><Relationship Id="rId4" Type="http://schemas.openxmlformats.org/officeDocument/2006/relationships/image" Target="../media/image32.jpeg"/><Relationship Id="rId5" Type="http://schemas.openxmlformats.org/officeDocument/2006/relationships/image" Target="../media/image33.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4.jpeg"/><Relationship Id="rId3" Type="http://schemas.openxmlformats.org/officeDocument/2006/relationships/image" Target="../media/image35.jpe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36.jpeg"/><Relationship Id="rId8" Type="http://schemas.openxmlformats.org/officeDocument/2006/relationships/image" Target="../media/image34.png"/><Relationship Id="rId9" Type="http://schemas.openxmlformats.org/officeDocument/2006/relationships/image" Target="../media/image37.jpeg"/><Relationship Id="rId10" Type="http://schemas.openxmlformats.org/officeDocument/2006/relationships/image" Target="../media/image38.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9.jpeg"/><Relationship Id="rId3" Type="http://schemas.openxmlformats.org/officeDocument/2006/relationships/image" Target="../media/image40.jpeg"/><Relationship Id="rId4" Type="http://schemas.openxmlformats.org/officeDocument/2006/relationships/image" Target="../media/image41.jpeg"/><Relationship Id="rId5" Type="http://schemas.openxmlformats.org/officeDocument/2006/relationships/image" Target="../media/image42.jpeg"/><Relationship Id="rId6" Type="http://schemas.openxmlformats.org/officeDocument/2006/relationships/image" Target="../media/image35.png"/><Relationship Id="rId7" Type="http://schemas.openxmlformats.org/officeDocument/2006/relationships/image" Target="../media/image43.jpeg"/><Relationship Id="rId8" Type="http://schemas.openxmlformats.org/officeDocument/2006/relationships/image" Target="../media/image44.jpeg"/><Relationship Id="rId9" Type="http://schemas.openxmlformats.org/officeDocument/2006/relationships/image" Target="../media/image45.jpeg"/><Relationship Id="rId10" Type="http://schemas.openxmlformats.org/officeDocument/2006/relationships/image" Target="../media/image36.png"/><Relationship Id="rId11" Type="http://schemas.openxmlformats.org/officeDocument/2006/relationships/image" Target="../media/image46.jpeg"/><Relationship Id="rId12" Type="http://schemas.openxmlformats.org/officeDocument/2006/relationships/image" Target="../media/image47.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8.jpeg"/><Relationship Id="rId3" Type="http://schemas.openxmlformats.org/officeDocument/2006/relationships/image" Target="../media/image49.jpe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50.jpeg"/><Relationship Id="rId8" Type="http://schemas.openxmlformats.org/officeDocument/2006/relationships/image" Target="../media/image51.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0.png"/><Relationship Id="rId3" Type="http://schemas.openxmlformats.org/officeDocument/2006/relationships/image" Target="../media/image52.jpeg"/><Relationship Id="rId4" Type="http://schemas.openxmlformats.org/officeDocument/2006/relationships/image" Target="../media/image41.png"/><Relationship Id="rId5" Type="http://schemas.openxmlformats.org/officeDocument/2006/relationships/image" Target="../media/image42.png"/><Relationship Id="rId6" Type="http://schemas.openxmlformats.org/officeDocument/2006/relationships/image" Target="../media/image43.png"/><Relationship Id="rId7" Type="http://schemas.openxmlformats.org/officeDocument/2006/relationships/image" Target="../media/image53.jpeg"/><Relationship Id="rId8" Type="http://schemas.openxmlformats.org/officeDocument/2006/relationships/image" Target="../media/image44.png"/><Relationship Id="rId9" Type="http://schemas.openxmlformats.org/officeDocument/2006/relationships/image" Target="../media/image45.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6.png"/><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50.png"/><Relationship Id="rId7" Type="http://schemas.openxmlformats.org/officeDocument/2006/relationships/image" Target="../media/image51.png"/><Relationship Id="rId8" Type="http://schemas.openxmlformats.org/officeDocument/2006/relationships/image" Target="../media/image52.png"/><Relationship Id="rId9" Type="http://schemas.openxmlformats.org/officeDocument/2006/relationships/image" Target="../media/image53.png"/><Relationship Id="rId10" Type="http://schemas.openxmlformats.org/officeDocument/2006/relationships/image" Target="../media/image54.jpe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57.png"/><Relationship Id="rId6" Type="http://schemas.openxmlformats.org/officeDocument/2006/relationships/image" Target="../media/image58.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59.png"/><Relationship Id="rId3" Type="http://schemas.openxmlformats.org/officeDocument/2006/relationships/image" Target="../media/image60.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61.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55.jpeg"/><Relationship Id="rId3" Type="http://schemas.openxmlformats.org/officeDocument/2006/relationships/image" Target="../media/image62.png"/><Relationship Id="rId4" Type="http://schemas.openxmlformats.org/officeDocument/2006/relationships/image" Target="../media/image63.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57.png"/><Relationship Id="rId6" Type="http://schemas.openxmlformats.org/officeDocument/2006/relationships/image" Target="../media/image56.jpeg"/><Relationship Id="rId7" Type="http://schemas.openxmlformats.org/officeDocument/2006/relationships/image" Target="../media/image64.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65.png"/><Relationship Id="rId3" Type="http://schemas.openxmlformats.org/officeDocument/2006/relationships/image" Target="../media/image66.png"/><Relationship Id="rId4" Type="http://schemas.openxmlformats.org/officeDocument/2006/relationships/image" Target="../media/image67.png"/><Relationship Id="rId5" Type="http://schemas.openxmlformats.org/officeDocument/2006/relationships/image" Target="../media/image68.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69.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57.jpe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58.jpeg"/><Relationship Id="rId3" Type="http://schemas.openxmlformats.org/officeDocument/2006/relationships/image" Target="../media/image59.jpeg"/><Relationship Id="rId4" Type="http://schemas.openxmlformats.org/officeDocument/2006/relationships/image" Target="../media/image60.jpe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3" name="标题 1"/>
          <p:cNvSpPr txBox="1"/>
          <p:nvPr>
            <p:ph type="title"/>
          </p:nvPr>
        </p:nvSpPr>
        <p:spPr>
          <a:xfrm>
            <a:off x="578223" y="1116106"/>
            <a:ext cx="10089778" cy="820270"/>
          </a:xfrm>
          <a:prstGeom prst="rect">
            <a:avLst/>
          </a:prstGeom>
        </p:spPr>
        <p:txBody>
          <a:bodyPr/>
          <a:lstStyle/>
          <a:p>
            <a:pPr/>
          </a:p>
        </p:txBody>
      </p:sp>
      <p:pic>
        <p:nvPicPr>
          <p:cNvPr id="574" name="图片 3" descr="图片 3"/>
          <p:cNvPicPr>
            <a:picLocks noChangeAspect="1"/>
          </p:cNvPicPr>
          <p:nvPr/>
        </p:nvPicPr>
        <p:blipFill>
          <a:blip r:embed="rId2">
            <a:extLst/>
          </a:blip>
          <a:stretch>
            <a:fillRect/>
          </a:stretch>
        </p:blipFill>
        <p:spPr>
          <a:xfrm>
            <a:off x="1270" y="317"/>
            <a:ext cx="12189460" cy="6857367"/>
          </a:xfrm>
          <a:prstGeom prst="rect">
            <a:avLst/>
          </a:prstGeom>
          <a:ln w="12700">
            <a:miter lim="400000"/>
          </a:ln>
        </p:spPr>
      </p:pic>
      <p:pic>
        <p:nvPicPr>
          <p:cNvPr id="575" name="图形 8" descr="图形 8"/>
          <p:cNvPicPr>
            <a:picLocks noChangeAspect="1"/>
          </p:cNvPicPr>
          <p:nvPr/>
        </p:nvPicPr>
        <p:blipFill>
          <a:blip r:embed="rId3">
            <a:extLst/>
          </a:blip>
          <a:stretch>
            <a:fillRect/>
          </a:stretch>
        </p:blipFill>
        <p:spPr>
          <a:xfrm>
            <a:off x="6753859" y="3799840"/>
            <a:ext cx="2745106" cy="2457451"/>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7" name="标题 1"/>
          <p:cNvSpPr txBox="1"/>
          <p:nvPr>
            <p:ph type="title"/>
          </p:nvPr>
        </p:nvSpPr>
        <p:spPr>
          <a:xfrm>
            <a:off x="353566" y="136524"/>
            <a:ext cx="8396539" cy="668149"/>
          </a:xfrm>
          <a:prstGeom prst="rect">
            <a:avLst/>
          </a:prstGeom>
        </p:spPr>
        <p:txBody>
          <a:bodyPr/>
          <a:lstStyle/>
          <a:p>
            <a:pPr/>
            <a:r>
              <a:t>CONTENTS</a:t>
            </a:r>
          </a:p>
        </p:txBody>
      </p:sp>
      <p:sp>
        <p:nvSpPr>
          <p:cNvPr id="578" name="内容占位符 2"/>
          <p:cNvSpPr txBox="1"/>
          <p:nvPr>
            <p:ph type="body" idx="1"/>
          </p:nvPr>
        </p:nvSpPr>
        <p:spPr>
          <a:xfrm>
            <a:off x="354329" y="1062354"/>
            <a:ext cx="8714107" cy="5554347"/>
          </a:xfrm>
          <a:prstGeom prst="rect">
            <a:avLst/>
          </a:prstGeom>
        </p:spPr>
        <p:txBody>
          <a:bodyPr/>
          <a:lstStyle/>
          <a:p>
            <a:pPr>
              <a:lnSpc>
                <a:spcPct val="90000"/>
              </a:lnSpc>
              <a:defRPr b="1" sz="4000">
                <a:latin typeface="MiSans"/>
                <a:ea typeface="MiSans"/>
                <a:cs typeface="MiSans"/>
                <a:sym typeface="MiSans"/>
              </a:defRPr>
            </a:pPr>
            <a:r>
              <a:t>01 </a:t>
            </a:r>
            <a:r>
              <a:rPr sz="2400"/>
              <a:t>Composition and Characteristics of Magnesium Phosphate Cementitious Material</a:t>
            </a:r>
          </a:p>
          <a:p>
            <a:pPr>
              <a:lnSpc>
                <a:spcPct val="90000"/>
              </a:lnSpc>
              <a:defRPr b="1">
                <a:latin typeface="MiSans"/>
                <a:ea typeface="MiSans"/>
                <a:cs typeface="MiSans"/>
                <a:sym typeface="MiSans"/>
              </a:defRPr>
            </a:pPr>
          </a:p>
          <a:p>
            <a:pPr>
              <a:lnSpc>
                <a:spcPct val="90000"/>
              </a:lnSpc>
              <a:defRPr b="1" sz="4000">
                <a:latin typeface="MiSans"/>
                <a:ea typeface="MiSans"/>
                <a:cs typeface="MiSans"/>
                <a:sym typeface="MiSans"/>
              </a:defRPr>
            </a:pPr>
            <a:r>
              <a:t>02 </a:t>
            </a:r>
            <a:r>
              <a:rPr sz="2400"/>
              <a:t>Engineering Applications of Magnesium Phosphate Cementitious Material</a:t>
            </a:r>
          </a:p>
          <a:p>
            <a:pPr>
              <a:lnSpc>
                <a:spcPct val="90000"/>
              </a:lnSpc>
              <a:defRPr b="1">
                <a:latin typeface="MiSans"/>
                <a:ea typeface="MiSans"/>
                <a:cs typeface="MiSans"/>
                <a:sym typeface="MiSans"/>
              </a:defRPr>
            </a:pPr>
          </a:p>
          <a:p>
            <a:pPr>
              <a:lnSpc>
                <a:spcPct val="90000"/>
              </a:lnSpc>
              <a:defRPr b="1" sz="4000">
                <a:latin typeface="MiSans"/>
                <a:ea typeface="MiSans"/>
                <a:cs typeface="MiSans"/>
                <a:sym typeface="MiSans"/>
              </a:defRPr>
            </a:pPr>
            <a:r>
              <a:t>03 </a:t>
            </a:r>
            <a:r>
              <a:rPr sz="2400"/>
              <a:t>Magnesium Phosphate Cementitious Material Product Series</a:t>
            </a:r>
          </a:p>
          <a:p>
            <a:pPr>
              <a:lnSpc>
                <a:spcPct val="90000"/>
              </a:lnSpc>
              <a:defRPr b="1">
                <a:latin typeface="MiSans"/>
                <a:ea typeface="MiSans"/>
                <a:cs typeface="MiSans"/>
                <a:sym typeface="MiSans"/>
              </a:defRPr>
            </a:pPr>
          </a:p>
          <a:p>
            <a:pPr>
              <a:lnSpc>
                <a:spcPct val="90000"/>
              </a:lnSpc>
              <a:defRPr b="1" sz="4000">
                <a:latin typeface="MiSans"/>
                <a:ea typeface="MiSans"/>
                <a:cs typeface="MiSans"/>
                <a:sym typeface="MiSans"/>
              </a:defRPr>
            </a:pPr>
            <a:r>
              <a:t>04</a:t>
            </a:r>
            <a:r>
              <a:rPr sz="2400"/>
              <a:t> Application Prospects of Magnesium Phosphate Cementitious Material Product Series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0" name="标题 1"/>
          <p:cNvSpPr txBox="1"/>
          <p:nvPr>
            <p:ph type="title"/>
          </p:nvPr>
        </p:nvSpPr>
        <p:spPr>
          <a:xfrm>
            <a:off x="353566" y="136524"/>
            <a:ext cx="8396539" cy="668149"/>
          </a:xfrm>
          <a:prstGeom prst="rect">
            <a:avLst/>
          </a:prstGeom>
        </p:spPr>
        <p:txBody>
          <a:bodyPr/>
          <a:lstStyle/>
          <a:p>
            <a:pPr defTabSz="649223">
              <a:defRPr sz="1987">
                <a:latin typeface="Times New Roman Regular"/>
                <a:ea typeface="Times New Roman Regular"/>
                <a:cs typeface="Times New Roman Regular"/>
                <a:sym typeface="Times New Roman Regular"/>
              </a:defRPr>
            </a:pPr>
            <a:r>
              <a:t>1.</a:t>
            </a:r>
            <a:r>
              <a:t>Composition and Properties of Magnesium Phosphate Cementitious Materials</a:t>
            </a:r>
          </a:p>
        </p:txBody>
      </p:sp>
      <p:grpSp>
        <p:nvGrpSpPr>
          <p:cNvPr id="583" name="组合 43"/>
          <p:cNvGrpSpPr/>
          <p:nvPr/>
        </p:nvGrpSpPr>
        <p:grpSpPr>
          <a:xfrm>
            <a:off x="644377" y="1181370"/>
            <a:ext cx="3300904" cy="1188363"/>
            <a:chOff x="0" y="0"/>
            <a:chExt cx="3300903" cy="1188362"/>
          </a:xfrm>
        </p:grpSpPr>
        <p:sp>
          <p:nvSpPr>
            <p:cNvPr id="581" name="椭圆 39"/>
            <p:cNvSpPr/>
            <p:nvPr/>
          </p:nvSpPr>
          <p:spPr>
            <a:xfrm>
              <a:off x="0" y="0"/>
              <a:ext cx="3300904" cy="1188363"/>
            </a:xfrm>
            <a:prstGeom prst="ellipse">
              <a:avLst/>
            </a:prstGeom>
            <a:solidFill>
              <a:srgbClr val="00B0F0"/>
            </a:solidFill>
            <a:ln w="12700" cap="flat">
              <a:noFill/>
              <a:miter lim="400000"/>
            </a:ln>
            <a:effectLst/>
          </p:spPr>
          <p:txBody>
            <a:bodyPr wrap="square" lIns="45719" tIns="45719" rIns="45719" bIns="45719" numCol="1" anchor="ctr">
              <a:noAutofit/>
            </a:bodyPr>
            <a:lstStyle/>
            <a:p>
              <a:pPr algn="ctr">
                <a:defRPr sz="1600">
                  <a:solidFill>
                    <a:srgbClr val="FFFFFF"/>
                  </a:solidFill>
                  <a:latin typeface="Times New Roman Regular"/>
                  <a:ea typeface="Times New Roman Regular"/>
                  <a:cs typeface="Times New Roman Regular"/>
                  <a:sym typeface="Times New Roman Regular"/>
                </a:defRPr>
              </a:pPr>
            </a:p>
          </p:txBody>
        </p:sp>
        <p:sp>
          <p:nvSpPr>
            <p:cNvPr id="582" name="文本框 40"/>
            <p:cNvSpPr txBox="1"/>
            <p:nvPr/>
          </p:nvSpPr>
          <p:spPr>
            <a:xfrm>
              <a:off x="607818" y="353511"/>
              <a:ext cx="1910815" cy="332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a:defRPr b="1" sz="1600">
                  <a:solidFill>
                    <a:srgbClr val="FF0000"/>
                  </a:solidFill>
                  <a:latin typeface="Times New Roman Regular"/>
                  <a:ea typeface="Times New Roman Regular"/>
                  <a:cs typeface="Times New Roman Regular"/>
                  <a:sym typeface="Times New Roman Regular"/>
                </a:defRPr>
              </a:lvl1pPr>
            </a:lstStyle>
            <a:p>
              <a:pPr/>
              <a:r>
                <a:t>Phosphate cement</a:t>
              </a:r>
            </a:p>
          </p:txBody>
        </p:sp>
      </p:grpSp>
      <p:grpSp>
        <p:nvGrpSpPr>
          <p:cNvPr id="586" name="组合 44"/>
          <p:cNvGrpSpPr/>
          <p:nvPr/>
        </p:nvGrpSpPr>
        <p:grpSpPr>
          <a:xfrm>
            <a:off x="4493938" y="1149874"/>
            <a:ext cx="3300905" cy="1188362"/>
            <a:chOff x="0" y="0"/>
            <a:chExt cx="3300903" cy="1188361"/>
          </a:xfrm>
        </p:grpSpPr>
        <p:sp>
          <p:nvSpPr>
            <p:cNvPr id="584" name="椭圆 36"/>
            <p:cNvSpPr/>
            <p:nvPr/>
          </p:nvSpPr>
          <p:spPr>
            <a:xfrm>
              <a:off x="0" y="0"/>
              <a:ext cx="3300904" cy="1188362"/>
            </a:xfrm>
            <a:prstGeom prst="ellipse">
              <a:avLst/>
            </a:prstGeom>
            <a:solidFill>
              <a:srgbClr val="00B0F0"/>
            </a:solidFill>
            <a:ln w="12700" cap="flat">
              <a:noFill/>
              <a:miter lim="400000"/>
            </a:ln>
            <a:effectLst/>
          </p:spPr>
          <p:txBody>
            <a:bodyPr wrap="square" lIns="45719" tIns="45719" rIns="45719" bIns="45719" numCol="1" anchor="ctr">
              <a:noAutofit/>
            </a:bodyPr>
            <a:lstStyle/>
            <a:p>
              <a:pPr algn="ctr">
                <a:defRPr sz="1600">
                  <a:solidFill>
                    <a:srgbClr val="FFFFFF"/>
                  </a:solidFill>
                  <a:latin typeface="Times New Roman Regular"/>
                  <a:ea typeface="Times New Roman Regular"/>
                  <a:cs typeface="Times New Roman Regular"/>
                  <a:sym typeface="Times New Roman Regular"/>
                </a:defRPr>
              </a:pPr>
            </a:p>
          </p:txBody>
        </p:sp>
        <p:sp>
          <p:nvSpPr>
            <p:cNvPr id="585" name="文本框 4"/>
            <p:cNvSpPr txBox="1"/>
            <p:nvPr/>
          </p:nvSpPr>
          <p:spPr>
            <a:xfrm>
              <a:off x="46589" y="371281"/>
              <a:ext cx="3107393" cy="574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a:defRPr b="1" sz="1600">
                  <a:solidFill>
                    <a:srgbClr val="FF0000"/>
                  </a:solidFill>
                  <a:latin typeface="Times New Roman Regular"/>
                  <a:ea typeface="Times New Roman Regular"/>
                  <a:cs typeface="Times New Roman Regular"/>
                  <a:sym typeface="Times New Roman Regular"/>
                </a:defRPr>
              </a:pPr>
              <a:r>
                <a:t>Chemically bonded phosphate </a:t>
              </a:r>
              <a:br/>
              <a:r>
                <a:t>ceramics</a:t>
              </a:r>
            </a:p>
          </p:txBody>
        </p:sp>
      </p:grpSp>
      <p:grpSp>
        <p:nvGrpSpPr>
          <p:cNvPr id="589" name="组合 47"/>
          <p:cNvGrpSpPr/>
          <p:nvPr/>
        </p:nvGrpSpPr>
        <p:grpSpPr>
          <a:xfrm>
            <a:off x="8208865" y="1158201"/>
            <a:ext cx="3671948" cy="1187772"/>
            <a:chOff x="0" y="0"/>
            <a:chExt cx="3671947" cy="1187771"/>
          </a:xfrm>
        </p:grpSpPr>
        <p:sp>
          <p:nvSpPr>
            <p:cNvPr id="587" name="椭圆 48"/>
            <p:cNvSpPr/>
            <p:nvPr/>
          </p:nvSpPr>
          <p:spPr>
            <a:xfrm>
              <a:off x="185521" y="0"/>
              <a:ext cx="3300905" cy="1187772"/>
            </a:xfrm>
            <a:prstGeom prst="ellipse">
              <a:avLst/>
            </a:prstGeom>
            <a:solidFill>
              <a:srgbClr val="00B0F0"/>
            </a:solidFill>
            <a:ln w="12700" cap="flat">
              <a:noFill/>
              <a:miter lim="400000"/>
            </a:ln>
            <a:effectLst/>
          </p:spPr>
          <p:txBody>
            <a:bodyPr wrap="square" lIns="45719" tIns="45719" rIns="45719" bIns="45719" numCol="1" anchor="ctr">
              <a:noAutofit/>
            </a:bodyPr>
            <a:lstStyle/>
            <a:p>
              <a:pPr algn="ctr">
                <a:defRPr sz="1600">
                  <a:solidFill>
                    <a:srgbClr val="FFFFFF"/>
                  </a:solidFill>
                  <a:latin typeface="Times New Roman Regular"/>
                  <a:ea typeface="Times New Roman Regular"/>
                  <a:cs typeface="Times New Roman Regular"/>
                  <a:sym typeface="Times New Roman Regular"/>
                </a:defRPr>
              </a:pPr>
            </a:p>
          </p:txBody>
        </p:sp>
        <p:sp>
          <p:nvSpPr>
            <p:cNvPr id="588" name="文本框 49"/>
            <p:cNvSpPr txBox="1"/>
            <p:nvPr/>
          </p:nvSpPr>
          <p:spPr>
            <a:xfrm>
              <a:off x="0" y="373423"/>
              <a:ext cx="3671948" cy="574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a:defRPr b="1" sz="1600">
                  <a:solidFill>
                    <a:srgbClr val="FF0000"/>
                  </a:solidFill>
                  <a:latin typeface="Times New Roman Regular"/>
                  <a:ea typeface="Times New Roman Regular"/>
                  <a:cs typeface="Times New Roman Regular"/>
                  <a:sym typeface="Times New Roman Regular"/>
                </a:defRPr>
              </a:pPr>
              <a:r>
                <a:t>Magnesium phosphate cementitious </a:t>
              </a:r>
              <a:br/>
              <a:r>
                <a:t>material</a:t>
              </a:r>
            </a:p>
          </p:txBody>
        </p:sp>
      </p:grpSp>
      <p:sp>
        <p:nvSpPr>
          <p:cNvPr id="590" name="箭头: 右 5"/>
          <p:cNvSpPr/>
          <p:nvPr/>
        </p:nvSpPr>
        <p:spPr>
          <a:xfrm>
            <a:off x="3956625" y="1632054"/>
            <a:ext cx="480901" cy="224003"/>
          </a:xfrm>
          <a:prstGeom prst="rightArrow">
            <a:avLst>
              <a:gd name="adj1" fmla="val 50000"/>
              <a:gd name="adj2" fmla="val 50000"/>
            </a:avLst>
          </a:prstGeom>
          <a:solidFill>
            <a:srgbClr val="FF0000"/>
          </a:solidFill>
          <a:ln w="12700">
            <a:solidFill>
              <a:srgbClr val="1E3156"/>
            </a:solidFill>
            <a:miter/>
          </a:ln>
        </p:spPr>
        <p:txBody>
          <a:bodyPr lIns="45719" rIns="45719" anchor="ctr"/>
          <a:lstStyle/>
          <a:p>
            <a:pPr algn="ctr">
              <a:defRPr>
                <a:solidFill>
                  <a:srgbClr val="FFFFFF"/>
                </a:solidFill>
              </a:defRPr>
            </a:pPr>
          </a:p>
        </p:txBody>
      </p:sp>
      <p:sp>
        <p:nvSpPr>
          <p:cNvPr id="591" name="箭头: 右 6"/>
          <p:cNvSpPr/>
          <p:nvPr/>
        </p:nvSpPr>
        <p:spPr>
          <a:xfrm>
            <a:off x="7839553" y="1650295"/>
            <a:ext cx="554835" cy="230834"/>
          </a:xfrm>
          <a:prstGeom prst="rightArrow">
            <a:avLst>
              <a:gd name="adj1" fmla="val 50000"/>
              <a:gd name="adj2" fmla="val 50000"/>
            </a:avLst>
          </a:prstGeom>
          <a:solidFill>
            <a:srgbClr val="FF0000"/>
          </a:solidFill>
          <a:ln w="12700">
            <a:solidFill>
              <a:srgbClr val="1E3156"/>
            </a:solidFill>
            <a:miter/>
          </a:ln>
        </p:spPr>
        <p:txBody>
          <a:bodyPr lIns="45719" rIns="45719" anchor="ctr"/>
          <a:lstStyle/>
          <a:p>
            <a:pPr algn="ctr">
              <a:defRPr>
                <a:solidFill>
                  <a:srgbClr val="FF0000"/>
                </a:solidFill>
              </a:defRPr>
            </a:pPr>
          </a:p>
        </p:txBody>
      </p:sp>
      <p:pic>
        <p:nvPicPr>
          <p:cNvPr id="592" name="图片 2" descr="图片 2"/>
          <p:cNvPicPr>
            <a:picLocks noChangeAspect="1"/>
          </p:cNvPicPr>
          <p:nvPr/>
        </p:nvPicPr>
        <p:blipFill>
          <a:blip r:embed="rId2">
            <a:extLst/>
          </a:blip>
          <a:stretch>
            <a:fillRect/>
          </a:stretch>
        </p:blipFill>
        <p:spPr>
          <a:xfrm>
            <a:off x="457200" y="3362325"/>
            <a:ext cx="11160760" cy="2726690"/>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4" name="标题 1"/>
          <p:cNvSpPr txBox="1"/>
          <p:nvPr>
            <p:ph type="title"/>
          </p:nvPr>
        </p:nvSpPr>
        <p:spPr>
          <a:xfrm>
            <a:off x="353566" y="136524"/>
            <a:ext cx="8396539" cy="668149"/>
          </a:xfrm>
          <a:prstGeom prst="rect">
            <a:avLst/>
          </a:prstGeom>
        </p:spPr>
        <p:txBody>
          <a:bodyPr/>
          <a:lstStyle>
            <a:lvl1pPr defTabSz="649223">
              <a:defRPr sz="1987">
                <a:latin typeface="Times New Roman Regular"/>
                <a:ea typeface="Times New Roman Regular"/>
                <a:cs typeface="Times New Roman Regular"/>
                <a:sym typeface="Times New Roman Regular"/>
              </a:defRPr>
            </a:lvl1pPr>
          </a:lstStyle>
          <a:p>
            <a:pPr/>
            <a:r>
              <a:t>1.Composition and Properties of Magnesium Phosphate Cementitious Materials</a:t>
            </a:r>
          </a:p>
        </p:txBody>
      </p:sp>
      <p:grpSp>
        <p:nvGrpSpPr>
          <p:cNvPr id="597" name="组合 15"/>
          <p:cNvGrpSpPr/>
          <p:nvPr/>
        </p:nvGrpSpPr>
        <p:grpSpPr>
          <a:xfrm>
            <a:off x="1612299" y="2519261"/>
            <a:ext cx="1639572" cy="2234063"/>
            <a:chOff x="0" y="0"/>
            <a:chExt cx="1639570" cy="2234062"/>
          </a:xfrm>
        </p:grpSpPr>
        <p:pic>
          <p:nvPicPr>
            <p:cNvPr id="595" name="Picture 2" descr="Picture 2"/>
            <p:cNvPicPr>
              <a:picLocks noChangeAspect="1"/>
            </p:cNvPicPr>
            <p:nvPr/>
          </p:nvPicPr>
          <p:blipFill>
            <a:blip r:embed="rId2">
              <a:extLst/>
            </a:blip>
            <a:stretch>
              <a:fillRect/>
            </a:stretch>
          </p:blipFill>
          <p:spPr>
            <a:xfrm>
              <a:off x="146607" y="0"/>
              <a:ext cx="1295935" cy="1295820"/>
            </a:xfrm>
            <a:prstGeom prst="rect">
              <a:avLst/>
            </a:prstGeom>
            <a:ln w="9525" cap="flat">
              <a:solidFill>
                <a:srgbClr val="C00000"/>
              </a:solidFill>
              <a:prstDash val="solid"/>
              <a:miter lim="800000"/>
            </a:ln>
            <a:effectLst/>
          </p:spPr>
        </p:pic>
        <p:sp>
          <p:nvSpPr>
            <p:cNvPr id="596" name="TextBox 2"/>
            <p:cNvSpPr txBox="1"/>
            <p:nvPr/>
          </p:nvSpPr>
          <p:spPr>
            <a:xfrm>
              <a:off x="0" y="735330"/>
              <a:ext cx="1639571" cy="1498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p>
              <a:pPr algn="ctr">
                <a:lnSpc>
                  <a:spcPct val="120000"/>
                </a:lnSpc>
                <a:defRPr b="1" sz="1400">
                  <a:solidFill>
                    <a:srgbClr val="C00000"/>
                  </a:solidFill>
                  <a:latin typeface="Times New Roman"/>
                  <a:ea typeface="Times New Roman"/>
                  <a:cs typeface="Times New Roman"/>
                  <a:sym typeface="Times New Roman"/>
                </a:defRPr>
              </a:pPr>
              <a:r>
                <a:t>MgO</a:t>
              </a:r>
            </a:p>
            <a:p>
              <a:pPr algn="ctr">
                <a:lnSpc>
                  <a:spcPct val="120000"/>
                </a:lnSpc>
                <a:defRPr sz="1400">
                  <a:latin typeface="Times New Roman"/>
                  <a:ea typeface="Times New Roman"/>
                  <a:cs typeface="Times New Roman"/>
                  <a:sym typeface="Times New Roman"/>
                </a:defRPr>
              </a:pPr>
              <a:r>
                <a:t>30%~80  wt%</a:t>
              </a:r>
            </a:p>
            <a:p>
              <a:pPr algn="ctr">
                <a:lnSpc>
                  <a:spcPct val="120000"/>
                </a:lnSpc>
                <a:defRPr sz="1400">
                  <a:latin typeface="Times New Roman"/>
                  <a:ea typeface="Times New Roman"/>
                  <a:cs typeface="Times New Roman"/>
                  <a:sym typeface="Times New Roman"/>
                </a:defRPr>
              </a:pPr>
              <a:r>
                <a:t>Reburned magnesium, fused magnesium by electricity, etc.</a:t>
              </a:r>
            </a:p>
          </p:txBody>
        </p:sp>
      </p:grpSp>
      <p:pic>
        <p:nvPicPr>
          <p:cNvPr id="598" name="Picture 3" descr="Picture 3"/>
          <p:cNvPicPr>
            <a:picLocks noChangeAspect="1"/>
          </p:cNvPicPr>
          <p:nvPr/>
        </p:nvPicPr>
        <p:blipFill>
          <a:blip r:embed="rId3">
            <a:extLst/>
          </a:blip>
          <a:stretch>
            <a:fillRect/>
          </a:stretch>
        </p:blipFill>
        <p:spPr>
          <a:xfrm>
            <a:off x="5045295" y="2506282"/>
            <a:ext cx="1295934" cy="1295821"/>
          </a:xfrm>
          <a:prstGeom prst="rect">
            <a:avLst/>
          </a:prstGeom>
          <a:ln>
            <a:solidFill>
              <a:srgbClr val="C00000"/>
            </a:solidFill>
            <a:miter/>
          </a:ln>
        </p:spPr>
      </p:pic>
      <p:sp>
        <p:nvSpPr>
          <p:cNvPr id="599" name="十字形 51"/>
          <p:cNvSpPr/>
          <p:nvPr/>
        </p:nvSpPr>
        <p:spPr>
          <a:xfrm>
            <a:off x="3078696" y="3066650"/>
            <a:ext cx="279387" cy="273013"/>
          </a:xfrm>
          <a:prstGeom prst="plus">
            <a:avLst>
              <a:gd name="adj" fmla="val 25000"/>
            </a:avLst>
          </a:prstGeom>
          <a:solidFill>
            <a:srgbClr val="FFFFFF"/>
          </a:solidFill>
          <a:ln>
            <a:solidFill>
              <a:srgbClr val="000000"/>
            </a:solidFill>
          </a:ln>
        </p:spPr>
        <p:txBody>
          <a:bodyPr lIns="45719" rIns="45719" anchor="ctr"/>
          <a:lstStyle/>
          <a:p>
            <a:pPr algn="r">
              <a:defRPr sz="1200">
                <a:latin typeface="Times New Roman"/>
                <a:ea typeface="Times New Roman"/>
                <a:cs typeface="Times New Roman"/>
                <a:sym typeface="Times New Roman"/>
              </a:defRPr>
            </a:pPr>
          </a:p>
        </p:txBody>
      </p:sp>
      <p:sp>
        <p:nvSpPr>
          <p:cNvPr id="600" name="十字形 52"/>
          <p:cNvSpPr/>
          <p:nvPr/>
        </p:nvSpPr>
        <p:spPr>
          <a:xfrm>
            <a:off x="4734662" y="3060457"/>
            <a:ext cx="279387" cy="273013"/>
          </a:xfrm>
          <a:prstGeom prst="plus">
            <a:avLst>
              <a:gd name="adj" fmla="val 25000"/>
            </a:avLst>
          </a:prstGeom>
          <a:solidFill>
            <a:srgbClr val="FFFFFF"/>
          </a:solidFill>
          <a:ln>
            <a:solidFill>
              <a:srgbClr val="000000"/>
            </a:solidFill>
          </a:ln>
        </p:spPr>
        <p:txBody>
          <a:bodyPr lIns="45719" rIns="45719" anchor="ctr"/>
          <a:lstStyle/>
          <a:p>
            <a:pPr algn="r">
              <a:defRPr sz="1200">
                <a:latin typeface="Times New Roman"/>
                <a:ea typeface="Times New Roman"/>
                <a:cs typeface="Times New Roman"/>
                <a:sym typeface="Times New Roman"/>
              </a:defRPr>
            </a:pPr>
          </a:p>
        </p:txBody>
      </p:sp>
      <p:sp>
        <p:nvSpPr>
          <p:cNvPr id="601" name="十字形 53"/>
          <p:cNvSpPr/>
          <p:nvPr/>
        </p:nvSpPr>
        <p:spPr>
          <a:xfrm>
            <a:off x="6636838" y="3154158"/>
            <a:ext cx="279387" cy="273013"/>
          </a:xfrm>
          <a:prstGeom prst="plus">
            <a:avLst>
              <a:gd name="adj" fmla="val 25000"/>
            </a:avLst>
          </a:prstGeom>
          <a:solidFill>
            <a:srgbClr val="FFFFFF"/>
          </a:solidFill>
          <a:ln>
            <a:solidFill>
              <a:srgbClr val="000000"/>
            </a:solidFill>
          </a:ln>
        </p:spPr>
        <p:txBody>
          <a:bodyPr lIns="45719" rIns="45719" anchor="ctr"/>
          <a:lstStyle/>
          <a:p>
            <a:pPr algn="r">
              <a:defRPr sz="1200">
                <a:latin typeface="Times New Roman"/>
                <a:ea typeface="Times New Roman"/>
                <a:cs typeface="Times New Roman"/>
                <a:sym typeface="Times New Roman"/>
              </a:defRPr>
            </a:pPr>
          </a:p>
        </p:txBody>
      </p:sp>
      <p:sp>
        <p:nvSpPr>
          <p:cNvPr id="602" name="右箭头 54"/>
          <p:cNvSpPr/>
          <p:nvPr/>
        </p:nvSpPr>
        <p:spPr>
          <a:xfrm rot="5400000">
            <a:off x="8064751" y="4613888"/>
            <a:ext cx="360345" cy="341266"/>
          </a:xfrm>
          <a:prstGeom prst="rightArrow">
            <a:avLst>
              <a:gd name="adj1" fmla="val 50000"/>
              <a:gd name="adj2" fmla="val 50215"/>
            </a:avLst>
          </a:prstGeom>
          <a:solidFill>
            <a:srgbClr val="FFFFFF"/>
          </a:solidFill>
          <a:ln>
            <a:solidFill>
              <a:srgbClr val="000000"/>
            </a:solidFill>
          </a:ln>
        </p:spPr>
        <p:txBody>
          <a:bodyPr lIns="45719" rIns="45719" anchor="ctr"/>
          <a:lstStyle/>
          <a:p>
            <a:pPr algn="r">
              <a:defRPr sz="1200">
                <a:latin typeface="Times New Roman"/>
                <a:ea typeface="Times New Roman"/>
                <a:cs typeface="Times New Roman"/>
                <a:sym typeface="Times New Roman"/>
              </a:defRPr>
            </a:pPr>
          </a:p>
        </p:txBody>
      </p:sp>
      <p:sp>
        <p:nvSpPr>
          <p:cNvPr id="603" name="TextBox 19"/>
          <p:cNvSpPr txBox="1"/>
          <p:nvPr/>
        </p:nvSpPr>
        <p:spPr>
          <a:xfrm>
            <a:off x="4906645" y="3274695"/>
            <a:ext cx="1621156" cy="1014074"/>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lnSpc>
                <a:spcPct val="120000"/>
              </a:lnSpc>
              <a:defRPr b="1" sz="1400">
                <a:solidFill>
                  <a:srgbClr val="C00000"/>
                </a:solidFill>
                <a:latin typeface="Times New Roman"/>
                <a:ea typeface="Times New Roman"/>
                <a:cs typeface="Times New Roman"/>
                <a:sym typeface="Times New Roman"/>
              </a:defRPr>
            </a:pPr>
            <a:r>
              <a:t>retarder</a:t>
            </a:r>
          </a:p>
          <a:p>
            <a:pPr algn="ctr">
              <a:lnSpc>
                <a:spcPct val="120000"/>
              </a:lnSpc>
              <a:defRPr sz="1400">
                <a:latin typeface="Times New Roman"/>
                <a:ea typeface="Times New Roman"/>
                <a:cs typeface="Times New Roman"/>
                <a:sym typeface="Times New Roman"/>
              </a:defRPr>
            </a:pPr>
            <a:r>
              <a:t>0~20  wt%</a:t>
            </a:r>
            <a:endParaRPr>
              <a:solidFill>
                <a:srgbClr val="0000CC"/>
              </a:solidFill>
            </a:endParaRPr>
          </a:p>
          <a:p>
            <a:pPr algn="ctr">
              <a:lnSpc>
                <a:spcPct val="120000"/>
              </a:lnSpc>
              <a:defRPr sz="1400">
                <a:latin typeface="Times New Roman"/>
                <a:ea typeface="Times New Roman"/>
                <a:cs typeface="Times New Roman"/>
                <a:sym typeface="Times New Roman"/>
              </a:defRPr>
            </a:pPr>
            <a:r>
              <a:t>Borax, boric acid, etc.</a:t>
            </a:r>
          </a:p>
        </p:txBody>
      </p:sp>
      <p:grpSp>
        <p:nvGrpSpPr>
          <p:cNvPr id="606" name="组合 22"/>
          <p:cNvGrpSpPr/>
          <p:nvPr/>
        </p:nvGrpSpPr>
        <p:grpSpPr>
          <a:xfrm>
            <a:off x="6607538" y="2519260"/>
            <a:ext cx="2238781" cy="1539460"/>
            <a:chOff x="0" y="0"/>
            <a:chExt cx="2238779" cy="1539458"/>
          </a:xfrm>
        </p:grpSpPr>
        <p:pic>
          <p:nvPicPr>
            <p:cNvPr id="604" name="Picture 15" descr="Picture 15"/>
            <p:cNvPicPr>
              <a:picLocks noChangeAspect="1"/>
            </p:cNvPicPr>
            <p:nvPr/>
          </p:nvPicPr>
          <p:blipFill>
            <a:blip r:embed="rId4">
              <a:extLst/>
            </a:blip>
            <a:stretch>
              <a:fillRect/>
            </a:stretch>
          </p:blipFill>
          <p:spPr>
            <a:xfrm>
              <a:off x="466771" y="0"/>
              <a:ext cx="1295934" cy="1295820"/>
            </a:xfrm>
            <a:prstGeom prst="rect">
              <a:avLst/>
            </a:prstGeom>
            <a:ln w="9525" cap="flat">
              <a:solidFill>
                <a:srgbClr val="C00000"/>
              </a:solidFill>
              <a:prstDash val="solid"/>
              <a:miter lim="800000"/>
            </a:ln>
            <a:effectLst/>
          </p:spPr>
        </p:pic>
        <p:sp>
          <p:nvSpPr>
            <p:cNvPr id="605" name="TextBox 20"/>
            <p:cNvSpPr txBox="1"/>
            <p:nvPr/>
          </p:nvSpPr>
          <p:spPr>
            <a:xfrm>
              <a:off x="0" y="767715"/>
              <a:ext cx="2238780" cy="77174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p>
              <a:pPr algn="ctr">
                <a:lnSpc>
                  <a:spcPct val="120000"/>
                </a:lnSpc>
                <a:defRPr b="1" sz="1400">
                  <a:solidFill>
                    <a:srgbClr val="C00000"/>
                  </a:solidFill>
                  <a:latin typeface="Times New Roman"/>
                  <a:ea typeface="Times New Roman"/>
                  <a:cs typeface="Times New Roman"/>
                  <a:sym typeface="Times New Roman"/>
                </a:defRPr>
              </a:pPr>
              <a:r>
                <a:t>water</a:t>
              </a:r>
            </a:p>
            <a:p>
              <a:pPr algn="ctr">
                <a:lnSpc>
                  <a:spcPct val="120000"/>
                </a:lnSpc>
                <a:defRPr b="1" sz="1400">
                  <a:solidFill>
                    <a:srgbClr val="C00000"/>
                  </a:solidFill>
                  <a:latin typeface="Times New Roman"/>
                  <a:ea typeface="Times New Roman"/>
                  <a:cs typeface="Times New Roman"/>
                  <a:sym typeface="Times New Roman"/>
                </a:defRPr>
              </a:pPr>
            </a:p>
            <a:p>
              <a:pPr algn="ctr">
                <a:lnSpc>
                  <a:spcPct val="120000"/>
                </a:lnSpc>
                <a:defRPr sz="1400">
                  <a:latin typeface="Times New Roman"/>
                  <a:ea typeface="Times New Roman"/>
                  <a:cs typeface="Times New Roman"/>
                  <a:sym typeface="Times New Roman"/>
                </a:defRPr>
              </a:pPr>
              <a:r>
                <a:t>Water-to-cement ratio 0.1–0.3</a:t>
              </a:r>
            </a:p>
          </p:txBody>
        </p:sp>
      </p:grpSp>
      <p:sp>
        <p:nvSpPr>
          <p:cNvPr id="607" name="矩形 103"/>
          <p:cNvSpPr txBox="1"/>
          <p:nvPr/>
        </p:nvSpPr>
        <p:spPr>
          <a:xfrm>
            <a:off x="3403803" y="2031594"/>
            <a:ext cx="3139230" cy="34842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solidFill>
                  <a:srgbClr val="C00000"/>
                </a:solidFill>
                <a:latin typeface="Times New Roman"/>
                <a:ea typeface="Times New Roman"/>
                <a:cs typeface="Times New Roman"/>
                <a:sym typeface="Times New Roman"/>
              </a:defRPr>
            </a:lvl1pPr>
          </a:lstStyle>
          <a:p>
            <a:pPr/>
            <a:r>
              <a:t>Basic cementitious components</a:t>
            </a:r>
          </a:p>
        </p:txBody>
      </p:sp>
      <p:grpSp>
        <p:nvGrpSpPr>
          <p:cNvPr id="610" name="组合 16"/>
          <p:cNvGrpSpPr/>
          <p:nvPr/>
        </p:nvGrpSpPr>
        <p:grpSpPr>
          <a:xfrm>
            <a:off x="3185996" y="2511292"/>
            <a:ext cx="1986280" cy="2242952"/>
            <a:chOff x="0" y="0"/>
            <a:chExt cx="1986278" cy="2242951"/>
          </a:xfrm>
        </p:grpSpPr>
        <p:pic>
          <p:nvPicPr>
            <p:cNvPr id="608" name="Picture 2" descr="Picture 2"/>
            <p:cNvPicPr>
              <a:picLocks noChangeAspect="1"/>
            </p:cNvPicPr>
            <p:nvPr/>
          </p:nvPicPr>
          <p:blipFill>
            <a:blip r:embed="rId5">
              <a:extLst/>
            </a:blip>
            <a:stretch>
              <a:fillRect/>
            </a:stretch>
          </p:blipFill>
          <p:spPr>
            <a:xfrm>
              <a:off x="223966" y="0"/>
              <a:ext cx="1295935" cy="1295821"/>
            </a:xfrm>
            <a:prstGeom prst="rect">
              <a:avLst/>
            </a:prstGeom>
            <a:ln w="9525" cap="flat">
              <a:solidFill>
                <a:srgbClr val="C00000"/>
              </a:solidFill>
              <a:prstDash val="solid"/>
              <a:miter lim="800000"/>
            </a:ln>
            <a:effectLst/>
          </p:spPr>
        </p:pic>
        <p:sp>
          <p:nvSpPr>
            <p:cNvPr id="609" name="TextBox 10"/>
            <p:cNvSpPr txBox="1"/>
            <p:nvPr/>
          </p:nvSpPr>
          <p:spPr>
            <a:xfrm>
              <a:off x="0" y="744219"/>
              <a:ext cx="1986279" cy="14987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p>
              <a:pPr algn="ctr">
                <a:lnSpc>
                  <a:spcPct val="120000"/>
                </a:lnSpc>
                <a:defRPr b="1" sz="1400">
                  <a:solidFill>
                    <a:srgbClr val="C00000"/>
                  </a:solidFill>
                  <a:latin typeface="Times New Roman"/>
                  <a:ea typeface="Times New Roman"/>
                  <a:cs typeface="Times New Roman"/>
                  <a:sym typeface="Times New Roman"/>
                </a:defRPr>
              </a:pPr>
              <a:r>
                <a:t>phosphate</a:t>
              </a:r>
            </a:p>
            <a:p>
              <a:pPr algn="ctr">
                <a:lnSpc>
                  <a:spcPct val="120000"/>
                </a:lnSpc>
                <a:defRPr sz="1400">
                  <a:latin typeface="Times New Roman"/>
                  <a:ea typeface="Times New Roman"/>
                  <a:cs typeface="Times New Roman"/>
                  <a:sym typeface="Times New Roman"/>
                </a:defRPr>
              </a:pPr>
              <a:r>
                <a:t>10%~50  wt%</a:t>
              </a:r>
            </a:p>
            <a:p>
              <a:pPr algn="ctr">
                <a:lnSpc>
                  <a:spcPct val="120000"/>
                </a:lnSpc>
                <a:defRPr sz="1400">
                  <a:solidFill>
                    <a:srgbClr val="0000CC"/>
                  </a:solidFill>
                  <a:latin typeface="Times New Roman"/>
                  <a:ea typeface="Times New Roman"/>
                  <a:cs typeface="Times New Roman"/>
                  <a:sym typeface="Times New Roman"/>
                </a:defRPr>
              </a:pPr>
              <a:r>
                <a:t>Monopotassium</a:t>
              </a:r>
              <a:br/>
              <a:r>
                <a:t> phosphae,</a:t>
              </a:r>
              <a:br/>
              <a:r>
                <a:t> monopotassium </a:t>
              </a:r>
              <a:br/>
              <a:r>
                <a:t>phosphate, etc.</a:t>
              </a:r>
            </a:p>
          </p:txBody>
        </p:sp>
      </p:grpSp>
      <p:grpSp>
        <p:nvGrpSpPr>
          <p:cNvPr id="614" name="组合 8"/>
          <p:cNvGrpSpPr/>
          <p:nvPr/>
        </p:nvGrpSpPr>
        <p:grpSpPr>
          <a:xfrm>
            <a:off x="2246654" y="4821463"/>
            <a:ext cx="2609575" cy="1606118"/>
            <a:chOff x="0" y="0"/>
            <a:chExt cx="2609573" cy="1606117"/>
          </a:xfrm>
        </p:grpSpPr>
        <p:pic>
          <p:nvPicPr>
            <p:cNvPr id="611" name="图片 7" descr="图片 7"/>
            <p:cNvPicPr>
              <a:picLocks noChangeAspect="1"/>
            </p:cNvPicPr>
            <p:nvPr/>
          </p:nvPicPr>
          <p:blipFill>
            <a:blip r:embed="rId6">
              <a:extLst/>
            </a:blip>
            <a:stretch>
              <a:fillRect/>
            </a:stretch>
          </p:blipFill>
          <p:spPr>
            <a:xfrm>
              <a:off x="1296178" y="0"/>
              <a:ext cx="1313396" cy="1295821"/>
            </a:xfrm>
            <a:prstGeom prst="rect">
              <a:avLst/>
            </a:prstGeom>
            <a:ln w="9525" cap="flat">
              <a:solidFill>
                <a:srgbClr val="C00000"/>
              </a:solidFill>
              <a:prstDash val="solid"/>
              <a:miter lim="800000"/>
            </a:ln>
            <a:effectLst/>
          </p:spPr>
        </p:pic>
        <p:pic>
          <p:nvPicPr>
            <p:cNvPr id="612" name="图片 6" descr="图片 6"/>
            <p:cNvPicPr>
              <a:picLocks noChangeAspect="1"/>
            </p:cNvPicPr>
            <p:nvPr/>
          </p:nvPicPr>
          <p:blipFill>
            <a:blip r:embed="rId7">
              <a:extLst/>
            </a:blip>
            <a:stretch>
              <a:fillRect/>
            </a:stretch>
          </p:blipFill>
          <p:spPr>
            <a:xfrm>
              <a:off x="0" y="0"/>
              <a:ext cx="1295934" cy="1295822"/>
            </a:xfrm>
            <a:prstGeom prst="rect">
              <a:avLst/>
            </a:prstGeom>
            <a:ln w="9525" cap="flat">
              <a:solidFill>
                <a:srgbClr val="C00000"/>
              </a:solidFill>
              <a:prstDash val="solid"/>
              <a:miter lim="800000"/>
            </a:ln>
            <a:effectLst/>
          </p:spPr>
        </p:pic>
        <p:sp>
          <p:nvSpPr>
            <p:cNvPr id="613" name="TextBox 2"/>
            <p:cNvSpPr txBox="1"/>
            <p:nvPr/>
          </p:nvSpPr>
          <p:spPr>
            <a:xfrm>
              <a:off x="71999" y="964941"/>
              <a:ext cx="2443305" cy="6411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lgn="ctr">
                <a:lnSpc>
                  <a:spcPct val="120000"/>
                </a:lnSpc>
                <a:defRPr b="1" sz="1400">
                  <a:solidFill>
                    <a:srgbClr val="C00000"/>
                  </a:solidFill>
                  <a:latin typeface="Times New Roman"/>
                  <a:ea typeface="Times New Roman"/>
                  <a:cs typeface="Times New Roman"/>
                  <a:sym typeface="Times New Roman"/>
                </a:defRPr>
              </a:pPr>
              <a:r>
                <a:t>Adhesive gelation component</a:t>
              </a:r>
              <a:endParaRPr>
                <a:solidFill>
                  <a:srgbClr val="FF0000"/>
                </a:solidFill>
              </a:endParaRPr>
            </a:p>
            <a:p>
              <a:pPr algn="ctr">
                <a:defRPr sz="1400">
                  <a:latin typeface="Times New Roman"/>
                  <a:ea typeface="Times New Roman"/>
                  <a:cs typeface="Times New Roman"/>
                  <a:sym typeface="Times New Roman"/>
                </a:defRPr>
              </a:pPr>
              <a:r>
                <a:t>0~60  wt%</a:t>
              </a:r>
            </a:p>
            <a:p>
              <a:pPr algn="ctr">
                <a:defRPr sz="1400">
                  <a:solidFill>
                    <a:srgbClr val="0000CC"/>
                  </a:solidFill>
                  <a:latin typeface="Times New Roman"/>
                  <a:ea typeface="Times New Roman"/>
                  <a:cs typeface="Times New Roman"/>
                  <a:sym typeface="Times New Roman"/>
                </a:defRPr>
              </a:pPr>
              <a:r>
                <a:t>Fly ash, slag, kaolinite, etc.</a:t>
              </a:r>
            </a:p>
          </p:txBody>
        </p:sp>
      </p:grpSp>
      <p:sp>
        <p:nvSpPr>
          <p:cNvPr id="615" name="直接连接符 111"/>
          <p:cNvSpPr/>
          <p:nvPr/>
        </p:nvSpPr>
        <p:spPr>
          <a:xfrm>
            <a:off x="6517675" y="3183494"/>
            <a:ext cx="1" cy="2087564"/>
          </a:xfrm>
          <a:prstGeom prst="line">
            <a:avLst/>
          </a:prstGeom>
          <a:ln w="38100">
            <a:solidFill>
              <a:srgbClr val="C00000"/>
            </a:solidFill>
          </a:ln>
        </p:spPr>
        <p:txBody>
          <a:bodyPr lIns="45719" rIns="45719"/>
          <a:lstStyle/>
          <a:p>
            <a:pPr/>
          </a:p>
        </p:txBody>
      </p:sp>
      <p:sp>
        <p:nvSpPr>
          <p:cNvPr id="616" name="直接连接符 112"/>
          <p:cNvSpPr/>
          <p:nvPr/>
        </p:nvSpPr>
        <p:spPr>
          <a:xfrm flipV="1">
            <a:off x="4855562" y="5266294"/>
            <a:ext cx="1657351" cy="4763"/>
          </a:xfrm>
          <a:prstGeom prst="line">
            <a:avLst/>
          </a:prstGeom>
          <a:ln w="38100">
            <a:solidFill>
              <a:srgbClr val="C00000"/>
            </a:solidFill>
          </a:ln>
        </p:spPr>
        <p:txBody>
          <a:bodyPr lIns="45719" rIns="45719"/>
          <a:lstStyle/>
          <a:p>
            <a:pPr/>
          </a:p>
        </p:txBody>
      </p:sp>
      <p:sp>
        <p:nvSpPr>
          <p:cNvPr id="617" name="直接连接符 113"/>
          <p:cNvSpPr/>
          <p:nvPr/>
        </p:nvSpPr>
        <p:spPr>
          <a:xfrm>
            <a:off x="6341462" y="3196194"/>
            <a:ext cx="179389" cy="1"/>
          </a:xfrm>
          <a:prstGeom prst="line">
            <a:avLst/>
          </a:prstGeom>
          <a:ln w="38100">
            <a:solidFill>
              <a:srgbClr val="C00000"/>
            </a:solidFill>
          </a:ln>
        </p:spPr>
        <p:txBody>
          <a:bodyPr lIns="45719" rIns="45719"/>
          <a:lstStyle/>
          <a:p>
            <a:pPr/>
          </a:p>
        </p:txBody>
      </p:sp>
      <p:sp>
        <p:nvSpPr>
          <p:cNvPr id="618" name="左大括号 114"/>
          <p:cNvSpPr/>
          <p:nvPr/>
        </p:nvSpPr>
        <p:spPr>
          <a:xfrm rot="5400000">
            <a:off x="4061597" y="510987"/>
            <a:ext cx="67435" cy="388302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5635" y="21600"/>
                  <a:pt x="10800" y="21229"/>
                  <a:pt x="10800" y="20772"/>
                </a:cubicBezTo>
                <a:lnTo>
                  <a:pt x="10800" y="11718"/>
                </a:lnTo>
                <a:cubicBezTo>
                  <a:pt x="10800" y="11260"/>
                  <a:pt x="5965" y="10889"/>
                  <a:pt x="0" y="10889"/>
                </a:cubicBezTo>
                <a:cubicBezTo>
                  <a:pt x="5965" y="10889"/>
                  <a:pt x="10800" y="10519"/>
                  <a:pt x="10800" y="10061"/>
                </a:cubicBezTo>
                <a:lnTo>
                  <a:pt x="10800" y="828"/>
                </a:lnTo>
                <a:cubicBezTo>
                  <a:pt x="10800" y="371"/>
                  <a:pt x="15635" y="0"/>
                  <a:pt x="21600" y="0"/>
                </a:cubicBezTo>
              </a:path>
            </a:pathLst>
          </a:custGeom>
          <a:ln w="19050">
            <a:solidFill>
              <a:srgbClr val="FF0000"/>
            </a:solidFill>
          </a:ln>
        </p:spPr>
        <p:txBody>
          <a:bodyPr lIns="45719" rIns="45719" anchor="ctr"/>
          <a:lstStyle/>
          <a:p>
            <a:pPr algn="ctr">
              <a:defRPr>
                <a:latin typeface="Times New Roman"/>
                <a:ea typeface="Times New Roman"/>
                <a:cs typeface="Times New Roman"/>
                <a:sym typeface="Times New Roman"/>
              </a:defRPr>
            </a:pPr>
          </a:p>
        </p:txBody>
      </p:sp>
      <p:sp>
        <p:nvSpPr>
          <p:cNvPr id="619" name="十字形 53"/>
          <p:cNvSpPr/>
          <p:nvPr/>
        </p:nvSpPr>
        <p:spPr>
          <a:xfrm>
            <a:off x="8519066" y="3203835"/>
            <a:ext cx="279387" cy="273013"/>
          </a:xfrm>
          <a:prstGeom prst="plus">
            <a:avLst>
              <a:gd name="adj" fmla="val 25000"/>
            </a:avLst>
          </a:prstGeom>
          <a:solidFill>
            <a:srgbClr val="FFFFFF"/>
          </a:solidFill>
          <a:ln>
            <a:solidFill>
              <a:srgbClr val="000000"/>
            </a:solidFill>
          </a:ln>
        </p:spPr>
        <p:txBody>
          <a:bodyPr lIns="45719" rIns="45719" anchor="ctr"/>
          <a:lstStyle/>
          <a:p>
            <a:pPr algn="r">
              <a:defRPr sz="1200">
                <a:latin typeface="Times New Roman"/>
                <a:ea typeface="Times New Roman"/>
                <a:cs typeface="Times New Roman"/>
                <a:sym typeface="Times New Roman"/>
              </a:defRPr>
            </a:pPr>
          </a:p>
        </p:txBody>
      </p:sp>
      <p:grpSp>
        <p:nvGrpSpPr>
          <p:cNvPr id="622" name="组合 116"/>
          <p:cNvGrpSpPr/>
          <p:nvPr/>
        </p:nvGrpSpPr>
        <p:grpSpPr>
          <a:xfrm>
            <a:off x="8799418" y="2459412"/>
            <a:ext cx="2559051" cy="1586449"/>
            <a:chOff x="0" y="0"/>
            <a:chExt cx="2559050" cy="1586448"/>
          </a:xfrm>
        </p:grpSpPr>
        <p:pic>
          <p:nvPicPr>
            <p:cNvPr id="620" name="图片 117" descr="图片 117"/>
            <p:cNvPicPr>
              <a:picLocks noChangeAspect="1"/>
            </p:cNvPicPr>
            <p:nvPr/>
          </p:nvPicPr>
          <p:blipFill>
            <a:blip r:embed="rId8">
              <a:extLst/>
            </a:blip>
            <a:srcRect l="5015" t="0" r="8898" b="0"/>
            <a:stretch>
              <a:fillRect/>
            </a:stretch>
          </p:blipFill>
          <p:spPr>
            <a:xfrm>
              <a:off x="141213" y="0"/>
              <a:ext cx="1389243" cy="1314912"/>
            </a:xfrm>
            <a:prstGeom prst="rect">
              <a:avLst/>
            </a:prstGeom>
            <a:ln w="9525" cap="flat">
              <a:solidFill>
                <a:srgbClr val="C00000"/>
              </a:solidFill>
              <a:prstDash val="solid"/>
              <a:miter lim="800000"/>
            </a:ln>
            <a:effectLst/>
          </p:spPr>
        </p:pic>
        <p:sp>
          <p:nvSpPr>
            <p:cNvPr id="621" name="TextBox 20"/>
            <p:cNvSpPr txBox="1"/>
            <p:nvPr/>
          </p:nvSpPr>
          <p:spPr>
            <a:xfrm>
              <a:off x="0" y="814704"/>
              <a:ext cx="2559050" cy="77174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p>
              <a:pPr algn="ctr">
                <a:lnSpc>
                  <a:spcPct val="120000"/>
                </a:lnSpc>
                <a:defRPr b="1" sz="1400">
                  <a:solidFill>
                    <a:srgbClr val="C00000"/>
                  </a:solidFill>
                  <a:latin typeface="Times New Roman"/>
                  <a:ea typeface="Times New Roman"/>
                  <a:cs typeface="Times New Roman"/>
                  <a:sym typeface="Times New Roman"/>
                </a:defRPr>
              </a:pPr>
              <a:r>
                <a:t>                              </a:t>
              </a:r>
              <a:r>
                <a:t>aggregate</a:t>
              </a:r>
            </a:p>
            <a:p>
              <a:pPr algn="ctr">
                <a:lnSpc>
                  <a:spcPct val="120000"/>
                </a:lnSpc>
                <a:defRPr sz="1400">
                  <a:latin typeface="Times New Roman"/>
                  <a:ea typeface="Times New Roman"/>
                  <a:cs typeface="Times New Roman"/>
                  <a:sym typeface="Times New Roman"/>
                </a:defRPr>
              </a:pPr>
            </a:p>
            <a:p>
              <a:pPr algn="ctr">
                <a:lnSpc>
                  <a:spcPct val="120000"/>
                </a:lnSpc>
                <a:defRPr sz="1400">
                  <a:latin typeface="Times New Roman"/>
                  <a:ea typeface="Times New Roman"/>
                  <a:cs typeface="Times New Roman"/>
                  <a:sym typeface="Times New Roman"/>
                </a:defRPr>
              </a:pPr>
              <a:r>
                <a:t>Colloid concentration ratio 0~3.5</a:t>
              </a:r>
            </a:p>
          </p:txBody>
        </p:sp>
      </p:grpSp>
      <p:sp>
        <p:nvSpPr>
          <p:cNvPr id="623" name="直接连接符 119"/>
          <p:cNvSpPr/>
          <p:nvPr/>
        </p:nvSpPr>
        <p:spPr>
          <a:xfrm flipH="1" flipV="1">
            <a:off x="6512913" y="4516663"/>
            <a:ext cx="3030892" cy="1"/>
          </a:xfrm>
          <a:prstGeom prst="line">
            <a:avLst/>
          </a:prstGeom>
          <a:ln w="38100">
            <a:solidFill>
              <a:srgbClr val="C00000"/>
            </a:solidFill>
          </a:ln>
        </p:spPr>
        <p:txBody>
          <a:bodyPr lIns="45719" rIns="45719"/>
          <a:lstStyle/>
          <a:p>
            <a:pPr/>
          </a:p>
        </p:txBody>
      </p:sp>
      <p:sp>
        <p:nvSpPr>
          <p:cNvPr id="624" name="直接连接符 120"/>
          <p:cNvSpPr/>
          <p:nvPr/>
        </p:nvSpPr>
        <p:spPr>
          <a:xfrm flipV="1">
            <a:off x="7722275" y="4135225"/>
            <a:ext cx="1" cy="372807"/>
          </a:xfrm>
          <a:prstGeom prst="line">
            <a:avLst/>
          </a:prstGeom>
          <a:ln w="38100">
            <a:solidFill>
              <a:srgbClr val="C00000"/>
            </a:solidFill>
          </a:ln>
        </p:spPr>
        <p:txBody>
          <a:bodyPr lIns="45719" rIns="45719"/>
          <a:lstStyle/>
          <a:p>
            <a:pPr/>
          </a:p>
        </p:txBody>
      </p:sp>
      <p:sp>
        <p:nvSpPr>
          <p:cNvPr id="625" name="直接连接符 121"/>
          <p:cNvSpPr/>
          <p:nvPr/>
        </p:nvSpPr>
        <p:spPr>
          <a:xfrm flipV="1">
            <a:off x="9543804" y="4111654"/>
            <a:ext cx="1" cy="419951"/>
          </a:xfrm>
          <a:prstGeom prst="line">
            <a:avLst/>
          </a:prstGeom>
          <a:ln w="38100">
            <a:solidFill>
              <a:srgbClr val="C00000"/>
            </a:solidFill>
          </a:ln>
        </p:spPr>
        <p:txBody>
          <a:bodyPr lIns="45719" rIns="45719"/>
          <a:lstStyle/>
          <a:p>
            <a:pPr/>
          </a:p>
        </p:txBody>
      </p:sp>
      <p:grpSp>
        <p:nvGrpSpPr>
          <p:cNvPr id="628" name="组合 122"/>
          <p:cNvGrpSpPr/>
          <p:nvPr/>
        </p:nvGrpSpPr>
        <p:grpSpPr>
          <a:xfrm>
            <a:off x="6945332" y="5045773"/>
            <a:ext cx="2625521" cy="1295822"/>
            <a:chOff x="0" y="0"/>
            <a:chExt cx="2625520" cy="1295821"/>
          </a:xfrm>
        </p:grpSpPr>
        <p:pic>
          <p:nvPicPr>
            <p:cNvPr id="626" name="Picture 4" descr="Picture 4"/>
            <p:cNvPicPr>
              <a:picLocks noChangeAspect="1"/>
            </p:cNvPicPr>
            <p:nvPr/>
          </p:nvPicPr>
          <p:blipFill>
            <a:blip r:embed="rId9">
              <a:extLst/>
            </a:blip>
            <a:stretch>
              <a:fillRect/>
            </a:stretch>
          </p:blipFill>
          <p:spPr>
            <a:xfrm>
              <a:off x="-1" y="0"/>
              <a:ext cx="1295935" cy="1295822"/>
            </a:xfrm>
            <a:prstGeom prst="rect">
              <a:avLst/>
            </a:prstGeom>
            <a:ln w="9525" cap="flat">
              <a:solidFill>
                <a:srgbClr val="C00000"/>
              </a:solidFill>
              <a:prstDash val="solid"/>
              <a:miter lim="800000"/>
            </a:ln>
            <a:effectLst/>
          </p:spPr>
        </p:pic>
        <p:pic>
          <p:nvPicPr>
            <p:cNvPr id="627" name="Picture 5" descr="Picture 5"/>
            <p:cNvPicPr>
              <a:picLocks noChangeAspect="1"/>
            </p:cNvPicPr>
            <p:nvPr/>
          </p:nvPicPr>
          <p:blipFill>
            <a:blip r:embed="rId10">
              <a:extLst/>
            </a:blip>
            <a:stretch>
              <a:fillRect/>
            </a:stretch>
          </p:blipFill>
          <p:spPr>
            <a:xfrm>
              <a:off x="1329708" y="0"/>
              <a:ext cx="1295812" cy="1295812"/>
            </a:xfrm>
            <a:prstGeom prst="rect">
              <a:avLst/>
            </a:prstGeom>
            <a:ln w="9525" cap="flat">
              <a:solidFill>
                <a:srgbClr val="C00000"/>
              </a:solidFill>
              <a:prstDash val="solid"/>
              <a:miter lim="800000"/>
            </a:ln>
            <a:effectLst/>
          </p:spPr>
        </p:pic>
      </p:grpSp>
      <p:sp>
        <p:nvSpPr>
          <p:cNvPr id="629" name="文本框 125"/>
          <p:cNvSpPr txBox="1"/>
          <p:nvPr/>
        </p:nvSpPr>
        <p:spPr>
          <a:xfrm>
            <a:off x="9067800" y="5937660"/>
            <a:ext cx="2075179" cy="52369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a:solidFill>
                  <a:srgbClr val="0000CC"/>
                </a:solidFill>
                <a:latin typeface="Times New Roman"/>
                <a:ea typeface="Times New Roman"/>
                <a:cs typeface="Times New Roman"/>
                <a:sym typeface="Times New Roman"/>
              </a:defRPr>
            </a:lvl1pPr>
          </a:lstStyle>
          <a:p>
            <a:pPr/>
            <a:r>
              <a:t>0-120 minutes condensation</a:t>
            </a:r>
          </a:p>
        </p:txBody>
      </p:sp>
      <p:sp>
        <p:nvSpPr>
          <p:cNvPr id="630" name="文本框 126"/>
          <p:cNvSpPr txBox="1"/>
          <p:nvPr/>
        </p:nvSpPr>
        <p:spPr>
          <a:xfrm>
            <a:off x="1569720" y="6455409"/>
            <a:ext cx="7672070" cy="28708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400">
                <a:solidFill>
                  <a:srgbClr val="C00000"/>
                </a:solidFill>
                <a:latin typeface="Times New Roman"/>
                <a:ea typeface="Times New Roman"/>
                <a:cs typeface="Times New Roman"/>
                <a:sym typeface="Times New Roman"/>
              </a:defRPr>
            </a:lvl1pPr>
          </a:lstStyle>
          <a:p>
            <a:pPr/>
            <a:r>
              <a:t>Composition and Preparation Process of Magnesium Phosphate Cementitious Materials</a:t>
            </a:r>
          </a:p>
        </p:txBody>
      </p:sp>
      <p:sp>
        <p:nvSpPr>
          <p:cNvPr id="631" name="文本框 127"/>
          <p:cNvSpPr txBox="1"/>
          <p:nvPr/>
        </p:nvSpPr>
        <p:spPr>
          <a:xfrm>
            <a:off x="6681179" y="4607981"/>
            <a:ext cx="1463351"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solidFill>
                  <a:srgbClr val="0000CC"/>
                </a:solidFill>
                <a:latin typeface="Times New Roman Regular"/>
                <a:ea typeface="Times New Roman Regular"/>
                <a:cs typeface="Times New Roman Regular"/>
                <a:sym typeface="Times New Roman Regular"/>
              </a:defRPr>
            </a:lvl1pPr>
          </a:lstStyle>
          <a:p>
            <a:pPr/>
            <a:r>
              <a:t>Mixed stirring</a:t>
            </a:r>
          </a:p>
        </p:txBody>
      </p:sp>
      <p:sp>
        <p:nvSpPr>
          <p:cNvPr id="632" name="Text Box 10"/>
          <p:cNvSpPr txBox="1"/>
          <p:nvPr/>
        </p:nvSpPr>
        <p:spPr>
          <a:xfrm>
            <a:off x="611187" y="1010900"/>
            <a:ext cx="11161714" cy="856596"/>
          </a:xfrm>
          <a:prstGeom prst="rect">
            <a:avLst/>
          </a:prstGeom>
          <a:solidFill>
            <a:srgbClr val="F2F2F2"/>
          </a:solidFill>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20000"/>
              </a:lnSpc>
              <a:defRPr b="1" sz="1600">
                <a:latin typeface="Times New Roman"/>
                <a:ea typeface="Times New Roman"/>
                <a:cs typeface="Times New Roman"/>
                <a:sym typeface="Times New Roman"/>
              </a:defRPr>
            </a:lvl1pPr>
          </a:lstStyle>
          <a:p>
            <a:pPr/>
            <a:r>
              <a:t>Magnesium phosphate cementitious material (also known as magnesium phosphate cement or Magnesium Phosphate Cement, MPC) is a hydraulic inorganic cementitious material that rapidly sets and hardens upon mixing with water. It is prepared by proportionally blending calcined magnesium oxide, soluble phosphates, retarders, and auxiliary components.</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4" name="标题 1"/>
          <p:cNvSpPr txBox="1"/>
          <p:nvPr>
            <p:ph type="title"/>
          </p:nvPr>
        </p:nvSpPr>
        <p:spPr>
          <a:xfrm>
            <a:off x="353566" y="136524"/>
            <a:ext cx="8396539" cy="668149"/>
          </a:xfrm>
          <a:prstGeom prst="rect">
            <a:avLst/>
          </a:prstGeom>
        </p:spPr>
        <p:txBody>
          <a:bodyPr/>
          <a:lstStyle>
            <a:lvl1pPr defTabSz="649223">
              <a:defRPr sz="1987">
                <a:latin typeface="Times New Roman Regular"/>
                <a:ea typeface="Times New Roman Regular"/>
                <a:cs typeface="Times New Roman Regular"/>
                <a:sym typeface="Times New Roman Regular"/>
              </a:defRPr>
            </a:lvl1pPr>
          </a:lstStyle>
          <a:p>
            <a:pPr/>
            <a:r>
              <a:t>1.Composition and Properties of Magnesium Phosphate Cementitious Materials</a:t>
            </a:r>
          </a:p>
        </p:txBody>
      </p:sp>
      <p:grpSp>
        <p:nvGrpSpPr>
          <p:cNvPr id="637" name="文本框 6"/>
          <p:cNvGrpSpPr/>
          <p:nvPr/>
        </p:nvGrpSpPr>
        <p:grpSpPr>
          <a:xfrm>
            <a:off x="427989" y="907414"/>
            <a:ext cx="5542917" cy="955041"/>
            <a:chOff x="0" y="0"/>
            <a:chExt cx="5542915" cy="955039"/>
          </a:xfrm>
        </p:grpSpPr>
        <p:sp>
          <p:nvSpPr>
            <p:cNvPr id="635" name="矩形"/>
            <p:cNvSpPr/>
            <p:nvPr/>
          </p:nvSpPr>
          <p:spPr>
            <a:xfrm>
              <a:off x="0" y="0"/>
              <a:ext cx="5542916" cy="922656"/>
            </a:xfrm>
            <a:prstGeom prst="rect">
              <a:avLst/>
            </a:prstGeom>
            <a:solidFill>
              <a:srgbClr val="00B0F0">
                <a:alpha val="0"/>
              </a:srgbClr>
            </a:solidFill>
            <a:ln w="12700" cap="flat">
              <a:noFill/>
              <a:miter lim="400000"/>
            </a:ln>
            <a:effectLst/>
          </p:spPr>
          <p:txBody>
            <a:bodyPr wrap="square" lIns="45719" tIns="45719" rIns="45719" bIns="45719" numCol="1" anchor="t">
              <a:noAutofit/>
            </a:bodyPr>
            <a:lstStyle/>
            <a:p>
              <a:pPr>
                <a:spcBef>
                  <a:spcPts val="600"/>
                </a:spcBef>
                <a:defRPr sz="2800">
                  <a:solidFill>
                    <a:srgbClr val="006633"/>
                  </a:solidFill>
                  <a:latin typeface="Times New Roman Regular"/>
                  <a:ea typeface="Times New Roman Regular"/>
                  <a:cs typeface="Times New Roman Regular"/>
                  <a:sym typeface="Times New Roman Regular"/>
                </a:defRPr>
              </a:pPr>
            </a:p>
          </p:txBody>
        </p:sp>
        <p:sp>
          <p:nvSpPr>
            <p:cNvPr id="636" name="Magnesium oxide (MgO)–alkaline component"/>
            <p:cNvSpPr txBox="1"/>
            <p:nvPr/>
          </p:nvSpPr>
          <p:spPr>
            <a:xfrm>
              <a:off x="45719" y="0"/>
              <a:ext cx="5451477" cy="9550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spcBef>
                  <a:spcPts val="600"/>
                </a:spcBef>
                <a:defRPr sz="2800">
                  <a:solidFill>
                    <a:srgbClr val="006633"/>
                  </a:solidFill>
                  <a:latin typeface="Times New Roman Regular"/>
                  <a:ea typeface="Times New Roman Regular"/>
                  <a:cs typeface="Times New Roman Regular"/>
                  <a:sym typeface="Times New Roman Regular"/>
                </a:defRPr>
              </a:lvl1pPr>
            </a:lstStyle>
            <a:p>
              <a:pPr/>
              <a:r>
                <a:t>Magnesium oxide (MgO)–alkaline component</a:t>
              </a:r>
            </a:p>
          </p:txBody>
        </p:sp>
      </p:grpSp>
      <p:sp>
        <p:nvSpPr>
          <p:cNvPr id="638" name="文本框 8"/>
          <p:cNvSpPr txBox="1"/>
          <p:nvPr/>
        </p:nvSpPr>
        <p:spPr>
          <a:xfrm>
            <a:off x="591868" y="1722253"/>
            <a:ext cx="5334229" cy="88913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50000"/>
              </a:lnSpc>
              <a:defRPr b="1" sz="1400">
                <a:latin typeface="Times New Roman"/>
                <a:ea typeface="Times New Roman"/>
                <a:cs typeface="Times New Roman"/>
                <a:sym typeface="Times New Roman"/>
              </a:defRPr>
            </a:lvl1pPr>
          </a:lstStyle>
          <a:p>
            <a:pPr/>
            <a:r>
              <a:t>MgO is primarily prepared through two major pathways: the dry conversion method (calcining magnesite) and the wet conversion method (extraction using magnesium-containing brine or seawater).</a:t>
            </a:r>
          </a:p>
        </p:txBody>
      </p:sp>
      <p:grpSp>
        <p:nvGrpSpPr>
          <p:cNvPr id="643" name="组合 27"/>
          <p:cNvGrpSpPr/>
          <p:nvPr/>
        </p:nvGrpSpPr>
        <p:grpSpPr>
          <a:xfrm>
            <a:off x="1605006" y="3300391"/>
            <a:ext cx="2327442" cy="2458893"/>
            <a:chOff x="0" y="0"/>
            <a:chExt cx="2327440" cy="2458892"/>
          </a:xfrm>
        </p:grpSpPr>
        <p:sp>
          <p:nvSpPr>
            <p:cNvPr id="639" name="Text Box 13"/>
            <p:cNvSpPr txBox="1"/>
            <p:nvPr/>
          </p:nvSpPr>
          <p:spPr>
            <a:xfrm>
              <a:off x="307236" y="1512985"/>
              <a:ext cx="2020205" cy="574041"/>
            </a:xfrm>
            <a:prstGeom prst="rect">
              <a:avLst/>
            </a:prstGeom>
            <a:solidFill>
              <a:srgbClr val="F2F2F2"/>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600">
                  <a:latin typeface="Times New Roman Regular"/>
                  <a:ea typeface="Times New Roman Regular"/>
                  <a:cs typeface="Times New Roman Regular"/>
                  <a:sym typeface="Times New Roman Regular"/>
                </a:defRPr>
              </a:lvl1pPr>
            </a:lstStyle>
            <a:p>
              <a:pPr/>
              <a:r>
                <a:t>Magnesium salts from Yanshu Lake</a:t>
              </a:r>
            </a:p>
          </p:txBody>
        </p:sp>
        <p:sp>
          <p:nvSpPr>
            <p:cNvPr id="640" name="矩形 2"/>
            <p:cNvSpPr/>
            <p:nvPr/>
          </p:nvSpPr>
          <p:spPr>
            <a:xfrm>
              <a:off x="307236" y="757930"/>
              <a:ext cx="2020205" cy="574041"/>
            </a:xfrm>
            <a:prstGeom prst="rect">
              <a:avLst/>
            </a:prstGeom>
            <a:solidFill>
              <a:srgbClr val="F2F2F2"/>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600">
                  <a:latin typeface="Times New Roman Regular"/>
                  <a:ea typeface="Times New Roman Regular"/>
                  <a:cs typeface="Times New Roman Regular"/>
                  <a:sym typeface="Times New Roman Regular"/>
                </a:defRPr>
              </a:lvl1pPr>
            </a:lstStyle>
            <a:p>
              <a:pPr/>
              <a:r>
                <a:t>Magnesium-bearing dolomite</a:t>
              </a:r>
            </a:p>
          </p:txBody>
        </p:sp>
        <p:sp>
          <p:nvSpPr>
            <p:cNvPr id="641" name="矩形 31"/>
            <p:cNvSpPr/>
            <p:nvPr/>
          </p:nvSpPr>
          <p:spPr>
            <a:xfrm>
              <a:off x="307236" y="-1"/>
              <a:ext cx="2020205" cy="332741"/>
            </a:xfrm>
            <a:prstGeom prst="rect">
              <a:avLst/>
            </a:prstGeom>
            <a:solidFill>
              <a:srgbClr val="F2F2F2"/>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600">
                  <a:latin typeface="Times New Roman Regular"/>
                  <a:ea typeface="Times New Roman Regular"/>
                  <a:cs typeface="Times New Roman Regular"/>
                  <a:sym typeface="Times New Roman Regular"/>
                </a:defRPr>
              </a:lvl1pPr>
            </a:lstStyle>
            <a:p>
              <a:pPr/>
              <a:r>
                <a:t>baudisserite</a:t>
              </a:r>
            </a:p>
          </p:txBody>
        </p:sp>
        <p:sp>
          <p:nvSpPr>
            <p:cNvPr id="642" name="左大括号 32"/>
            <p:cNvSpPr/>
            <p:nvPr/>
          </p:nvSpPr>
          <p:spPr>
            <a:xfrm>
              <a:off x="-1" y="77090"/>
              <a:ext cx="248297" cy="23818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5635" y="21600"/>
                    <a:pt x="10800" y="21516"/>
                    <a:pt x="10800" y="21412"/>
                  </a:cubicBezTo>
                  <a:lnTo>
                    <a:pt x="10800" y="10988"/>
                  </a:lnTo>
                  <a:cubicBezTo>
                    <a:pt x="10800" y="10884"/>
                    <a:pt x="5965" y="10800"/>
                    <a:pt x="0" y="10800"/>
                  </a:cubicBezTo>
                  <a:cubicBezTo>
                    <a:pt x="5965" y="10800"/>
                    <a:pt x="10800" y="10716"/>
                    <a:pt x="10800" y="10612"/>
                  </a:cubicBezTo>
                  <a:lnTo>
                    <a:pt x="10800" y="188"/>
                  </a:lnTo>
                  <a:cubicBezTo>
                    <a:pt x="10800" y="84"/>
                    <a:pt x="15635" y="0"/>
                    <a:pt x="21600" y="0"/>
                  </a:cubicBezTo>
                </a:path>
              </a:pathLst>
            </a:custGeom>
            <a:noFill/>
            <a:ln w="25400" cap="flat">
              <a:solidFill>
                <a:srgbClr val="000000"/>
              </a:solidFill>
              <a:prstDash val="solid"/>
              <a:round/>
            </a:ln>
            <a:effectLst/>
          </p:spPr>
          <p:txBody>
            <a:bodyPr wrap="square" lIns="45719" tIns="45719" rIns="45719" bIns="45719" numCol="1" anchor="ctr">
              <a:noAutofit/>
            </a:bodyPr>
            <a:lstStyle/>
            <a:p>
              <a:pPr>
                <a:defRPr sz="1600">
                  <a:latin typeface="Times New Roman Regular"/>
                  <a:ea typeface="Times New Roman Regular"/>
                  <a:cs typeface="Times New Roman Regular"/>
                  <a:sym typeface="Times New Roman Regular"/>
                </a:defRPr>
              </a:pPr>
            </a:p>
          </p:txBody>
        </p:sp>
      </p:grpSp>
      <p:sp>
        <p:nvSpPr>
          <p:cNvPr id="644" name="Text Box 13"/>
          <p:cNvSpPr txBox="1"/>
          <p:nvPr/>
        </p:nvSpPr>
        <p:spPr>
          <a:xfrm>
            <a:off x="1912243" y="5509336"/>
            <a:ext cx="2020204" cy="311409"/>
          </a:xfrm>
          <a:prstGeom prst="rect">
            <a:avLst/>
          </a:prstGeom>
          <a:solidFill>
            <a:srgbClr val="F2F2F2"/>
          </a:solidFill>
          <a:ln w="12700">
            <a:miter lim="400000"/>
          </a:ln>
          <a:extLst>
            <a:ext uri="{C572A759-6A51-4108-AA02-DFA0A04FC94B}">
              <ma14:wrappingTextBoxFlag xmlns:ma14="http://schemas.microsoft.com/office/mac/drawingml/2011/main" val="1"/>
            </a:ext>
          </a:extLst>
        </p:spPr>
        <p:txBody>
          <a:bodyPr lIns="45719" rIns="45719">
            <a:spAutoFit/>
          </a:bodyPr>
          <a:lstStyle>
            <a:lvl1pPr>
              <a:defRPr sz="1600">
                <a:latin typeface="Times New Roman"/>
                <a:ea typeface="Times New Roman"/>
                <a:cs typeface="Times New Roman"/>
                <a:sym typeface="Times New Roman"/>
              </a:defRPr>
            </a:lvl1pPr>
          </a:lstStyle>
          <a:p>
            <a:pPr/>
            <a:r>
              <a:t>seawater</a:t>
            </a:r>
          </a:p>
        </p:txBody>
      </p:sp>
      <p:sp>
        <p:nvSpPr>
          <p:cNvPr id="645" name="文本框 7"/>
          <p:cNvSpPr txBox="1"/>
          <p:nvPr/>
        </p:nvSpPr>
        <p:spPr>
          <a:xfrm>
            <a:off x="317639" y="4199051"/>
            <a:ext cx="1325227" cy="586741"/>
          </a:xfrm>
          <a:prstGeom prst="rect">
            <a:avLst/>
          </a:prstGeom>
          <a:solidFill>
            <a:srgbClr val="FFFFFF"/>
          </a:solidFill>
          <a:ln w="12700">
            <a:solidFill>
              <a:schemeClr val="accent3"/>
            </a:solidFill>
            <a:miter/>
          </a:ln>
          <a:extLst>
            <a:ext uri="{C572A759-6A51-4108-AA02-DFA0A04FC94B}">
              <ma14:wrappingTextBoxFlag xmlns:ma14="http://schemas.microsoft.com/office/mac/drawingml/2011/main" val="1"/>
            </a:ext>
          </a:extLst>
        </p:spPr>
        <p:txBody>
          <a:bodyPr wrap="none" lIns="45719" rIns="45719">
            <a:spAutoFit/>
          </a:bodyPr>
          <a:lstStyle/>
          <a:p>
            <a:pPr algn="ctr">
              <a:defRPr sz="1600">
                <a:solidFill>
                  <a:srgbClr val="808080"/>
                </a:solidFill>
                <a:latin typeface="Times New Roman Regular"/>
                <a:ea typeface="Times New Roman Regular"/>
                <a:cs typeface="Times New Roman Regular"/>
                <a:sym typeface="Times New Roman Regular"/>
              </a:defRPr>
            </a:pPr>
            <a:r>
              <a:t>MgO</a:t>
            </a:r>
          </a:p>
          <a:p>
            <a:pPr algn="ctr">
              <a:defRPr sz="1600">
                <a:solidFill>
                  <a:srgbClr val="808080"/>
                </a:solidFill>
                <a:latin typeface="Times New Roman Regular"/>
                <a:ea typeface="Times New Roman Regular"/>
                <a:cs typeface="Times New Roman Regular"/>
                <a:sym typeface="Times New Roman Regular"/>
              </a:defRPr>
            </a:pPr>
            <a:r>
              <a:t>Main sources</a:t>
            </a:r>
          </a:p>
        </p:txBody>
      </p:sp>
      <p:sp>
        <p:nvSpPr>
          <p:cNvPr id="646" name="文本框 15"/>
          <p:cNvSpPr txBox="1"/>
          <p:nvPr/>
        </p:nvSpPr>
        <p:spPr>
          <a:xfrm>
            <a:off x="4049394" y="3361054"/>
            <a:ext cx="3220206" cy="574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b="1" sz="1600">
                <a:solidFill>
                  <a:srgbClr val="C00000"/>
                </a:solidFill>
                <a:latin typeface="Times New Roman Regular"/>
                <a:ea typeface="Times New Roman Regular"/>
                <a:cs typeface="Times New Roman Regular"/>
                <a:sym typeface="Times New Roman Regular"/>
              </a:defRPr>
            </a:pPr>
            <a:r>
              <a:t>The most dominant magnesium </a:t>
            </a:r>
            <a:br/>
            <a:r>
              <a:t>resource currently</a:t>
            </a:r>
          </a:p>
        </p:txBody>
      </p:sp>
      <p:sp>
        <p:nvSpPr>
          <p:cNvPr id="647" name="文本框 16"/>
          <p:cNvSpPr txBox="1"/>
          <p:nvPr/>
        </p:nvSpPr>
        <p:spPr>
          <a:xfrm>
            <a:off x="4036695" y="4114799"/>
            <a:ext cx="2678569"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1600">
                <a:solidFill>
                  <a:srgbClr val="C00000"/>
                </a:solidFill>
                <a:latin typeface="Times New Roman Regular"/>
                <a:ea typeface="Times New Roman Regular"/>
                <a:cs typeface="Times New Roman Regular"/>
                <a:sym typeface="Times New Roman Regular"/>
              </a:defRPr>
            </a:lvl1pPr>
          </a:lstStyle>
          <a:p>
            <a:pPr/>
            <a:r>
              <a:t>CaO is difficult to separate</a:t>
            </a:r>
          </a:p>
        </p:txBody>
      </p:sp>
      <p:sp>
        <p:nvSpPr>
          <p:cNvPr id="648" name="右大括号 18"/>
          <p:cNvSpPr/>
          <p:nvPr/>
        </p:nvSpPr>
        <p:spPr>
          <a:xfrm>
            <a:off x="4129132" y="4960180"/>
            <a:ext cx="152401" cy="7991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1408"/>
                  <a:pt x="10800" y="3144"/>
                </a:cubicBezTo>
                <a:lnTo>
                  <a:pt x="10800" y="7656"/>
                </a:lnTo>
                <a:cubicBezTo>
                  <a:pt x="10800" y="9392"/>
                  <a:pt x="15635" y="10800"/>
                  <a:pt x="21600" y="10800"/>
                </a:cubicBezTo>
                <a:cubicBezTo>
                  <a:pt x="15635" y="10800"/>
                  <a:pt x="10800" y="12208"/>
                  <a:pt x="10800" y="13944"/>
                </a:cubicBezTo>
                <a:lnTo>
                  <a:pt x="10800" y="18456"/>
                </a:lnTo>
                <a:cubicBezTo>
                  <a:pt x="10800" y="20192"/>
                  <a:pt x="5965" y="21600"/>
                  <a:pt x="0" y="21600"/>
                </a:cubicBezTo>
              </a:path>
            </a:pathLst>
          </a:custGeom>
          <a:ln w="12700">
            <a:solidFill>
              <a:srgbClr val="C00000"/>
            </a:solidFill>
            <a:miter/>
          </a:ln>
        </p:spPr>
        <p:txBody>
          <a:bodyPr lIns="45719" rIns="45719" anchor="ctr"/>
          <a:lstStyle/>
          <a:p>
            <a:pPr algn="ctr">
              <a:defRPr b="1"/>
            </a:pPr>
          </a:p>
        </p:txBody>
      </p:sp>
      <p:sp>
        <p:nvSpPr>
          <p:cNvPr id="649" name="文本框 19"/>
          <p:cNvSpPr txBox="1"/>
          <p:nvPr/>
        </p:nvSpPr>
        <p:spPr>
          <a:xfrm>
            <a:off x="4384040" y="5128895"/>
            <a:ext cx="2610406"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1600">
                <a:solidFill>
                  <a:srgbClr val="C00000"/>
                </a:solidFill>
                <a:latin typeface="Times New Roman Regular"/>
                <a:ea typeface="Times New Roman Regular"/>
                <a:cs typeface="Times New Roman Regular"/>
                <a:sym typeface="Times New Roman Regular"/>
              </a:defRPr>
            </a:lvl1pPr>
          </a:lstStyle>
          <a:p>
            <a:pPr/>
            <a:r>
              <a:t>High energy consumption</a:t>
            </a:r>
          </a:p>
        </p:txBody>
      </p:sp>
      <p:grpSp>
        <p:nvGrpSpPr>
          <p:cNvPr id="654" name="组合 22"/>
          <p:cNvGrpSpPr/>
          <p:nvPr/>
        </p:nvGrpSpPr>
        <p:grpSpPr>
          <a:xfrm>
            <a:off x="7134859" y="1142999"/>
            <a:ext cx="4543426" cy="5289634"/>
            <a:chOff x="0" y="0"/>
            <a:chExt cx="4543424" cy="5289632"/>
          </a:xfrm>
        </p:grpSpPr>
        <p:sp>
          <p:nvSpPr>
            <p:cNvPr id="650" name="矩形 5"/>
            <p:cNvSpPr/>
            <p:nvPr/>
          </p:nvSpPr>
          <p:spPr>
            <a:xfrm>
              <a:off x="0" y="4099475"/>
              <a:ext cx="4543425" cy="1190158"/>
            </a:xfrm>
            <a:prstGeom prst="rect">
              <a:avLst/>
            </a:prstGeom>
            <a:solidFill>
              <a:srgbClr val="F2F2F2"/>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nSpc>
                  <a:spcPct val="150000"/>
                </a:lnSpc>
                <a:defRPr b="1" sz="1400">
                  <a:latin typeface="Times New Roman"/>
                  <a:ea typeface="Times New Roman"/>
                  <a:cs typeface="Times New Roman"/>
                  <a:sym typeface="Times New Roman"/>
                </a:defRPr>
              </a:lvl1pPr>
            </a:lstStyle>
            <a:p>
              <a:pPr/>
              <a:r>
                <a:t>As of 2023, Chinas proven magnesite reserves stood at 3.642 billion tons, ranking first in the world and accounting for approximately 28.85% of global base reserves.</a:t>
              </a:r>
            </a:p>
          </p:txBody>
        </p:sp>
        <p:pic>
          <p:nvPicPr>
            <p:cNvPr id="651" name="图片 3" descr="图片 3"/>
            <p:cNvPicPr>
              <a:picLocks noChangeAspect="1"/>
            </p:cNvPicPr>
            <p:nvPr/>
          </p:nvPicPr>
          <p:blipFill>
            <a:blip r:embed="rId2">
              <a:extLst/>
            </a:blip>
            <a:srcRect l="7670" t="4480" r="192" b="271"/>
            <a:stretch>
              <a:fillRect/>
            </a:stretch>
          </p:blipFill>
          <p:spPr>
            <a:xfrm>
              <a:off x="180368" y="0"/>
              <a:ext cx="4182689" cy="3947524"/>
            </a:xfrm>
            <a:prstGeom prst="rect">
              <a:avLst/>
            </a:prstGeom>
            <a:ln w="12700" cap="flat">
              <a:noFill/>
              <a:miter lim="400000"/>
            </a:ln>
            <a:effectLst/>
          </p:spPr>
        </p:pic>
        <p:pic>
          <p:nvPicPr>
            <p:cNvPr id="652" name="图片 17" descr="图片 17"/>
            <p:cNvPicPr>
              <a:picLocks noChangeAspect="1"/>
            </p:cNvPicPr>
            <p:nvPr/>
          </p:nvPicPr>
          <p:blipFill>
            <a:blip r:embed="rId3">
              <a:extLst/>
            </a:blip>
            <a:srcRect l="11901" t="14284" r="3611" b="3404"/>
            <a:stretch>
              <a:fillRect/>
            </a:stretch>
          </p:blipFill>
          <p:spPr>
            <a:xfrm>
              <a:off x="180368" y="0"/>
              <a:ext cx="1138857" cy="864944"/>
            </a:xfrm>
            <a:prstGeom prst="rect">
              <a:avLst/>
            </a:prstGeom>
            <a:ln w="9525" cap="flat">
              <a:solidFill>
                <a:srgbClr val="000000"/>
              </a:solidFill>
              <a:prstDash val="solid"/>
              <a:round/>
            </a:ln>
            <a:effectLst/>
          </p:spPr>
        </p:pic>
        <p:sp>
          <p:nvSpPr>
            <p:cNvPr id="653" name="文本框 21"/>
            <p:cNvSpPr txBox="1"/>
            <p:nvPr/>
          </p:nvSpPr>
          <p:spPr>
            <a:xfrm>
              <a:off x="890152" y="3693498"/>
              <a:ext cx="3088859" cy="44205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200">
                  <a:solidFill>
                    <a:srgbClr val="0070C0"/>
                  </a:solidFill>
                  <a:latin typeface="+mj-lt"/>
                  <a:ea typeface="+mj-ea"/>
                  <a:cs typeface="+mj-cs"/>
                  <a:sym typeface="Arial"/>
                </a:defRPr>
              </a:lvl1pPr>
            </a:lstStyle>
            <a:p>
              <a:pPr/>
              <a:r>
                <a:t>—Data source: National Mineral Reserves Database</a:t>
              </a:r>
            </a:p>
          </p:txBody>
        </p:sp>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6" name="标题 1"/>
          <p:cNvSpPr txBox="1"/>
          <p:nvPr>
            <p:ph type="title"/>
          </p:nvPr>
        </p:nvSpPr>
        <p:spPr>
          <a:xfrm>
            <a:off x="353566" y="136524"/>
            <a:ext cx="8396539" cy="668149"/>
          </a:xfrm>
          <a:prstGeom prst="rect">
            <a:avLst/>
          </a:prstGeom>
        </p:spPr>
        <p:txBody>
          <a:bodyPr/>
          <a:lstStyle>
            <a:lvl1pPr defTabSz="649223">
              <a:defRPr sz="1987">
                <a:latin typeface="Times New Roman Regular"/>
                <a:ea typeface="Times New Roman Regular"/>
                <a:cs typeface="Times New Roman Regular"/>
                <a:sym typeface="Times New Roman Regular"/>
              </a:defRPr>
            </a:lvl1pPr>
          </a:lstStyle>
          <a:p>
            <a:pPr/>
            <a:r>
              <a:t>1.Composition and Properties of Magnesium Phosphate Cementitious Materials</a:t>
            </a:r>
          </a:p>
        </p:txBody>
      </p:sp>
      <p:sp>
        <p:nvSpPr>
          <p:cNvPr id="657" name="文本框 2"/>
          <p:cNvSpPr txBox="1"/>
          <p:nvPr/>
        </p:nvSpPr>
        <p:spPr>
          <a:xfrm>
            <a:off x="1466272" y="1676111"/>
            <a:ext cx="3781188" cy="1056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342900" indent="-342900">
              <a:lnSpc>
                <a:spcPct val="150000"/>
              </a:lnSpc>
              <a:buSzPct val="100000"/>
              <a:buChar char="◆"/>
              <a:defRPr sz="1600">
                <a:latin typeface="Times New Roman Regular"/>
                <a:ea typeface="Times New Roman Regular"/>
                <a:cs typeface="Times New Roman Regular"/>
                <a:sym typeface="Times New Roman Regular"/>
              </a:defRPr>
            </a:pPr>
            <a:r>
              <a:t>Lightly calcined MgO: 700-1000 °C</a:t>
            </a:r>
          </a:p>
          <a:p>
            <a:pPr marL="342900" indent="-342900">
              <a:lnSpc>
                <a:spcPct val="150000"/>
              </a:lnSpc>
              <a:buSzPct val="100000"/>
              <a:buChar char="◆"/>
              <a:defRPr sz="1600">
                <a:latin typeface="Times New Roman Regular"/>
                <a:ea typeface="Times New Roman Regular"/>
                <a:cs typeface="Times New Roman Regular"/>
                <a:sym typeface="Times New Roman Regular"/>
              </a:defRPr>
            </a:pPr>
            <a:r>
              <a:t>Medium-burning MgO: 1000-1500 °C</a:t>
            </a:r>
          </a:p>
          <a:p>
            <a:pPr marL="342900" indent="-342900">
              <a:lnSpc>
                <a:spcPct val="150000"/>
              </a:lnSpc>
              <a:buSzPct val="100000"/>
              <a:buChar char="◆"/>
              <a:defRPr sz="1600">
                <a:latin typeface="Times New Roman Regular"/>
                <a:ea typeface="Times New Roman Regular"/>
                <a:cs typeface="Times New Roman Regular"/>
                <a:sym typeface="Times New Roman Regular"/>
              </a:defRPr>
            </a:pPr>
            <a:r>
              <a:t>Dead fire MgO: 1500-2000 °C</a:t>
            </a:r>
          </a:p>
        </p:txBody>
      </p:sp>
      <p:grpSp>
        <p:nvGrpSpPr>
          <p:cNvPr id="660" name="组合 36"/>
          <p:cNvGrpSpPr/>
          <p:nvPr/>
        </p:nvGrpSpPr>
        <p:grpSpPr>
          <a:xfrm>
            <a:off x="201949" y="3761670"/>
            <a:ext cx="6915454" cy="2580542"/>
            <a:chOff x="0" y="0"/>
            <a:chExt cx="6915452" cy="2580541"/>
          </a:xfrm>
        </p:grpSpPr>
        <p:pic>
          <p:nvPicPr>
            <p:cNvPr id="658" name="图片 4" descr="图片 4"/>
            <p:cNvPicPr>
              <a:picLocks noChangeAspect="1"/>
            </p:cNvPicPr>
            <p:nvPr/>
          </p:nvPicPr>
          <p:blipFill>
            <a:blip r:embed="rId2">
              <a:extLst/>
            </a:blip>
            <a:stretch>
              <a:fillRect/>
            </a:stretch>
          </p:blipFill>
          <p:spPr>
            <a:xfrm>
              <a:off x="0" y="287482"/>
              <a:ext cx="5801439" cy="2293060"/>
            </a:xfrm>
            <a:prstGeom prst="rect">
              <a:avLst/>
            </a:prstGeom>
            <a:ln w="12700" cap="flat">
              <a:noFill/>
              <a:miter lim="400000"/>
            </a:ln>
            <a:effectLst/>
          </p:spPr>
        </p:pic>
        <p:sp>
          <p:nvSpPr>
            <p:cNvPr id="659" name="文本框 20"/>
            <p:cNvSpPr txBox="1"/>
            <p:nvPr/>
          </p:nvSpPr>
          <p:spPr>
            <a:xfrm>
              <a:off x="11727" y="0"/>
              <a:ext cx="6903726" cy="2692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sz="1200">
                  <a:latin typeface="Times New Roman Regular"/>
                  <a:ea typeface="Times New Roman Regular"/>
                  <a:cs typeface="Times New Roman Regular"/>
                  <a:sym typeface="Times New Roman Regular"/>
                </a:defRPr>
              </a:lvl1pPr>
            </a:lstStyle>
            <a:p>
              <a:pPr/>
              <a:r>
                <a:t>Chemical Composition and Physical Properties of Typical Reburned and Dead-burned MgO Samples</a:t>
              </a:r>
            </a:p>
          </p:txBody>
        </p:sp>
      </p:grpSp>
      <p:grpSp>
        <p:nvGrpSpPr>
          <p:cNvPr id="674" name="组合 23"/>
          <p:cNvGrpSpPr/>
          <p:nvPr/>
        </p:nvGrpSpPr>
        <p:grpSpPr>
          <a:xfrm>
            <a:off x="5473102" y="1524948"/>
            <a:ext cx="6467074" cy="4991975"/>
            <a:chOff x="0" y="0"/>
            <a:chExt cx="6467073" cy="4991973"/>
          </a:xfrm>
        </p:grpSpPr>
        <p:grpSp>
          <p:nvGrpSpPr>
            <p:cNvPr id="669" name="组合 24"/>
            <p:cNvGrpSpPr/>
            <p:nvPr/>
          </p:nvGrpSpPr>
          <p:grpSpPr>
            <a:xfrm>
              <a:off x="1302438" y="1904051"/>
              <a:ext cx="5164636" cy="3087923"/>
              <a:chOff x="0" y="0"/>
              <a:chExt cx="5164634" cy="3087922"/>
            </a:xfrm>
          </p:grpSpPr>
          <p:pic>
            <p:nvPicPr>
              <p:cNvPr id="661" name="Picture 2" descr="Picture 2"/>
              <p:cNvPicPr>
                <a:picLocks noChangeAspect="1"/>
              </p:cNvPicPr>
              <p:nvPr/>
            </p:nvPicPr>
            <p:blipFill>
              <a:blip r:embed="rId3">
                <a:extLst/>
              </a:blip>
              <a:srcRect l="15538" t="10714" r="9821" b="14286"/>
              <a:stretch>
                <a:fillRect/>
              </a:stretch>
            </p:blipFill>
            <p:spPr>
              <a:xfrm>
                <a:off x="2139925" y="359"/>
                <a:ext cx="2249512" cy="1601899"/>
              </a:xfrm>
              <a:prstGeom prst="rect">
                <a:avLst/>
              </a:prstGeom>
              <a:ln w="12700" cap="flat">
                <a:noFill/>
                <a:miter lim="400000"/>
              </a:ln>
              <a:effectLst/>
            </p:spPr>
          </p:pic>
          <p:pic>
            <p:nvPicPr>
              <p:cNvPr id="662" name="Picture 4" descr="Picture 4"/>
              <p:cNvPicPr>
                <a:picLocks noChangeAspect="1"/>
              </p:cNvPicPr>
              <p:nvPr/>
            </p:nvPicPr>
            <p:blipFill>
              <a:blip r:embed="rId4">
                <a:extLst/>
              </a:blip>
              <a:srcRect l="5505" t="0" r="17310" b="14821"/>
              <a:stretch>
                <a:fillRect/>
              </a:stretch>
            </p:blipFill>
            <p:spPr>
              <a:xfrm>
                <a:off x="0" y="1"/>
                <a:ext cx="2139926" cy="1602257"/>
              </a:xfrm>
              <a:prstGeom prst="rect">
                <a:avLst/>
              </a:prstGeom>
              <a:ln w="12700" cap="flat">
                <a:noFill/>
                <a:miter lim="400000"/>
              </a:ln>
              <a:effectLst/>
            </p:spPr>
          </p:pic>
          <p:sp>
            <p:nvSpPr>
              <p:cNvPr id="663" name="文本框 27"/>
              <p:cNvSpPr txBox="1"/>
              <p:nvPr/>
            </p:nvSpPr>
            <p:spPr>
              <a:xfrm>
                <a:off x="2128937" y="0"/>
                <a:ext cx="3035698" cy="177800"/>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200">
                    <a:solidFill>
                      <a:srgbClr val="FF0000"/>
                    </a:solidFill>
                    <a:latin typeface="Times New Roman Regular"/>
                    <a:ea typeface="Times New Roman Regular"/>
                    <a:cs typeface="Times New Roman Regular"/>
                    <a:sym typeface="Times New Roman Regular"/>
                  </a:defRPr>
                </a:lvl1pPr>
              </a:lstStyle>
              <a:p>
                <a:pPr/>
                <a:r>
                  <a:t>Medium-grade/high-purity magnesia sand</a:t>
                </a:r>
              </a:p>
            </p:txBody>
          </p:sp>
          <p:sp>
            <p:nvSpPr>
              <p:cNvPr id="664" name="文本框 28"/>
              <p:cNvSpPr txBox="1"/>
              <p:nvPr/>
            </p:nvSpPr>
            <p:spPr>
              <a:xfrm>
                <a:off x="13272" y="5653"/>
                <a:ext cx="1816646" cy="17780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200">
                    <a:solidFill>
                      <a:srgbClr val="FF0000"/>
                    </a:solidFill>
                    <a:latin typeface="Times New Roman Regular"/>
                    <a:ea typeface="Times New Roman Regular"/>
                    <a:cs typeface="Times New Roman Regular"/>
                    <a:sym typeface="Times New Roman Regular"/>
                  </a:defRPr>
                </a:lvl1pPr>
              </a:lstStyle>
              <a:p>
                <a:pPr/>
                <a:r>
                  <a:t>reburned magnesia sand</a:t>
                </a:r>
              </a:p>
            </p:txBody>
          </p:sp>
          <p:pic>
            <p:nvPicPr>
              <p:cNvPr id="665" name="Picture 6" descr="Picture 6"/>
              <p:cNvPicPr>
                <a:picLocks noChangeAspect="1"/>
              </p:cNvPicPr>
              <p:nvPr/>
            </p:nvPicPr>
            <p:blipFill>
              <a:blip r:embed="rId5">
                <a:extLst/>
              </a:blip>
              <a:srcRect l="3869" t="8302" r="9364" b="14155"/>
              <a:stretch>
                <a:fillRect/>
              </a:stretch>
            </p:blipFill>
            <p:spPr>
              <a:xfrm>
                <a:off x="0" y="1608239"/>
                <a:ext cx="2249513" cy="1476225"/>
              </a:xfrm>
              <a:prstGeom prst="rect">
                <a:avLst/>
              </a:prstGeom>
              <a:ln w="12700" cap="flat">
                <a:noFill/>
                <a:miter lim="400000"/>
              </a:ln>
              <a:effectLst/>
            </p:spPr>
          </p:pic>
          <p:sp>
            <p:nvSpPr>
              <p:cNvPr id="666" name="文本框 30"/>
              <p:cNvSpPr txBox="1"/>
              <p:nvPr/>
            </p:nvSpPr>
            <p:spPr>
              <a:xfrm>
                <a:off x="2186" y="1619492"/>
                <a:ext cx="1215307" cy="17780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200">
                    <a:solidFill>
                      <a:srgbClr val="FF0000"/>
                    </a:solidFill>
                    <a:latin typeface="Times New Roman Regular"/>
                    <a:ea typeface="Times New Roman Regular"/>
                    <a:cs typeface="Times New Roman Regular"/>
                    <a:sym typeface="Times New Roman Regular"/>
                  </a:defRPr>
                </a:lvl1pPr>
              </a:lstStyle>
              <a:p>
                <a:pPr/>
                <a:r>
                  <a:t>fused magnesite</a:t>
                </a:r>
              </a:p>
            </p:txBody>
          </p:sp>
          <p:pic>
            <p:nvPicPr>
              <p:cNvPr id="667" name="Picture 8" descr="Picture 8"/>
              <p:cNvPicPr>
                <a:picLocks noChangeAspect="1"/>
              </p:cNvPicPr>
              <p:nvPr/>
            </p:nvPicPr>
            <p:blipFill>
              <a:blip r:embed="rId6">
                <a:extLst/>
              </a:blip>
              <a:srcRect l="0" t="12222" r="0" b="0"/>
              <a:stretch>
                <a:fillRect/>
              </a:stretch>
            </p:blipFill>
            <p:spPr>
              <a:xfrm>
                <a:off x="2252837" y="1611698"/>
                <a:ext cx="2136600" cy="1476225"/>
              </a:xfrm>
              <a:prstGeom prst="rect">
                <a:avLst/>
              </a:prstGeom>
              <a:ln w="12700" cap="flat">
                <a:noFill/>
                <a:miter lim="400000"/>
              </a:ln>
              <a:effectLst/>
            </p:spPr>
          </p:pic>
          <p:sp>
            <p:nvSpPr>
              <p:cNvPr id="668" name="文本框 32"/>
              <p:cNvSpPr txBox="1"/>
              <p:nvPr/>
            </p:nvSpPr>
            <p:spPr>
              <a:xfrm>
                <a:off x="2252837" y="1608239"/>
                <a:ext cx="935510" cy="17780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200">
                    <a:solidFill>
                      <a:srgbClr val="FF0000"/>
                    </a:solidFill>
                    <a:latin typeface="Times New Roman Regular"/>
                    <a:ea typeface="Times New Roman Regular"/>
                    <a:cs typeface="Times New Roman Regular"/>
                    <a:sym typeface="Times New Roman Regular"/>
                  </a:defRPr>
                </a:lvl1pPr>
              </a:lstStyle>
              <a:p>
                <a:pPr/>
                <a:r>
                  <a:t>MgO powder</a:t>
                </a:r>
              </a:p>
            </p:txBody>
          </p:sp>
        </p:grpSp>
        <p:sp>
          <p:nvSpPr>
            <p:cNvPr id="670" name="文本框 35"/>
            <p:cNvSpPr txBox="1"/>
            <p:nvPr/>
          </p:nvSpPr>
          <p:spPr>
            <a:xfrm>
              <a:off x="1285148" y="0"/>
              <a:ext cx="4897200" cy="14185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marL="342900" indent="-342900">
                <a:lnSpc>
                  <a:spcPct val="150000"/>
                </a:lnSpc>
                <a:buSzPct val="100000"/>
                <a:buChar char="◆"/>
                <a:defRPr sz="1600">
                  <a:latin typeface="Times New Roman Regular"/>
                  <a:ea typeface="Times New Roman Regular"/>
                  <a:cs typeface="Times New Roman Regular"/>
                  <a:sym typeface="Times New Roman Regular"/>
                </a:defRPr>
              </a:pPr>
              <a:r>
                <a:t>S</a:t>
              </a:r>
              <a:r>
                <a:t>å</a:t>
              </a:r>
              <a:r>
                <a:t>intered magnesia: MgO content 84%-93%</a:t>
              </a:r>
            </a:p>
            <a:p>
              <a:pPr marL="342900" indent="-342900">
                <a:lnSpc>
                  <a:spcPct val="150000"/>
                </a:lnSpc>
                <a:buSzPct val="100000"/>
                <a:buChar char="◆"/>
                <a:defRPr sz="1600">
                  <a:latin typeface="Times New Roman Regular"/>
                  <a:ea typeface="Times New Roman Regular"/>
                  <a:cs typeface="Times New Roman Regular"/>
                  <a:sym typeface="Times New Roman Regular"/>
                </a:defRPr>
              </a:pPr>
              <a:r>
                <a:t>Medium-grade magnesia: MgO content 94%,95%</a:t>
              </a:r>
            </a:p>
            <a:p>
              <a:pPr marL="342900" indent="-342900">
                <a:lnSpc>
                  <a:spcPct val="150000"/>
                </a:lnSpc>
                <a:buSzPct val="100000"/>
                <a:buChar char="◆"/>
                <a:defRPr sz="1600">
                  <a:latin typeface="Times New Roman Regular"/>
                  <a:ea typeface="Times New Roman Regular"/>
                  <a:cs typeface="Times New Roman Regular"/>
                  <a:sym typeface="Times New Roman Regular"/>
                </a:defRPr>
              </a:pPr>
              <a:r>
                <a:t>High-purity magnesia sand: MgO content ≥97%</a:t>
              </a:r>
            </a:p>
            <a:p>
              <a:pPr marL="342900" indent="-342900">
                <a:lnSpc>
                  <a:spcPct val="150000"/>
                </a:lnSpc>
                <a:buSzPct val="100000"/>
                <a:buChar char="◆"/>
                <a:defRPr sz="1600">
                  <a:latin typeface="Times New Roman Regular"/>
                  <a:ea typeface="Times New Roman Regular"/>
                  <a:cs typeface="Times New Roman Regular"/>
                  <a:sym typeface="Times New Roman Regular"/>
                </a:defRPr>
              </a:pPr>
              <a:r>
                <a:t>Electrolytic magnesia sand: MgO content ≥98%</a:t>
              </a:r>
            </a:p>
          </p:txBody>
        </p:sp>
        <p:grpSp>
          <p:nvGrpSpPr>
            <p:cNvPr id="673" name="文本框 37"/>
            <p:cNvGrpSpPr/>
            <p:nvPr/>
          </p:nvGrpSpPr>
          <p:grpSpPr>
            <a:xfrm>
              <a:off x="0" y="76517"/>
              <a:ext cx="1292111" cy="1743076"/>
              <a:chOff x="0" y="0"/>
              <a:chExt cx="1292110" cy="1743075"/>
            </a:xfrm>
          </p:grpSpPr>
          <p:sp>
            <p:nvSpPr>
              <p:cNvPr id="671" name="矩形"/>
              <p:cNvSpPr/>
              <p:nvPr/>
            </p:nvSpPr>
            <p:spPr>
              <a:xfrm rot="16200000">
                <a:off x="-253683" y="253682"/>
                <a:ext cx="1743076" cy="1235711"/>
              </a:xfrm>
              <a:prstGeom prst="rect">
                <a:avLst/>
              </a:prstGeom>
              <a:solidFill>
                <a:srgbClr val="FFFFFF"/>
              </a:solidFill>
              <a:ln w="12700" cap="flat">
                <a:solidFill>
                  <a:schemeClr val="accent2"/>
                </a:solidFill>
                <a:prstDash val="solid"/>
                <a:miter lim="800000"/>
              </a:ln>
              <a:effectLst/>
            </p:spPr>
            <p:txBody>
              <a:bodyPr wrap="square" lIns="45719" tIns="45719" rIns="45719" bIns="45719" numCol="1" anchor="t">
                <a:noAutofit/>
              </a:bodyPr>
              <a:lstStyle/>
              <a:p>
                <a:pPr>
                  <a:defRPr>
                    <a:solidFill>
                      <a:srgbClr val="FF0000"/>
                    </a:solidFill>
                    <a:effectLst>
                      <a:outerShdw sx="100000" sy="100000" kx="0" ky="0" algn="b" rotWithShape="0" blurRad="38100" dist="25400" dir="5400000">
                        <a:srgbClr val="6E747A">
                          <a:alpha val="43000"/>
                        </a:srgbClr>
                      </a:outerShdw>
                    </a:effectLst>
                    <a:latin typeface="Times New Roman Regular"/>
                    <a:ea typeface="Times New Roman Regular"/>
                    <a:cs typeface="Times New Roman Regular"/>
                    <a:sym typeface="Times New Roman Regular"/>
                  </a:defRPr>
                </a:pPr>
              </a:p>
            </p:txBody>
          </p:sp>
          <p:sp>
            <p:nvSpPr>
              <p:cNvPr id="672" name="Magnesium oxide  content"/>
              <p:cNvSpPr txBox="1"/>
              <p:nvPr/>
            </p:nvSpPr>
            <p:spPr>
              <a:xfrm rot="16200000">
                <a:off x="184410" y="-125991"/>
                <a:ext cx="929641" cy="128576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vert="eaVert" wrap="none" lIns="45719" tIns="45719" rIns="45719" bIns="45719" numCol="1" anchor="t">
                <a:spAutoFit/>
              </a:bodyPr>
              <a:lstStyle/>
              <a:p>
                <a:pPr>
                  <a:defRPr>
                    <a:solidFill>
                      <a:srgbClr val="FF0000"/>
                    </a:solidFill>
                    <a:effectLst>
                      <a:outerShdw sx="100000" sy="100000" kx="0" ky="0" algn="b" rotWithShape="0" blurRad="38100" dist="25400" dir="5400000">
                        <a:srgbClr val="6E747A">
                          <a:alpha val="43000"/>
                        </a:srgbClr>
                      </a:outerShdw>
                    </a:effectLst>
                    <a:latin typeface="Times New Roman Regular"/>
                    <a:ea typeface="Times New Roman Regular"/>
                    <a:cs typeface="Times New Roman Regular"/>
                    <a:sym typeface="Times New Roman Regular"/>
                  </a:defRPr>
                </a:pPr>
                <a:r>
                  <a:t>Magnesium</a:t>
                </a:r>
                <a:br/>
                <a:r>
                  <a:t>oxide </a:t>
                </a:r>
                <a:br/>
                <a:r>
                  <a:t>content</a:t>
                </a:r>
              </a:p>
            </p:txBody>
          </p:sp>
        </p:grpSp>
      </p:grpSp>
      <p:grpSp>
        <p:nvGrpSpPr>
          <p:cNvPr id="677" name="文本框 38"/>
          <p:cNvGrpSpPr/>
          <p:nvPr/>
        </p:nvGrpSpPr>
        <p:grpSpPr>
          <a:xfrm>
            <a:off x="533399" y="902969"/>
            <a:ext cx="9784082" cy="523241"/>
            <a:chOff x="0" y="0"/>
            <a:chExt cx="9784080" cy="523240"/>
          </a:xfrm>
        </p:grpSpPr>
        <p:sp>
          <p:nvSpPr>
            <p:cNvPr id="675" name="矩形"/>
            <p:cNvSpPr/>
            <p:nvPr/>
          </p:nvSpPr>
          <p:spPr>
            <a:xfrm>
              <a:off x="-1" y="-1"/>
              <a:ext cx="9784082" cy="523242"/>
            </a:xfrm>
            <a:prstGeom prst="rect">
              <a:avLst/>
            </a:prstGeom>
            <a:solidFill>
              <a:srgbClr val="00B0F0">
                <a:alpha val="0"/>
              </a:srgbClr>
            </a:solidFill>
            <a:ln w="12700" cap="flat">
              <a:noFill/>
              <a:miter lim="400000"/>
            </a:ln>
            <a:effectLst/>
          </p:spPr>
          <p:txBody>
            <a:bodyPr wrap="square" lIns="45719" tIns="45719" rIns="45719" bIns="45719" numCol="1" anchor="t">
              <a:noAutofit/>
            </a:bodyPr>
            <a:lstStyle/>
            <a:p>
              <a:pPr>
                <a:spcBef>
                  <a:spcPts val="600"/>
                </a:spcBef>
                <a:defRPr sz="2800">
                  <a:solidFill>
                    <a:srgbClr val="006633"/>
                  </a:solidFill>
                  <a:latin typeface="Times New Roman Regular"/>
                  <a:ea typeface="Times New Roman Regular"/>
                  <a:cs typeface="Times New Roman Regular"/>
                  <a:sym typeface="Times New Roman Regular"/>
                </a:defRPr>
              </a:pPr>
            </a:p>
          </p:txBody>
        </p:sp>
        <p:sp>
          <p:nvSpPr>
            <p:cNvPr id="676" name="Classification and Properties of Magnesium Oxide"/>
            <p:cNvSpPr txBox="1"/>
            <p:nvPr/>
          </p:nvSpPr>
          <p:spPr>
            <a:xfrm>
              <a:off x="45719" y="-1"/>
              <a:ext cx="9692642" cy="523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spcBef>
                  <a:spcPts val="600"/>
                </a:spcBef>
                <a:defRPr sz="2800">
                  <a:solidFill>
                    <a:srgbClr val="006633"/>
                  </a:solidFill>
                  <a:latin typeface="Times New Roman Regular"/>
                  <a:ea typeface="Times New Roman Regular"/>
                  <a:cs typeface="Times New Roman Regular"/>
                  <a:sym typeface="Times New Roman Regular"/>
                </a:defRPr>
              </a:lvl1pPr>
            </a:lstStyle>
            <a:p>
              <a:pPr/>
              <a:r>
                <a:t>Classification and Properties of Magnesium Oxide</a:t>
              </a:r>
            </a:p>
          </p:txBody>
        </p:sp>
      </p:grpSp>
      <p:grpSp>
        <p:nvGrpSpPr>
          <p:cNvPr id="680" name="文本框 8"/>
          <p:cNvGrpSpPr/>
          <p:nvPr/>
        </p:nvGrpSpPr>
        <p:grpSpPr>
          <a:xfrm>
            <a:off x="202247" y="1601152"/>
            <a:ext cx="1324611" cy="1737996"/>
            <a:chOff x="0" y="0"/>
            <a:chExt cx="1324610" cy="1737995"/>
          </a:xfrm>
        </p:grpSpPr>
        <p:sp>
          <p:nvSpPr>
            <p:cNvPr id="678" name="矩形"/>
            <p:cNvSpPr/>
            <p:nvPr/>
          </p:nvSpPr>
          <p:spPr>
            <a:xfrm rot="16200000">
              <a:off x="-206693" y="206692"/>
              <a:ext cx="1737996" cy="1324611"/>
            </a:xfrm>
            <a:prstGeom prst="rect">
              <a:avLst/>
            </a:prstGeom>
            <a:solidFill>
              <a:srgbClr val="FFFFFF"/>
            </a:solidFill>
            <a:ln w="12700" cap="flat">
              <a:solidFill>
                <a:schemeClr val="accent2"/>
              </a:solidFill>
              <a:prstDash val="solid"/>
              <a:miter lim="800000"/>
            </a:ln>
            <a:effectLst/>
          </p:spPr>
          <p:txBody>
            <a:bodyPr wrap="square" lIns="45719" tIns="45719" rIns="45719" bIns="45719" numCol="1" anchor="t">
              <a:noAutofit/>
            </a:bodyPr>
            <a:lstStyle/>
            <a:p>
              <a:pPr>
                <a:defRPr>
                  <a:solidFill>
                    <a:srgbClr val="FF0000"/>
                  </a:solidFill>
                  <a:effectLst>
                    <a:outerShdw sx="100000" sy="100000" kx="0" ky="0" algn="b" rotWithShape="0" blurRad="38100" dist="25400" dir="5400000">
                      <a:srgbClr val="6E747A">
                        <a:alpha val="43000"/>
                      </a:srgbClr>
                    </a:outerShdw>
                  </a:effectLst>
                  <a:latin typeface="Times New Roman Regular"/>
                  <a:ea typeface="Times New Roman Regular"/>
                  <a:cs typeface="Times New Roman Regular"/>
                  <a:sym typeface="Times New Roman Regular"/>
                </a:defRPr>
              </a:pPr>
            </a:p>
          </p:txBody>
        </p:sp>
        <p:sp>
          <p:nvSpPr>
            <p:cNvPr id="679" name="Calcination temperature of magnesium oxide"/>
            <p:cNvSpPr txBox="1"/>
            <p:nvPr/>
          </p:nvSpPr>
          <p:spPr>
            <a:xfrm rot="16200000">
              <a:off x="-81915" y="140334"/>
              <a:ext cx="1488441" cy="131191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vert="eaVert" wrap="square" lIns="45719" tIns="45719" rIns="45719" bIns="45719" numCol="1" anchor="t">
              <a:spAutoFit/>
            </a:bodyPr>
            <a:lstStyle>
              <a:lvl1pPr>
                <a:defRPr>
                  <a:solidFill>
                    <a:srgbClr val="FF0000"/>
                  </a:solidFill>
                  <a:effectLst>
                    <a:outerShdw sx="100000" sy="100000" kx="0" ky="0" algn="b" rotWithShape="0" blurRad="38100" dist="25400" dir="5400000">
                      <a:srgbClr val="6E747A">
                        <a:alpha val="43000"/>
                      </a:srgbClr>
                    </a:outerShdw>
                  </a:effectLst>
                  <a:latin typeface="Times New Roman Regular"/>
                  <a:ea typeface="Times New Roman Regular"/>
                  <a:cs typeface="Times New Roman Regular"/>
                  <a:sym typeface="Times New Roman Regular"/>
                </a:defRPr>
              </a:lvl1pPr>
            </a:lstStyle>
            <a:p>
              <a:pPr/>
              <a:r>
                <a:t>Calcination temperature of magnesium oxide</a:t>
              </a:r>
            </a:p>
          </p:txBody>
        </p:sp>
      </p:gr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2" name="标题 1"/>
          <p:cNvSpPr txBox="1"/>
          <p:nvPr>
            <p:ph type="title"/>
          </p:nvPr>
        </p:nvSpPr>
        <p:spPr>
          <a:xfrm>
            <a:off x="353566" y="136524"/>
            <a:ext cx="8396539" cy="668149"/>
          </a:xfrm>
          <a:prstGeom prst="rect">
            <a:avLst/>
          </a:prstGeom>
        </p:spPr>
        <p:txBody>
          <a:bodyPr/>
          <a:lstStyle>
            <a:lvl1pPr defTabSz="649223">
              <a:defRPr sz="1987">
                <a:latin typeface="Times New Roman Regular"/>
                <a:ea typeface="Times New Roman Regular"/>
                <a:cs typeface="Times New Roman Regular"/>
                <a:sym typeface="Times New Roman Regular"/>
              </a:defRPr>
            </a:lvl1pPr>
          </a:lstStyle>
          <a:p>
            <a:pPr/>
            <a:r>
              <a:t>1.Composition and Properties of Magnesium Phosphate Cementitious Materials</a:t>
            </a:r>
          </a:p>
        </p:txBody>
      </p:sp>
      <p:grpSp>
        <p:nvGrpSpPr>
          <p:cNvPr id="685" name="文本框 3"/>
          <p:cNvGrpSpPr/>
          <p:nvPr/>
        </p:nvGrpSpPr>
        <p:grpSpPr>
          <a:xfrm>
            <a:off x="427989" y="907414"/>
            <a:ext cx="5004437" cy="523241"/>
            <a:chOff x="0" y="0"/>
            <a:chExt cx="5004435" cy="523240"/>
          </a:xfrm>
        </p:grpSpPr>
        <p:sp>
          <p:nvSpPr>
            <p:cNvPr id="683" name="矩形"/>
            <p:cNvSpPr/>
            <p:nvPr/>
          </p:nvSpPr>
          <p:spPr>
            <a:xfrm>
              <a:off x="-1" y="-1"/>
              <a:ext cx="5004437" cy="523242"/>
            </a:xfrm>
            <a:prstGeom prst="rect">
              <a:avLst/>
            </a:prstGeom>
            <a:solidFill>
              <a:srgbClr val="00B0F0">
                <a:alpha val="0"/>
              </a:srgbClr>
            </a:solidFill>
            <a:ln w="12700" cap="flat">
              <a:noFill/>
              <a:miter lim="400000"/>
            </a:ln>
            <a:effectLst/>
          </p:spPr>
          <p:txBody>
            <a:bodyPr wrap="square" lIns="45719" tIns="45719" rIns="45719" bIns="45719" numCol="1" anchor="t">
              <a:noAutofit/>
            </a:bodyPr>
            <a:lstStyle/>
            <a:p>
              <a:pPr>
                <a:spcBef>
                  <a:spcPts val="600"/>
                </a:spcBef>
                <a:defRPr sz="2800">
                  <a:solidFill>
                    <a:srgbClr val="006633"/>
                  </a:solidFill>
                  <a:latin typeface="Times New Roman Regular"/>
                  <a:ea typeface="Times New Roman Regular"/>
                  <a:cs typeface="Times New Roman Regular"/>
                  <a:sym typeface="Times New Roman Regular"/>
                </a:defRPr>
              </a:pPr>
            </a:p>
          </p:txBody>
        </p:sp>
        <p:sp>
          <p:nvSpPr>
            <p:cNvPr id="684" name="Phosphate-acid component"/>
            <p:cNvSpPr txBox="1"/>
            <p:nvPr/>
          </p:nvSpPr>
          <p:spPr>
            <a:xfrm>
              <a:off x="45719" y="-1"/>
              <a:ext cx="4912997" cy="523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spcBef>
                  <a:spcPts val="600"/>
                </a:spcBef>
                <a:defRPr sz="2800">
                  <a:solidFill>
                    <a:srgbClr val="006633"/>
                  </a:solidFill>
                  <a:latin typeface="Times New Roman Regular"/>
                  <a:ea typeface="Times New Roman Regular"/>
                  <a:cs typeface="Times New Roman Regular"/>
                  <a:sym typeface="Times New Roman Regular"/>
                </a:defRPr>
              </a:lvl1pPr>
            </a:lstStyle>
            <a:p>
              <a:pPr/>
              <a:r>
                <a:t>Phosphate-acid component</a:t>
              </a:r>
            </a:p>
          </p:txBody>
        </p:sp>
      </p:grpSp>
      <p:sp>
        <p:nvSpPr>
          <p:cNvPr id="686" name="文本框 13"/>
          <p:cNvSpPr txBox="1"/>
          <p:nvPr/>
        </p:nvSpPr>
        <p:spPr>
          <a:xfrm>
            <a:off x="820685" y="2467363"/>
            <a:ext cx="3889738"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marL="285750" indent="-285750">
              <a:buSzPct val="100000"/>
              <a:buChar char="◆"/>
              <a:defRPr sz="1600">
                <a:solidFill>
                  <a:srgbClr val="C00000"/>
                </a:solidFill>
                <a:latin typeface="Times New Roman Regular"/>
                <a:ea typeface="Times New Roman Regular"/>
                <a:cs typeface="Times New Roman Regular"/>
                <a:sym typeface="Times New Roman Regular"/>
              </a:defRPr>
            </a:lvl1pPr>
          </a:lstStyle>
          <a:p>
            <a:pPr/>
            <a:r>
              <a:t>apatite</a:t>
            </a:r>
          </a:p>
        </p:txBody>
      </p:sp>
      <p:grpSp>
        <p:nvGrpSpPr>
          <p:cNvPr id="691" name="组合 5"/>
          <p:cNvGrpSpPr/>
          <p:nvPr/>
        </p:nvGrpSpPr>
        <p:grpSpPr>
          <a:xfrm>
            <a:off x="5379230" y="967678"/>
            <a:ext cx="6685771" cy="5128323"/>
            <a:chOff x="0" y="0"/>
            <a:chExt cx="6685770" cy="5128321"/>
          </a:xfrm>
        </p:grpSpPr>
        <p:pic>
          <p:nvPicPr>
            <p:cNvPr id="687" name="图片 6" descr="图片 6"/>
            <p:cNvPicPr>
              <a:picLocks noChangeAspect="1"/>
            </p:cNvPicPr>
            <p:nvPr/>
          </p:nvPicPr>
          <p:blipFill>
            <a:blip r:embed="rId2">
              <a:extLst/>
            </a:blip>
            <a:stretch>
              <a:fillRect/>
            </a:stretch>
          </p:blipFill>
          <p:spPr>
            <a:xfrm>
              <a:off x="716769" y="0"/>
              <a:ext cx="5456287" cy="3308090"/>
            </a:xfrm>
            <a:prstGeom prst="rect">
              <a:avLst/>
            </a:prstGeom>
            <a:ln w="12700" cap="flat">
              <a:noFill/>
              <a:miter lim="400000"/>
            </a:ln>
            <a:effectLst/>
          </p:spPr>
        </p:pic>
        <p:pic>
          <p:nvPicPr>
            <p:cNvPr id="688" name="图片 7" descr="图片 7"/>
            <p:cNvPicPr>
              <a:picLocks noChangeAspect="1"/>
            </p:cNvPicPr>
            <p:nvPr/>
          </p:nvPicPr>
          <p:blipFill>
            <a:blip r:embed="rId3">
              <a:extLst/>
            </a:blip>
            <a:stretch>
              <a:fillRect/>
            </a:stretch>
          </p:blipFill>
          <p:spPr>
            <a:xfrm>
              <a:off x="0" y="3353242"/>
              <a:ext cx="4852910" cy="1775080"/>
            </a:xfrm>
            <a:prstGeom prst="rect">
              <a:avLst/>
            </a:prstGeom>
            <a:ln w="12700" cap="flat">
              <a:noFill/>
              <a:miter lim="400000"/>
            </a:ln>
            <a:effectLst/>
          </p:spPr>
        </p:pic>
        <p:pic>
          <p:nvPicPr>
            <p:cNvPr id="689" name="图片 9" descr="图片 9"/>
            <p:cNvPicPr>
              <a:picLocks noChangeAspect="1"/>
            </p:cNvPicPr>
            <p:nvPr/>
          </p:nvPicPr>
          <p:blipFill>
            <a:blip r:embed="rId4">
              <a:extLst/>
            </a:blip>
            <a:stretch>
              <a:fillRect/>
            </a:stretch>
          </p:blipFill>
          <p:spPr>
            <a:xfrm>
              <a:off x="765864" y="25975"/>
              <a:ext cx="820342" cy="977251"/>
            </a:xfrm>
            <a:prstGeom prst="rect">
              <a:avLst/>
            </a:prstGeom>
            <a:ln w="9525" cap="flat">
              <a:solidFill>
                <a:srgbClr val="000000"/>
              </a:solidFill>
              <a:prstDash val="solid"/>
              <a:round/>
            </a:ln>
            <a:effectLst/>
          </p:spPr>
        </p:pic>
        <p:sp>
          <p:nvSpPr>
            <p:cNvPr id="690" name="文本框 15"/>
            <p:cNvSpPr txBox="1"/>
            <p:nvPr/>
          </p:nvSpPr>
          <p:spPr>
            <a:xfrm>
              <a:off x="4289025" y="3334085"/>
              <a:ext cx="2396746" cy="44205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200">
                  <a:solidFill>
                    <a:srgbClr val="0070C0"/>
                  </a:solidFill>
                  <a:latin typeface="+mj-lt"/>
                  <a:ea typeface="+mj-ea"/>
                  <a:cs typeface="+mj-cs"/>
                  <a:sym typeface="Arial"/>
                </a:defRPr>
              </a:lvl1pPr>
            </a:lstStyle>
            <a:p>
              <a:pPr/>
              <a:r>
                <a:t>—Data source: National Mineral Reserves Database</a:t>
              </a:r>
            </a:p>
          </p:txBody>
        </p:sp>
      </p:grpSp>
      <p:sp>
        <p:nvSpPr>
          <p:cNvPr id="692" name="文本框 17"/>
          <p:cNvSpPr txBox="1"/>
          <p:nvPr/>
        </p:nvSpPr>
        <p:spPr>
          <a:xfrm>
            <a:off x="807720" y="3581399"/>
            <a:ext cx="3968115"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marL="285750" indent="-285750">
              <a:buSzPct val="100000"/>
              <a:buChar char="◆"/>
              <a:defRPr sz="1600">
                <a:latin typeface="Times New Roman Regular"/>
                <a:ea typeface="Times New Roman Regular"/>
                <a:cs typeface="Times New Roman Regular"/>
                <a:sym typeface="Times New Roman Regular"/>
              </a:defRPr>
            </a:lvl1pPr>
          </a:lstStyle>
          <a:p>
            <a:pPr/>
            <a:r>
              <a:t>Strontium phosphotungsten aluminum phosphate</a:t>
            </a:r>
          </a:p>
        </p:txBody>
      </p:sp>
      <p:sp>
        <p:nvSpPr>
          <p:cNvPr id="693" name="文本框 19"/>
          <p:cNvSpPr txBox="1"/>
          <p:nvPr/>
        </p:nvSpPr>
        <p:spPr>
          <a:xfrm>
            <a:off x="2453004" y="2498724"/>
            <a:ext cx="3597277"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600">
                <a:solidFill>
                  <a:srgbClr val="C00000"/>
                </a:solidFill>
                <a:latin typeface="Times New Roman Regular"/>
                <a:ea typeface="Times New Roman Regular"/>
                <a:cs typeface="Times New Roman Regular"/>
                <a:sym typeface="Times New Roman Regular"/>
              </a:defRPr>
            </a:lvl1pPr>
          </a:lstStyle>
          <a:p>
            <a:pPr/>
            <a:r>
              <a:t>The main phosphorus-containing mineral</a:t>
            </a:r>
          </a:p>
        </p:txBody>
      </p:sp>
      <p:sp>
        <p:nvSpPr>
          <p:cNvPr id="694" name="文本框 21"/>
          <p:cNvSpPr txBox="1"/>
          <p:nvPr/>
        </p:nvSpPr>
        <p:spPr>
          <a:xfrm>
            <a:off x="858519" y="3075304"/>
            <a:ext cx="5166362" cy="35936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latin typeface="Times New Roman"/>
                <a:ea typeface="Times New Roman"/>
                <a:cs typeface="Times New Roman"/>
                <a:sym typeface="Times New Roman"/>
              </a:defRPr>
            </a:lvl1pPr>
          </a:lstStyle>
          <a:p>
            <a:pPr/>
            <a:r>
              <a:t>3Ca₃(PO₄)₂·CaR₂ (where R = F, Cl, OH, etc.)</a:t>
            </a:r>
          </a:p>
        </p:txBody>
      </p:sp>
      <p:sp>
        <p:nvSpPr>
          <p:cNvPr id="695" name="文本框 8"/>
          <p:cNvSpPr txBox="1"/>
          <p:nvPr/>
        </p:nvSpPr>
        <p:spPr>
          <a:xfrm>
            <a:off x="883972" y="4190818"/>
            <a:ext cx="6004562" cy="3484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latin typeface="Times New Roman"/>
                <a:ea typeface="Times New Roman"/>
                <a:cs typeface="Times New Roman"/>
                <a:sym typeface="Times New Roman"/>
              </a:defRPr>
            </a:lvl1pPr>
          </a:lstStyle>
          <a:p>
            <a:pPr/>
            <a:r>
              <a:t>SrAl 3 (PO 4 ) 2 ( OH ) 5 ·  H 2 O</a:t>
            </a:r>
          </a:p>
        </p:txBody>
      </p:sp>
      <p:sp>
        <p:nvSpPr>
          <p:cNvPr id="696" name="文本框 10"/>
          <p:cNvSpPr txBox="1"/>
          <p:nvPr/>
        </p:nvSpPr>
        <p:spPr>
          <a:xfrm>
            <a:off x="883919" y="5774340"/>
            <a:ext cx="6004562" cy="6151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a:latin typeface="Times New Roman"/>
                <a:ea typeface="Times New Roman"/>
                <a:cs typeface="Times New Roman"/>
                <a:sym typeface="Times New Roman"/>
              </a:defRPr>
            </a:pPr>
          </a:p>
          <a:p>
            <a:pPr>
              <a:defRPr b="1">
                <a:latin typeface="Times New Roman"/>
                <a:ea typeface="Times New Roman"/>
                <a:cs typeface="Times New Roman"/>
                <a:sym typeface="Times New Roman"/>
              </a:defRPr>
            </a:pPr>
            <a:r>
              <a:t>Fe 3 (PO4) 2· 8H 2 O</a:t>
            </a:r>
          </a:p>
        </p:txBody>
      </p:sp>
      <p:sp>
        <p:nvSpPr>
          <p:cNvPr id="697" name="文本框 11"/>
          <p:cNvSpPr txBox="1"/>
          <p:nvPr/>
        </p:nvSpPr>
        <p:spPr>
          <a:xfrm>
            <a:off x="549921" y="1745252"/>
            <a:ext cx="5226038"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600">
                <a:latin typeface="Times New Roman Regular"/>
                <a:ea typeface="Times New Roman Regular"/>
                <a:cs typeface="Times New Roman Regular"/>
                <a:sym typeface="Times New Roman Regular"/>
              </a:defRPr>
            </a:lvl1pPr>
          </a:lstStyle>
          <a:p>
            <a:pPr/>
            <a:r>
              <a:t>Phosphate is mainly extracted from natural phosphate ores by chemical methods.</a:t>
            </a:r>
          </a:p>
        </p:txBody>
      </p:sp>
      <p:sp>
        <p:nvSpPr>
          <p:cNvPr id="698" name="文本框 12"/>
          <p:cNvSpPr txBox="1"/>
          <p:nvPr/>
        </p:nvSpPr>
        <p:spPr>
          <a:xfrm>
            <a:off x="820685" y="4632659"/>
            <a:ext cx="6004561"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marL="285750" indent="-285750">
              <a:buSzPct val="100000"/>
              <a:buChar char="◆"/>
              <a:defRPr sz="1600">
                <a:latin typeface="Times New Roman Regular"/>
                <a:ea typeface="Times New Roman Regular"/>
                <a:cs typeface="Times New Roman Regular"/>
                <a:sym typeface="Times New Roman Regular"/>
              </a:defRPr>
            </a:lvl1pPr>
          </a:lstStyle>
          <a:p>
            <a:pPr/>
            <a:r>
              <a:t>guano</a:t>
            </a:r>
          </a:p>
        </p:txBody>
      </p:sp>
      <p:sp>
        <p:nvSpPr>
          <p:cNvPr id="699" name="文本框 14"/>
          <p:cNvSpPr txBox="1"/>
          <p:nvPr/>
        </p:nvSpPr>
        <p:spPr>
          <a:xfrm>
            <a:off x="851081" y="5071934"/>
            <a:ext cx="2923450" cy="3484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latin typeface="Times New Roman"/>
                <a:ea typeface="Times New Roman"/>
                <a:cs typeface="Times New Roman"/>
                <a:sym typeface="Times New Roman"/>
              </a:defRPr>
            </a:lvl1pPr>
          </a:lstStyle>
          <a:p>
            <a:pPr/>
            <a:r>
              <a:t>MgNH 4 PO 4· 6H 2 O</a:t>
            </a:r>
          </a:p>
        </p:txBody>
      </p:sp>
      <p:sp>
        <p:nvSpPr>
          <p:cNvPr id="700" name="文本框 16"/>
          <p:cNvSpPr txBox="1"/>
          <p:nvPr/>
        </p:nvSpPr>
        <p:spPr>
          <a:xfrm>
            <a:off x="851081" y="5636676"/>
            <a:ext cx="6004561"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marL="285750" indent="-285750">
              <a:buSzPct val="100000"/>
              <a:buChar char="◆"/>
              <a:defRPr sz="1600">
                <a:latin typeface="Times New Roman Regular"/>
                <a:ea typeface="Times New Roman Regular"/>
                <a:cs typeface="Times New Roman Regular"/>
                <a:sym typeface="Times New Roman Regular"/>
              </a:defRPr>
            </a:lvl1pPr>
          </a:lstStyle>
          <a:p>
            <a:pPr/>
            <a:r>
              <a:t>Latheryite</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2" name="标题 1"/>
          <p:cNvSpPr txBox="1"/>
          <p:nvPr>
            <p:ph type="title"/>
          </p:nvPr>
        </p:nvSpPr>
        <p:spPr>
          <a:xfrm>
            <a:off x="353566" y="136524"/>
            <a:ext cx="8396539" cy="668149"/>
          </a:xfrm>
          <a:prstGeom prst="rect">
            <a:avLst/>
          </a:prstGeom>
        </p:spPr>
        <p:txBody>
          <a:bodyPr/>
          <a:lstStyle/>
          <a:p>
            <a:pPr defTabSz="676655">
              <a:defRPr sz="2072">
                <a:latin typeface="Times New Roman"/>
                <a:ea typeface="Times New Roman"/>
                <a:cs typeface="Times New Roman"/>
                <a:sym typeface="Times New Roman"/>
              </a:defRPr>
            </a:pPr>
            <a:r>
              <a:t>1.</a:t>
            </a:r>
            <a:r>
              <a:t>Composition and Properties of Magnesium Phosphate Cementitious Materials</a:t>
            </a:r>
          </a:p>
        </p:txBody>
      </p:sp>
      <p:pic>
        <p:nvPicPr>
          <p:cNvPr id="703" name="图片 2" descr="图片 2"/>
          <p:cNvPicPr>
            <a:picLocks noChangeAspect="1"/>
          </p:cNvPicPr>
          <p:nvPr/>
        </p:nvPicPr>
        <p:blipFill>
          <a:blip r:embed="rId2">
            <a:extLst/>
          </a:blip>
          <a:stretch>
            <a:fillRect/>
          </a:stretch>
        </p:blipFill>
        <p:spPr>
          <a:xfrm>
            <a:off x="386079" y="1525269"/>
            <a:ext cx="9316721" cy="1442087"/>
          </a:xfrm>
          <a:prstGeom prst="rect">
            <a:avLst/>
          </a:prstGeom>
          <a:ln w="12700">
            <a:miter lim="400000"/>
          </a:ln>
        </p:spPr>
      </p:pic>
      <p:sp>
        <p:nvSpPr>
          <p:cNvPr id="704" name="文本框 4"/>
          <p:cNvSpPr txBox="1"/>
          <p:nvPr/>
        </p:nvSpPr>
        <p:spPr>
          <a:xfrm>
            <a:off x="3566924" y="1119867"/>
            <a:ext cx="4654512"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1600">
                <a:solidFill>
                  <a:srgbClr val="0070C0"/>
                </a:solidFill>
              </a:defRPr>
            </a:lvl1pPr>
          </a:lstStyle>
          <a:p>
            <a:pPr/>
            <a:r>
              <a:t>Comparison of Basic Properties of Phosphates</a:t>
            </a:r>
          </a:p>
        </p:txBody>
      </p:sp>
      <p:sp>
        <p:nvSpPr>
          <p:cNvPr id="705" name="文本框 18"/>
          <p:cNvSpPr txBox="1"/>
          <p:nvPr/>
        </p:nvSpPr>
        <p:spPr>
          <a:xfrm>
            <a:off x="579119" y="3734090"/>
            <a:ext cx="10717753" cy="2136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lnSpc>
                <a:spcPct val="150000"/>
              </a:lnSpc>
              <a:buSzPct val="100000"/>
              <a:buChar char="➢"/>
              <a:defRPr sz="1200"/>
            </a:pPr>
            <a:r>
              <a:t>The dihydrogen salt is acidic, while the monohydrogen salt is alkaline. The primary compounds used are ammonium dihydrogen phosphate and potassium dihydrogen phosphate.</a:t>
            </a:r>
          </a:p>
          <a:p>
            <a:pPr marL="342900" indent="-342900" algn="just">
              <a:lnSpc>
                <a:spcPct val="150000"/>
              </a:lnSpc>
              <a:buClr>
                <a:srgbClr val="000000"/>
              </a:buClr>
              <a:buSzPct val="100000"/>
              <a:buChar char="➢"/>
              <a:defRPr sz="1200">
                <a:solidFill>
                  <a:srgbClr val="0070C0"/>
                </a:solidFill>
              </a:defRPr>
            </a:pPr>
            <a:r>
              <a:t>NH4 salts exhibit moderate solubility, with the NH4 system demonstrating significant exothermicity and high early strength. However, poor control may lead to NH3 release, making it generally recommended for outdoor engineering applications.</a:t>
            </a:r>
          </a:p>
          <a:p>
            <a:pPr marL="342900" indent="-342900">
              <a:lnSpc>
                <a:spcPct val="150000"/>
              </a:lnSpc>
              <a:buClr>
                <a:srgbClr val="000000"/>
              </a:buClr>
              <a:buSzPct val="100000"/>
              <a:buChar char="➢"/>
              <a:defRPr sz="1200">
                <a:solidFill>
                  <a:srgbClr val="0070C0"/>
                </a:solidFill>
              </a:defRPr>
            </a:pPr>
            <a:r>
              <a:t>K hydrochloride exhibits low acidity and solubility, making it currently more favored, but its cost is relatively high and the early strength of the K system is relatively low.</a:t>
            </a:r>
          </a:p>
          <a:p>
            <a:pPr marL="342900" indent="-342900">
              <a:lnSpc>
                <a:spcPct val="150000"/>
              </a:lnSpc>
              <a:buClr>
                <a:srgbClr val="000000"/>
              </a:buClr>
              <a:buSzPct val="100000"/>
              <a:buChar char="➢"/>
              <a:defRPr sz="1200">
                <a:solidFill>
                  <a:srgbClr val="0070C0"/>
                </a:solidFill>
              </a:defRPr>
            </a:pPr>
            <a:r>
              <a:t>Sodium salt has high solubility, and the products of the sodium system are amorphous with significant shrinkage.</a:t>
            </a:r>
          </a:p>
          <a:p>
            <a:pPr marL="342900" indent="-342900">
              <a:lnSpc>
                <a:spcPct val="150000"/>
              </a:lnSpc>
              <a:buSzPct val="100000"/>
              <a:buChar char="➢"/>
              <a:defRPr sz="1200"/>
            </a:pPr>
            <a:r>
              <a:t>Composite phosphates such as NH4-K, NH4-Na, and K-Na are used in formulation.</a:t>
            </a:r>
          </a:p>
        </p:txBody>
      </p:sp>
      <p:sp>
        <p:nvSpPr>
          <p:cNvPr id="706" name="文本框 20"/>
          <p:cNvSpPr txBox="1"/>
          <p:nvPr/>
        </p:nvSpPr>
        <p:spPr>
          <a:xfrm>
            <a:off x="9621519" y="1598929"/>
            <a:ext cx="2319657" cy="198323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85750" indent="-285750">
              <a:lnSpc>
                <a:spcPct val="114000"/>
              </a:lnSpc>
              <a:buSzPct val="100000"/>
              <a:buChar char="◆"/>
              <a:defRPr sz="1600"/>
            </a:pPr>
            <a:r>
              <a:t>Na 2 HPO 4·12H 2 O</a:t>
            </a:r>
          </a:p>
          <a:p>
            <a:pPr marL="285750" indent="-285750">
              <a:lnSpc>
                <a:spcPct val="114000"/>
              </a:lnSpc>
              <a:buSzPct val="100000"/>
              <a:buChar char="◆"/>
              <a:defRPr sz="1600"/>
            </a:pPr>
            <a:r>
              <a:t>K 2 HPO 4·3H 2 O</a:t>
            </a:r>
            <a:endParaRPr baseline="-25000"/>
          </a:p>
          <a:p>
            <a:pPr marL="285750" indent="-285750">
              <a:lnSpc>
                <a:spcPct val="114000"/>
              </a:lnSpc>
              <a:buSzPct val="100000"/>
              <a:buChar char="◆"/>
              <a:defRPr sz="1600"/>
            </a:pPr>
            <a:r>
              <a:t>AlH 3 (PO 4 ) 2·H 2 O</a:t>
            </a:r>
          </a:p>
          <a:p>
            <a:pPr marL="285750" indent="-285750">
              <a:lnSpc>
                <a:spcPct val="114000"/>
              </a:lnSpc>
              <a:buSzPct val="100000"/>
              <a:buChar char="◆"/>
              <a:defRPr sz="1600"/>
            </a:pPr>
            <a:r>
              <a:t>Mg(H 2 PO 4 ) 2·H 2 O</a:t>
            </a:r>
          </a:p>
          <a:p>
            <a:pPr marL="285750" indent="-285750">
              <a:lnSpc>
                <a:spcPct val="114000"/>
              </a:lnSpc>
              <a:buSzPct val="100000"/>
              <a:buChar char="◆"/>
              <a:defRPr sz="1600"/>
            </a:pPr>
            <a:r>
              <a:t>(NH 4 ) 2 HPO 4</a:t>
            </a:r>
          </a:p>
        </p:txBody>
      </p:sp>
      <p:sp>
        <p:nvSpPr>
          <p:cNvPr id="707" name="文本框 22"/>
          <p:cNvSpPr txBox="1"/>
          <p:nvPr/>
        </p:nvSpPr>
        <p:spPr>
          <a:xfrm>
            <a:off x="5183535" y="2945657"/>
            <a:ext cx="421927"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lvl1pPr>
          </a:lstStyle>
          <a:p>
            <a:pPr/>
            <a:r>
              <a:t>4.6</a:t>
            </a:r>
          </a:p>
        </p:txBody>
      </p:sp>
      <p:sp>
        <p:nvSpPr>
          <p:cNvPr id="708" name="文本框 23"/>
          <p:cNvSpPr txBox="1"/>
          <p:nvPr/>
        </p:nvSpPr>
        <p:spPr>
          <a:xfrm>
            <a:off x="1556926" y="2935023"/>
            <a:ext cx="1767853"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lvl1pPr>
          </a:lstStyle>
          <a:p>
            <a:pPr/>
            <a:r>
              <a:t>1  wt% solution</a:t>
            </a:r>
          </a:p>
        </p:txBody>
      </p:sp>
      <p:sp>
        <p:nvSpPr>
          <p:cNvPr id="709" name="文本框 24"/>
          <p:cNvSpPr txBox="1"/>
          <p:nvPr/>
        </p:nvSpPr>
        <p:spPr>
          <a:xfrm>
            <a:off x="998443" y="2945657"/>
            <a:ext cx="408866"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lvl1pPr>
          </a:lstStyle>
          <a:p>
            <a:pPr/>
            <a:r>
              <a:t>pH</a:t>
            </a:r>
          </a:p>
        </p:txBody>
      </p:sp>
      <p:sp>
        <p:nvSpPr>
          <p:cNvPr id="710" name="文本框 25"/>
          <p:cNvSpPr txBox="1"/>
          <p:nvPr/>
        </p:nvSpPr>
        <p:spPr>
          <a:xfrm>
            <a:off x="3764899" y="2956013"/>
            <a:ext cx="815837"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lvl1pPr>
          </a:lstStyle>
          <a:p>
            <a:pPr/>
            <a:r>
              <a:t>4.2-4.6</a:t>
            </a:r>
          </a:p>
        </p:txBody>
      </p:sp>
      <p:sp>
        <p:nvSpPr>
          <p:cNvPr id="711" name="文本框 26"/>
          <p:cNvSpPr txBox="1"/>
          <p:nvPr/>
        </p:nvSpPr>
        <p:spPr>
          <a:xfrm>
            <a:off x="6456189" y="2936523"/>
            <a:ext cx="421926"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lvl1pPr>
          </a:lstStyle>
          <a:p>
            <a:pPr/>
            <a:r>
              <a:t>4.5</a:t>
            </a:r>
          </a:p>
        </p:txBody>
      </p:sp>
      <p:sp>
        <p:nvSpPr>
          <p:cNvPr id="712" name="文本框 27"/>
          <p:cNvSpPr txBox="1"/>
          <p:nvPr/>
        </p:nvSpPr>
        <p:spPr>
          <a:xfrm>
            <a:off x="9814560" y="1226647"/>
            <a:ext cx="2060189"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solidFill>
                  <a:srgbClr val="C00000"/>
                </a:solidFill>
              </a:defRPr>
            </a:lvl1pPr>
          </a:lstStyle>
          <a:p>
            <a:pPr/>
            <a:r>
              <a:t>Other phosphates</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4" name="标题 1"/>
          <p:cNvSpPr txBox="1"/>
          <p:nvPr>
            <p:ph type="title"/>
          </p:nvPr>
        </p:nvSpPr>
        <p:spPr>
          <a:xfrm>
            <a:off x="353566" y="136524"/>
            <a:ext cx="8396539" cy="668149"/>
          </a:xfrm>
          <a:prstGeom prst="rect">
            <a:avLst/>
          </a:prstGeom>
        </p:spPr>
        <p:txBody>
          <a:bodyPr/>
          <a:lstStyle/>
          <a:p>
            <a:pPr defTabSz="676655">
              <a:defRPr sz="2072">
                <a:latin typeface="Times New Roman"/>
                <a:ea typeface="Times New Roman"/>
                <a:cs typeface="Times New Roman"/>
                <a:sym typeface="Times New Roman"/>
              </a:defRPr>
            </a:pPr>
            <a:r>
              <a:t>1.</a:t>
            </a:r>
            <a:r>
              <a:t>Composition and Properties of Magnesium Phosphate Cementitious Materials</a:t>
            </a:r>
          </a:p>
        </p:txBody>
      </p:sp>
      <p:grpSp>
        <p:nvGrpSpPr>
          <p:cNvPr id="717" name="文本框 3"/>
          <p:cNvGrpSpPr/>
          <p:nvPr/>
        </p:nvGrpSpPr>
        <p:grpSpPr>
          <a:xfrm>
            <a:off x="427989" y="907414"/>
            <a:ext cx="5739767" cy="523241"/>
            <a:chOff x="0" y="0"/>
            <a:chExt cx="5739765" cy="523240"/>
          </a:xfrm>
        </p:grpSpPr>
        <p:sp>
          <p:nvSpPr>
            <p:cNvPr id="715" name="矩形"/>
            <p:cNvSpPr/>
            <p:nvPr/>
          </p:nvSpPr>
          <p:spPr>
            <a:xfrm>
              <a:off x="-1" y="-1"/>
              <a:ext cx="5739767" cy="523242"/>
            </a:xfrm>
            <a:prstGeom prst="rect">
              <a:avLst/>
            </a:prstGeom>
            <a:solidFill>
              <a:srgbClr val="00B0F0">
                <a:alpha val="0"/>
              </a:srgbClr>
            </a:solidFill>
            <a:ln w="12700" cap="flat">
              <a:noFill/>
              <a:miter lim="400000"/>
            </a:ln>
            <a:effectLst/>
          </p:spPr>
          <p:txBody>
            <a:bodyPr wrap="square" lIns="45719" tIns="45719" rIns="45719" bIns="45719" numCol="1" anchor="t">
              <a:noAutofit/>
            </a:bodyPr>
            <a:lstStyle/>
            <a:p>
              <a:pPr>
                <a:spcBef>
                  <a:spcPts val="600"/>
                </a:spcBef>
                <a:defRPr b="1" sz="2800">
                  <a:solidFill>
                    <a:srgbClr val="006633"/>
                  </a:solidFill>
                </a:defRPr>
              </a:pPr>
            </a:p>
          </p:txBody>
        </p:sp>
        <p:sp>
          <p:nvSpPr>
            <p:cNvPr id="716" name="Delayed-release component"/>
            <p:cNvSpPr txBox="1"/>
            <p:nvPr/>
          </p:nvSpPr>
          <p:spPr>
            <a:xfrm>
              <a:off x="45719" y="-1"/>
              <a:ext cx="5648327" cy="523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spcBef>
                  <a:spcPts val="600"/>
                </a:spcBef>
                <a:defRPr b="1" sz="2800">
                  <a:solidFill>
                    <a:srgbClr val="006633"/>
                  </a:solidFill>
                </a:defRPr>
              </a:lvl1pPr>
            </a:lstStyle>
            <a:p>
              <a:pPr/>
              <a:r>
                <a:t>Delayed-release component</a:t>
              </a:r>
            </a:p>
          </p:txBody>
        </p:sp>
      </p:grpSp>
      <p:sp>
        <p:nvSpPr>
          <p:cNvPr id="718" name="文本框 5"/>
          <p:cNvSpPr txBox="1"/>
          <p:nvPr/>
        </p:nvSpPr>
        <p:spPr>
          <a:xfrm>
            <a:off x="737123" y="3842034"/>
            <a:ext cx="10951958" cy="1069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lnSpc>
                <a:spcPct val="150000"/>
              </a:lnSpc>
              <a:buClr>
                <a:srgbClr val="000000"/>
              </a:buClr>
              <a:buSzPct val="100000"/>
              <a:buChar char="➢"/>
              <a:defRPr sz="1200">
                <a:solidFill>
                  <a:srgbClr val="0070C0"/>
                </a:solidFill>
              </a:defRPr>
            </a:pPr>
            <a:r>
              <a:t>Sodium tripolyphosphate: Na5P3O10 (STPP), exhibits poor retardation effect due to low solubility in acidic environments.</a:t>
            </a:r>
          </a:p>
          <a:p>
            <a:pPr marL="342900" indent="-342900">
              <a:lnSpc>
                <a:spcPct val="150000"/>
              </a:lnSpc>
              <a:buClr>
                <a:srgbClr val="000000"/>
              </a:buClr>
              <a:buSzPct val="100000"/>
              <a:buChar char="➢"/>
              <a:defRPr sz="1200">
                <a:solidFill>
                  <a:srgbClr val="0070C0"/>
                </a:solidFill>
              </a:defRPr>
            </a:pPr>
            <a:r>
              <a:t>Boric acid: H3BO3, exhibits better retardation effects on potassium salt systems compared to ammonium salt systems.</a:t>
            </a:r>
          </a:p>
          <a:p>
            <a:pPr marL="342900" indent="-342900">
              <a:lnSpc>
                <a:spcPct val="150000"/>
              </a:lnSpc>
              <a:buClr>
                <a:srgbClr val="000000"/>
              </a:buClr>
              <a:buSzPct val="100000"/>
              <a:buChar char="➢"/>
              <a:defRPr sz="1200">
                <a:solidFill>
                  <a:srgbClr val="FF0000"/>
                </a:solidFill>
              </a:defRPr>
            </a:pPr>
            <a:r>
              <a:t>Borax: Na2B4O7·10H2O or Na2B4O7·5H2O, exhibits endothermic dissolution, improves slurry fluidity, and demonstrates favorable retardation effects.</a:t>
            </a:r>
          </a:p>
          <a:p>
            <a:pPr marL="342900" indent="-342900">
              <a:lnSpc>
                <a:spcPct val="150000"/>
              </a:lnSpc>
              <a:buClr>
                <a:srgbClr val="000000"/>
              </a:buClr>
              <a:buSzPct val="100000"/>
              <a:buChar char="➢"/>
              <a:defRPr sz="1200"/>
            </a:pPr>
            <a:r>
              <a:t>Borax + Boric acid</a:t>
            </a:r>
          </a:p>
        </p:txBody>
      </p:sp>
      <p:graphicFrame>
        <p:nvGraphicFramePr>
          <p:cNvPr id="719" name="表格 9"/>
          <p:cNvGraphicFramePr/>
          <p:nvPr/>
        </p:nvGraphicFramePr>
        <p:xfrm>
          <a:off x="1118124" y="1980875"/>
          <a:ext cx="7314677" cy="1112521"/>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1828669"/>
                <a:gridCol w="1828669"/>
                <a:gridCol w="1828669"/>
                <a:gridCol w="1828669"/>
              </a:tblGrid>
              <a:tr h="370840">
                <a:tc>
                  <a:txBody>
                    <a:bodyPr/>
                    <a:lstStyle/>
                    <a:p>
                      <a:pPr algn="ctr">
                        <a:defRPr sz="1800"/>
                      </a:pPr>
                      <a:r>
                        <a:rPr b="1" sz="1000">
                          <a:sym typeface="MiSans"/>
                        </a:rPr>
                        <a:t>retarder</a:t>
                      </a:r>
                    </a:p>
                  </a:txBody>
                  <a:tcPr marL="45720" marR="45720" marT="45720" marB="45720" anchor="t" anchorCtr="0" horzOverflow="overflow">
                    <a:solidFill>
                      <a:schemeClr val="accent1"/>
                    </a:solidFill>
                  </a:tcPr>
                </a:tc>
                <a:tc>
                  <a:txBody>
                    <a:bodyPr/>
                    <a:lstStyle/>
                    <a:p>
                      <a:pPr algn="ctr">
                        <a:defRPr sz="1800"/>
                      </a:pPr>
                      <a:r>
                        <a:rPr b="1" sz="1000">
                          <a:sym typeface="MiSans"/>
                        </a:rPr>
                        <a:t>sodium tripolyphosphate</a:t>
                      </a:r>
                    </a:p>
                  </a:txBody>
                  <a:tcPr marL="45720" marR="45720" marT="45720" marB="45720" anchor="t" anchorCtr="0" horzOverflow="overflow">
                    <a:solidFill>
                      <a:schemeClr val="accent1"/>
                    </a:solidFill>
                  </a:tcPr>
                </a:tc>
                <a:tc>
                  <a:txBody>
                    <a:bodyPr/>
                    <a:lstStyle/>
                    <a:p>
                      <a:pPr algn="ctr">
                        <a:defRPr sz="1800"/>
                      </a:pPr>
                      <a:r>
                        <a:rPr b="1" sz="1000">
                          <a:sym typeface="MiSans"/>
                        </a:rPr>
                        <a:t>boric acid</a:t>
                      </a:r>
                    </a:p>
                  </a:txBody>
                  <a:tcPr marL="45720" marR="45720" marT="45720" marB="45720" anchor="t" anchorCtr="0" horzOverflow="overflow">
                    <a:solidFill>
                      <a:schemeClr val="accent1"/>
                    </a:solidFill>
                  </a:tcPr>
                </a:tc>
                <a:tc>
                  <a:txBody>
                    <a:bodyPr/>
                    <a:lstStyle/>
                    <a:p>
                      <a:pPr algn="ctr">
                        <a:defRPr sz="1800"/>
                      </a:pPr>
                      <a:r>
                        <a:rPr b="1" sz="1000">
                          <a:sym typeface="MiSans"/>
                        </a:rPr>
                        <a:t>Deca-hydrate borax</a:t>
                      </a:r>
                    </a:p>
                  </a:txBody>
                  <a:tcPr marL="45720" marR="45720" marT="45720" marB="45720" anchor="t" anchorCtr="0" horzOverflow="overflow">
                    <a:solidFill>
                      <a:schemeClr val="accent1"/>
                    </a:solidFill>
                  </a:tcPr>
                </a:tc>
              </a:tr>
              <a:tr h="370840">
                <a:tc>
                  <a:txBody>
                    <a:bodyPr/>
                    <a:lstStyle/>
                    <a:p>
                      <a:pPr algn="ctr">
                        <a:defRPr sz="1800"/>
                      </a:pPr>
                      <a:r>
                        <a:rPr sz="1000">
                          <a:sym typeface="MiSans"/>
                        </a:rPr>
                        <a:t>solubility /g</a:t>
                      </a:r>
                    </a:p>
                  </a:txBody>
                  <a:tcPr marL="45720" marR="45720" marT="45720" marB="45720" anchor="t" anchorCtr="0" horzOverflow="overflow">
                    <a:solidFill>
                      <a:srgbClr val="CED5EC"/>
                    </a:solidFill>
                  </a:tcPr>
                </a:tc>
                <a:tc>
                  <a:txBody>
                    <a:bodyPr/>
                    <a:lstStyle/>
                    <a:p>
                      <a:pPr algn="ctr">
                        <a:defRPr sz="1800"/>
                      </a:pPr>
                      <a:r>
                        <a:rPr sz="1000">
                          <a:sym typeface="MiSans"/>
                        </a:rPr>
                        <a:t>20.0</a:t>
                      </a:r>
                    </a:p>
                  </a:txBody>
                  <a:tcPr marL="45720" marR="45720" marT="45720" marB="45720" anchor="t" anchorCtr="0" horzOverflow="overflow">
                    <a:solidFill>
                      <a:srgbClr val="CED5EC"/>
                    </a:solidFill>
                  </a:tcPr>
                </a:tc>
                <a:tc>
                  <a:txBody>
                    <a:bodyPr/>
                    <a:lstStyle/>
                    <a:p>
                      <a:pPr algn="ctr">
                        <a:defRPr sz="1800"/>
                      </a:pPr>
                      <a:r>
                        <a:rPr sz="1000">
                          <a:sym typeface="MiSans"/>
                        </a:rPr>
                        <a:t>4.87</a:t>
                      </a:r>
                    </a:p>
                  </a:txBody>
                  <a:tcPr marL="45720" marR="45720" marT="45720" marB="45720" anchor="t" anchorCtr="0" horzOverflow="overflow">
                    <a:solidFill>
                      <a:srgbClr val="CED5EC"/>
                    </a:solidFill>
                  </a:tcPr>
                </a:tc>
                <a:tc>
                  <a:txBody>
                    <a:bodyPr/>
                    <a:lstStyle/>
                    <a:p>
                      <a:pPr algn="ctr">
                        <a:defRPr sz="1800"/>
                      </a:pPr>
                      <a:r>
                        <a:rPr sz="1000">
                          <a:sym typeface="MiSans"/>
                        </a:rPr>
                        <a:t>2.01</a:t>
                      </a:r>
                    </a:p>
                  </a:txBody>
                  <a:tcPr marL="45720" marR="45720" marT="45720" marB="45720" anchor="t" anchorCtr="0" horzOverflow="overflow">
                    <a:solidFill>
                      <a:srgbClr val="CED5EC"/>
                    </a:solidFill>
                  </a:tcPr>
                </a:tc>
              </a:tr>
              <a:tr h="370840">
                <a:tc>
                  <a:txBody>
                    <a:bodyPr/>
                    <a:lstStyle/>
                    <a:p>
                      <a:pPr algn="ctr">
                        <a:defRPr sz="1800"/>
                      </a:pPr>
                      <a:r>
                        <a:rPr sz="1000">
                          <a:sym typeface="MiSans"/>
                        </a:rPr>
                        <a:t>pH (1 wt% solution)</a:t>
                      </a:r>
                    </a:p>
                  </a:txBody>
                  <a:tcPr marL="45720" marR="45720" marT="45720" marB="45720" anchor="t" anchorCtr="0" horzOverflow="overflow">
                    <a:solidFill>
                      <a:srgbClr val="E8EBF6"/>
                    </a:solidFill>
                  </a:tcPr>
                </a:tc>
                <a:tc>
                  <a:txBody>
                    <a:bodyPr/>
                    <a:lstStyle/>
                    <a:p>
                      <a:pPr algn="ctr">
                        <a:defRPr sz="1800"/>
                      </a:pPr>
                      <a:r>
                        <a:rPr sz="1000">
                          <a:sym typeface="MiSans"/>
                        </a:rPr>
                        <a:t>9.7</a:t>
                      </a:r>
                    </a:p>
                  </a:txBody>
                  <a:tcPr marL="45720" marR="45720" marT="45720" marB="45720" anchor="t" anchorCtr="0" horzOverflow="overflow">
                    <a:solidFill>
                      <a:srgbClr val="E8EBF6"/>
                    </a:solidFill>
                  </a:tcPr>
                </a:tc>
                <a:tc>
                  <a:txBody>
                    <a:bodyPr/>
                    <a:lstStyle/>
                    <a:p>
                      <a:pPr algn="ctr">
                        <a:defRPr sz="1800"/>
                      </a:pPr>
                      <a:r>
                        <a:rPr sz="1000">
                          <a:sym typeface="MiSans"/>
                        </a:rPr>
                        <a:t>~5</a:t>
                      </a:r>
                    </a:p>
                  </a:txBody>
                  <a:tcPr marL="45720" marR="45720" marT="45720" marB="45720" anchor="t" anchorCtr="0" horzOverflow="overflow">
                    <a:solidFill>
                      <a:srgbClr val="E8EBF6"/>
                    </a:solidFill>
                  </a:tcPr>
                </a:tc>
                <a:tc>
                  <a:txBody>
                    <a:bodyPr/>
                    <a:lstStyle/>
                    <a:p>
                      <a:pPr algn="ctr">
                        <a:defRPr sz="1800"/>
                      </a:pPr>
                      <a:r>
                        <a:rPr sz="1000">
                          <a:sym typeface="MiSans"/>
                        </a:rPr>
                        <a:t>9.0-9.6</a:t>
                      </a:r>
                    </a:p>
                  </a:txBody>
                  <a:tcPr marL="45720" marR="45720" marT="45720" marB="45720" anchor="t" anchorCtr="0" horzOverflow="overflow">
                    <a:solidFill>
                      <a:srgbClr val="E8EBF6"/>
                    </a:solidFill>
                  </a:tcPr>
                </a:tc>
              </a:tr>
            </a:tbl>
          </a:graphicData>
        </a:graphic>
      </p:graphicFrame>
      <p:pic>
        <p:nvPicPr>
          <p:cNvPr id="720" name="图片 12" descr="图片 12"/>
          <p:cNvPicPr>
            <a:picLocks noChangeAspect="1"/>
          </p:cNvPicPr>
          <p:nvPr/>
        </p:nvPicPr>
        <p:blipFill>
          <a:blip r:embed="rId2">
            <a:extLst/>
          </a:blip>
          <a:srcRect l="19385" t="0" r="0" b="0"/>
          <a:stretch>
            <a:fillRect/>
          </a:stretch>
        </p:blipFill>
        <p:spPr>
          <a:xfrm>
            <a:off x="8930640" y="1285089"/>
            <a:ext cx="2423161" cy="2344544"/>
          </a:xfrm>
          <a:prstGeom prst="rect">
            <a:avLst/>
          </a:prstGeom>
          <a:ln w="12700">
            <a:miter lim="400000"/>
          </a:ln>
        </p:spPr>
      </p:pic>
      <p:sp>
        <p:nvSpPr>
          <p:cNvPr id="721" name="文本框 13"/>
          <p:cNvSpPr txBox="1"/>
          <p:nvPr/>
        </p:nvSpPr>
        <p:spPr>
          <a:xfrm>
            <a:off x="3750415" y="1505646"/>
            <a:ext cx="4451509"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1600">
                <a:solidFill>
                  <a:srgbClr val="0070C0"/>
                </a:solidFill>
              </a:defRPr>
            </a:lvl1pPr>
          </a:lstStyle>
          <a:p>
            <a:pPr/>
            <a:r>
              <a:t>Comparison of Basic Properties of Retarders</a:t>
            </a:r>
          </a:p>
        </p:txBody>
      </p:sp>
      <p:sp>
        <p:nvSpPr>
          <p:cNvPr id="722" name="文本框 15"/>
          <p:cNvSpPr txBox="1"/>
          <p:nvPr/>
        </p:nvSpPr>
        <p:spPr>
          <a:xfrm>
            <a:off x="10280015" y="3328670"/>
            <a:ext cx="1584961" cy="2413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1600">
                <a:solidFill>
                  <a:srgbClr val="FF0000"/>
                </a:solidFill>
              </a:defRPr>
            </a:lvl1pPr>
          </a:lstStyle>
          <a:p>
            <a:pPr/>
            <a:r>
              <a:t>borate mineral</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4" name="标题 1"/>
          <p:cNvSpPr txBox="1"/>
          <p:nvPr>
            <p:ph type="title"/>
          </p:nvPr>
        </p:nvSpPr>
        <p:spPr>
          <a:xfrm>
            <a:off x="353566" y="136524"/>
            <a:ext cx="8396539" cy="668149"/>
          </a:xfrm>
          <a:prstGeom prst="rect">
            <a:avLst/>
          </a:prstGeom>
        </p:spPr>
        <p:txBody>
          <a:bodyPr/>
          <a:lstStyle/>
          <a:p>
            <a:pPr defTabSz="676655">
              <a:defRPr sz="2072">
                <a:latin typeface="Times New Roman"/>
                <a:ea typeface="Times New Roman"/>
                <a:cs typeface="Times New Roman"/>
                <a:sym typeface="Times New Roman"/>
              </a:defRPr>
            </a:pPr>
            <a:r>
              <a:t>1.</a:t>
            </a:r>
            <a:r>
              <a:t>Composition and Properties of Magnesium Phosphate Cementitious Materials</a:t>
            </a:r>
          </a:p>
        </p:txBody>
      </p:sp>
      <p:sp>
        <p:nvSpPr>
          <p:cNvPr id="725" name="文本框 2"/>
          <p:cNvSpPr txBox="1"/>
          <p:nvPr/>
        </p:nvSpPr>
        <p:spPr>
          <a:xfrm>
            <a:off x="465510" y="3755509"/>
            <a:ext cx="11351953" cy="2745741"/>
          </a:xfrm>
          <a:prstGeom prst="rect">
            <a:avLst/>
          </a:prstGeom>
          <a:ln>
            <a:solidFill>
              <a:srgbClr val="FFFFFF"/>
            </a:solidFill>
            <a:miter/>
          </a:ln>
          <a:extLst>
            <a:ext uri="{C572A759-6A51-4108-AA02-DFA0A04FC94B}">
              <ma14:wrappingTextBoxFlag xmlns:ma14="http://schemas.microsoft.com/office/mac/drawingml/2011/main" val="1"/>
            </a:ext>
          </a:extLst>
        </p:spPr>
        <p:txBody>
          <a:bodyPr lIns="45719" rIns="45719">
            <a:spAutoFit/>
          </a:bodyPr>
          <a:lstStyle/>
          <a:p>
            <a:pPr marL="342900" indent="-342900">
              <a:lnSpc>
                <a:spcPct val="125000"/>
              </a:lnSpc>
              <a:buClr>
                <a:srgbClr val="000000"/>
              </a:buClr>
              <a:buSzPct val="100000"/>
              <a:buChar char="➢"/>
              <a:defRPr sz="1400">
                <a:solidFill>
                  <a:srgbClr val="0070C0"/>
                </a:solidFill>
              </a:defRPr>
            </a:pPr>
            <a:r>
              <a:t>Type: MPC demonstrates high adaptability to auxiliary cementitious components. Currently, fly ash is the most commonly used, while others such as finely ground blast furnace slag, kaolinite, limestone powder, steel slag, silica fume, and waste incineration ash can also be utilized in MPC preparation.</a:t>
            </a:r>
          </a:p>
          <a:p>
            <a:pPr marL="342900" indent="-342900">
              <a:lnSpc>
                <a:spcPct val="125000"/>
              </a:lnSpc>
              <a:buClr>
                <a:srgbClr val="000000"/>
              </a:buClr>
              <a:buSzPct val="100000"/>
              <a:buChar char="➢"/>
              <a:defRPr sz="1400">
                <a:solidFill>
                  <a:srgbClr val="0070C0"/>
                </a:solidFill>
              </a:defRPr>
            </a:pPr>
            <a:r>
              <a:t>Effects and Impacts: It exhibits cost reduction, color modification, and decreased hydration heat release. Depending on factors such as the type of auxiliary cementitious components, chemical composition, particle morphology, and fineness, it can also demonstrate morphological effects, micro-aggregate effects, and potential chemical activity, effectively improving MPC fluidity, strength, and durability.</a:t>
            </a:r>
          </a:p>
          <a:p>
            <a:pPr marL="342900" indent="-342900">
              <a:lnSpc>
                <a:spcPct val="125000"/>
              </a:lnSpc>
              <a:buClr>
                <a:srgbClr val="000000"/>
              </a:buClr>
              <a:buSzPct val="100000"/>
              <a:buChar char="➢"/>
              <a:defRPr sz="1400">
                <a:solidFill>
                  <a:srgbClr val="0070C0"/>
                </a:solidFill>
              </a:defRPr>
            </a:pPr>
            <a:r>
              <a:t>Addition method: Partial substitution of cementitious materials (considered as fillers) or partial substitution of MgO (considering the potential chemical reaction between phosphates and silica-alumina glass phases)</a:t>
            </a:r>
          </a:p>
          <a:p>
            <a:pPr marL="342900" indent="-342900">
              <a:lnSpc>
                <a:spcPct val="125000"/>
              </a:lnSpc>
              <a:buClr>
                <a:srgbClr val="000000"/>
              </a:buClr>
              <a:buSzPct val="100000"/>
              <a:buChar char="➢"/>
              <a:defRPr sz="1400">
                <a:solidFill>
                  <a:srgbClr val="0070C0"/>
                </a:solidFill>
              </a:defRPr>
            </a:pPr>
            <a:r>
              <a:t>Dosage: Dependent on the type, fineness, and chemical composition of auxiliary cementitious components, as well as the reference mix ratio and intended purpose.</a:t>
            </a:r>
          </a:p>
        </p:txBody>
      </p:sp>
      <p:grpSp>
        <p:nvGrpSpPr>
          <p:cNvPr id="728" name="文本框 4"/>
          <p:cNvGrpSpPr/>
          <p:nvPr/>
        </p:nvGrpSpPr>
        <p:grpSpPr>
          <a:xfrm>
            <a:off x="427990" y="907414"/>
            <a:ext cx="7840344" cy="523241"/>
            <a:chOff x="0" y="0"/>
            <a:chExt cx="7840343" cy="523240"/>
          </a:xfrm>
        </p:grpSpPr>
        <p:sp>
          <p:nvSpPr>
            <p:cNvPr id="726" name="矩形"/>
            <p:cNvSpPr/>
            <p:nvPr/>
          </p:nvSpPr>
          <p:spPr>
            <a:xfrm>
              <a:off x="0" y="-1"/>
              <a:ext cx="7840344" cy="523242"/>
            </a:xfrm>
            <a:prstGeom prst="rect">
              <a:avLst/>
            </a:prstGeom>
            <a:solidFill>
              <a:srgbClr val="00B0F0">
                <a:alpha val="0"/>
              </a:srgbClr>
            </a:solidFill>
            <a:ln w="12700" cap="flat">
              <a:noFill/>
              <a:miter lim="400000"/>
            </a:ln>
            <a:effectLst/>
          </p:spPr>
          <p:txBody>
            <a:bodyPr wrap="square" lIns="45719" tIns="45719" rIns="45719" bIns="45719" numCol="1" anchor="t">
              <a:noAutofit/>
            </a:bodyPr>
            <a:lstStyle/>
            <a:p>
              <a:pPr>
                <a:spcBef>
                  <a:spcPts val="600"/>
                </a:spcBef>
                <a:defRPr b="1" sz="2800">
                  <a:solidFill>
                    <a:srgbClr val="006633"/>
                  </a:solidFill>
                </a:defRPr>
              </a:pPr>
            </a:p>
          </p:txBody>
        </p:sp>
        <p:sp>
          <p:nvSpPr>
            <p:cNvPr id="727" name="Adhesive gel component or filler"/>
            <p:cNvSpPr txBox="1"/>
            <p:nvPr/>
          </p:nvSpPr>
          <p:spPr>
            <a:xfrm>
              <a:off x="45720" y="-1"/>
              <a:ext cx="7748904" cy="523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spcBef>
                  <a:spcPts val="600"/>
                </a:spcBef>
                <a:defRPr b="1" sz="2800">
                  <a:solidFill>
                    <a:srgbClr val="006633"/>
                  </a:solidFill>
                </a:defRPr>
              </a:lvl1pPr>
            </a:lstStyle>
            <a:p>
              <a:pPr/>
              <a:r>
                <a:t>Adhesive gel component or filler</a:t>
              </a:r>
            </a:p>
          </p:txBody>
        </p:sp>
      </p:grpSp>
      <p:pic>
        <p:nvPicPr>
          <p:cNvPr id="729" name="Picture 2" descr="Picture 2"/>
          <p:cNvPicPr>
            <a:picLocks noChangeAspect="1"/>
          </p:cNvPicPr>
          <p:nvPr/>
        </p:nvPicPr>
        <p:blipFill>
          <a:blip r:embed="rId2">
            <a:extLst/>
          </a:blip>
          <a:stretch>
            <a:fillRect/>
          </a:stretch>
        </p:blipFill>
        <p:spPr>
          <a:xfrm>
            <a:off x="2802170" y="1624646"/>
            <a:ext cx="2090892" cy="1657033"/>
          </a:xfrm>
          <a:prstGeom prst="rect">
            <a:avLst/>
          </a:prstGeom>
          <a:ln w="12700">
            <a:miter lim="400000"/>
          </a:ln>
        </p:spPr>
      </p:pic>
      <p:pic>
        <p:nvPicPr>
          <p:cNvPr id="730" name="图片 6" descr="图片 6"/>
          <p:cNvPicPr>
            <a:picLocks noChangeAspect="1"/>
          </p:cNvPicPr>
          <p:nvPr/>
        </p:nvPicPr>
        <p:blipFill>
          <a:blip r:embed="rId3">
            <a:extLst/>
          </a:blip>
          <a:srcRect l="0" t="0" r="6776" b="0"/>
          <a:stretch>
            <a:fillRect/>
          </a:stretch>
        </p:blipFill>
        <p:spPr>
          <a:xfrm>
            <a:off x="504768" y="1624648"/>
            <a:ext cx="2059670" cy="1657033"/>
          </a:xfrm>
          <a:prstGeom prst="rect">
            <a:avLst/>
          </a:prstGeom>
          <a:ln w="12700">
            <a:miter lim="400000"/>
          </a:ln>
        </p:spPr>
      </p:pic>
      <p:pic>
        <p:nvPicPr>
          <p:cNvPr id="731" name="Picture 4" descr="Picture 4"/>
          <p:cNvPicPr>
            <a:picLocks noChangeAspect="1"/>
          </p:cNvPicPr>
          <p:nvPr/>
        </p:nvPicPr>
        <p:blipFill>
          <a:blip r:embed="rId4">
            <a:extLst/>
          </a:blip>
          <a:srcRect l="8504" t="6759" r="8890" b="4644"/>
          <a:stretch>
            <a:fillRect/>
          </a:stretch>
        </p:blipFill>
        <p:spPr>
          <a:xfrm>
            <a:off x="5213127" y="1624646"/>
            <a:ext cx="1937299" cy="1657033"/>
          </a:xfrm>
          <a:prstGeom prst="rect">
            <a:avLst/>
          </a:prstGeom>
          <a:ln w="12700">
            <a:miter lim="400000"/>
          </a:ln>
        </p:spPr>
      </p:pic>
      <p:pic>
        <p:nvPicPr>
          <p:cNvPr id="732" name="Picture 6" descr="Picture 6"/>
          <p:cNvPicPr>
            <a:picLocks noChangeAspect="1"/>
          </p:cNvPicPr>
          <p:nvPr/>
        </p:nvPicPr>
        <p:blipFill>
          <a:blip r:embed="rId5">
            <a:extLst/>
          </a:blip>
          <a:srcRect l="10593" t="17777" r="14593" b="17926"/>
          <a:stretch>
            <a:fillRect/>
          </a:stretch>
        </p:blipFill>
        <p:spPr>
          <a:xfrm>
            <a:off x="7470492" y="1616751"/>
            <a:ext cx="1937299" cy="1664926"/>
          </a:xfrm>
          <a:prstGeom prst="rect">
            <a:avLst/>
          </a:prstGeom>
          <a:ln w="12700">
            <a:miter lim="400000"/>
          </a:ln>
        </p:spPr>
      </p:pic>
      <p:pic>
        <p:nvPicPr>
          <p:cNvPr id="733" name="Picture 8" descr="Picture 8"/>
          <p:cNvPicPr>
            <a:picLocks noChangeAspect="1"/>
          </p:cNvPicPr>
          <p:nvPr/>
        </p:nvPicPr>
        <p:blipFill>
          <a:blip r:embed="rId6">
            <a:extLst/>
          </a:blip>
          <a:srcRect l="0" t="6815" r="0" b="10666"/>
          <a:stretch>
            <a:fillRect/>
          </a:stretch>
        </p:blipFill>
        <p:spPr>
          <a:xfrm>
            <a:off x="9727855" y="1616751"/>
            <a:ext cx="2008073" cy="1657033"/>
          </a:xfrm>
          <a:prstGeom prst="rect">
            <a:avLst/>
          </a:prstGeom>
          <a:ln w="12700">
            <a:miter lim="400000"/>
          </a:ln>
        </p:spPr>
      </p:pic>
      <p:sp>
        <p:nvSpPr>
          <p:cNvPr id="734" name="文本框 7"/>
          <p:cNvSpPr txBox="1"/>
          <p:nvPr/>
        </p:nvSpPr>
        <p:spPr>
          <a:xfrm>
            <a:off x="981440" y="3291132"/>
            <a:ext cx="1044438"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solidFill>
                  <a:srgbClr val="FF0000"/>
                </a:solidFill>
              </a:defRPr>
            </a:lvl1pPr>
          </a:lstStyle>
          <a:p>
            <a:pPr/>
            <a:r>
              <a:t>flyash FA</a:t>
            </a:r>
          </a:p>
        </p:txBody>
      </p:sp>
      <p:sp>
        <p:nvSpPr>
          <p:cNvPr id="735" name="文本框 9"/>
          <p:cNvSpPr txBox="1"/>
          <p:nvPr/>
        </p:nvSpPr>
        <p:spPr>
          <a:xfrm>
            <a:off x="2847890" y="3333927"/>
            <a:ext cx="1922423" cy="574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1600"/>
            </a:pPr>
            <a:r>
              <a:t>Grinding of Blast </a:t>
            </a:r>
          </a:p>
          <a:p>
            <a:pPr>
              <a:defRPr sz="1600"/>
            </a:pPr>
            <a:r>
              <a:t>Furnace Slag GFBS</a:t>
            </a:r>
          </a:p>
        </p:txBody>
      </p:sp>
      <p:sp>
        <p:nvSpPr>
          <p:cNvPr id="736" name="文本框 10"/>
          <p:cNvSpPr txBox="1"/>
          <p:nvPr/>
        </p:nvSpPr>
        <p:spPr>
          <a:xfrm>
            <a:off x="5423413" y="3333927"/>
            <a:ext cx="1616049"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metakaolin MK</a:t>
            </a:r>
          </a:p>
        </p:txBody>
      </p:sp>
      <p:sp>
        <p:nvSpPr>
          <p:cNvPr id="737" name="文本框 14"/>
          <p:cNvSpPr txBox="1"/>
          <p:nvPr/>
        </p:nvSpPr>
        <p:spPr>
          <a:xfrm>
            <a:off x="7741644" y="3333927"/>
            <a:ext cx="1539589"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silica fume SF</a:t>
            </a:r>
          </a:p>
        </p:txBody>
      </p:sp>
      <p:sp>
        <p:nvSpPr>
          <p:cNvPr id="738" name="文本框 11"/>
          <p:cNvSpPr txBox="1"/>
          <p:nvPr/>
        </p:nvSpPr>
        <p:spPr>
          <a:xfrm>
            <a:off x="9646779" y="3353058"/>
            <a:ext cx="2103399" cy="574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1600"/>
            </a:pPr>
            <a:r>
              <a:t>wollastonite in powder</a:t>
            </a:r>
          </a:p>
          <a:p>
            <a:pPr>
              <a:defRPr sz="1600"/>
            </a:pPr>
            <a:r>
              <a:t> WS</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0" name="标题 1"/>
          <p:cNvSpPr txBox="1"/>
          <p:nvPr>
            <p:ph type="title"/>
          </p:nvPr>
        </p:nvSpPr>
        <p:spPr>
          <a:xfrm>
            <a:off x="353694" y="136524"/>
            <a:ext cx="8396607" cy="668022"/>
          </a:xfrm>
          <a:prstGeom prst="rect">
            <a:avLst/>
          </a:prstGeom>
        </p:spPr>
        <p:txBody>
          <a:bodyPr/>
          <a:lstStyle/>
          <a:p>
            <a:pPr defTabSz="676655">
              <a:defRPr sz="2072">
                <a:latin typeface="Times New Roman"/>
                <a:ea typeface="Times New Roman"/>
                <a:cs typeface="Times New Roman"/>
                <a:sym typeface="Times New Roman"/>
              </a:defRPr>
            </a:pPr>
            <a:r>
              <a:t>1.</a:t>
            </a:r>
            <a:r>
              <a:t>Composition and Properties of Magnesium Phosphate Cementitious Materials</a:t>
            </a:r>
          </a:p>
        </p:txBody>
      </p:sp>
      <p:sp>
        <p:nvSpPr>
          <p:cNvPr id="741" name="TextBox 12"/>
          <p:cNvSpPr txBox="1"/>
          <p:nvPr/>
        </p:nvSpPr>
        <p:spPr>
          <a:xfrm>
            <a:off x="652780" y="1100455"/>
            <a:ext cx="7837804" cy="523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marL="342900" indent="-342900">
              <a:buSzPct val="100000"/>
              <a:buChar char="➢"/>
              <a:defRPr b="1" sz="1400">
                <a:solidFill>
                  <a:srgbClr val="002060"/>
                </a:solidFill>
              </a:defRPr>
            </a:lvl1pPr>
          </a:lstStyle>
          <a:p>
            <a:pPr/>
            <a:r>
              <a:t>Basic parameters describing the composition of magnesium phosphate cementitious materials</a:t>
            </a:r>
          </a:p>
        </p:txBody>
      </p:sp>
      <p:sp>
        <p:nvSpPr>
          <p:cNvPr id="742" name="TextBox 1"/>
          <p:cNvSpPr txBox="1"/>
          <p:nvPr/>
        </p:nvSpPr>
        <p:spPr>
          <a:xfrm>
            <a:off x="1259204" y="2040889"/>
            <a:ext cx="7232017" cy="510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85750" indent="-285750">
              <a:lnSpc>
                <a:spcPct val="150000"/>
              </a:lnSpc>
              <a:buSzPct val="100000"/>
              <a:buChar char="■"/>
              <a:defRPr b="1" sz="1200">
                <a:solidFill>
                  <a:srgbClr val="FF0000"/>
                </a:solidFill>
              </a:defRPr>
            </a:pPr>
            <a:r>
              <a:t>M/P value (or P/M value)</a:t>
            </a:r>
            <a:endParaRPr sz="2400"/>
          </a:p>
          <a:p>
            <a:pPr>
              <a:lnSpc>
                <a:spcPct val="150000"/>
              </a:lnSpc>
              <a:defRPr sz="1000"/>
            </a:pPr>
            <a:r>
              <a:t>The ratio between phosphate and magnesium oxide can be expressed as a weight ratio or molar ratio.</a:t>
            </a:r>
          </a:p>
        </p:txBody>
      </p:sp>
      <p:grpSp>
        <p:nvGrpSpPr>
          <p:cNvPr id="745" name="TextBox 2"/>
          <p:cNvGrpSpPr/>
          <p:nvPr/>
        </p:nvGrpSpPr>
        <p:grpSpPr>
          <a:xfrm>
            <a:off x="2858135" y="1638299"/>
            <a:ext cx="1433196" cy="461646"/>
            <a:chOff x="0" y="0"/>
            <a:chExt cx="1433194" cy="461644"/>
          </a:xfrm>
        </p:grpSpPr>
        <p:sp>
          <p:nvSpPr>
            <p:cNvPr id="743" name="矩形"/>
            <p:cNvSpPr/>
            <p:nvPr/>
          </p:nvSpPr>
          <p:spPr>
            <a:xfrm>
              <a:off x="0" y="-1"/>
              <a:ext cx="1433195" cy="461646"/>
            </a:xfrm>
            <a:prstGeom prst="rect">
              <a:avLst/>
            </a:prstGeom>
            <a:solidFill>
              <a:srgbClr val="CCCCCC"/>
            </a:solidFill>
            <a:ln w="12700" cap="flat">
              <a:noFill/>
              <a:miter lim="400000"/>
            </a:ln>
            <a:effectLst/>
          </p:spPr>
          <p:txBody>
            <a:bodyPr wrap="square" lIns="45719" tIns="45719" rIns="45719" bIns="45719" numCol="1" anchor="t">
              <a:noAutofit/>
            </a:bodyPr>
            <a:lstStyle/>
            <a:p>
              <a:pPr>
                <a:defRPr b="1" sz="1200">
                  <a:solidFill>
                    <a:srgbClr val="002060"/>
                  </a:solidFill>
                  <a:latin typeface="MiSans Bold"/>
                  <a:ea typeface="MiSans Bold"/>
                  <a:cs typeface="MiSans Bold"/>
                  <a:sym typeface="MiSans Bold"/>
                </a:defRPr>
              </a:pPr>
            </a:p>
          </p:txBody>
        </p:sp>
        <p:sp>
          <p:nvSpPr>
            <p:cNvPr id="744" name="M―MgO"/>
            <p:cNvSpPr txBox="1"/>
            <p:nvPr/>
          </p:nvSpPr>
          <p:spPr>
            <a:xfrm>
              <a:off x="45720" y="-1"/>
              <a:ext cx="722075" cy="269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sz="1200">
                  <a:solidFill>
                    <a:srgbClr val="002060"/>
                  </a:solidFill>
                  <a:latin typeface="MiSans Bold"/>
                  <a:ea typeface="MiSans Bold"/>
                  <a:cs typeface="MiSans Bold"/>
                  <a:sym typeface="MiSans Bold"/>
                </a:defRPr>
              </a:lvl1pPr>
            </a:lstStyle>
            <a:p>
              <a:pPr/>
              <a:r>
                <a:t>M―MgO</a:t>
              </a:r>
            </a:p>
          </p:txBody>
        </p:sp>
      </p:grpSp>
      <p:grpSp>
        <p:nvGrpSpPr>
          <p:cNvPr id="748" name="TextBox 26"/>
          <p:cNvGrpSpPr/>
          <p:nvPr/>
        </p:nvGrpSpPr>
        <p:grpSpPr>
          <a:xfrm>
            <a:off x="4825365" y="1638299"/>
            <a:ext cx="1585596" cy="461646"/>
            <a:chOff x="0" y="0"/>
            <a:chExt cx="1585594" cy="461644"/>
          </a:xfrm>
        </p:grpSpPr>
        <p:sp>
          <p:nvSpPr>
            <p:cNvPr id="746" name="矩形"/>
            <p:cNvSpPr/>
            <p:nvPr/>
          </p:nvSpPr>
          <p:spPr>
            <a:xfrm>
              <a:off x="0" y="-1"/>
              <a:ext cx="1585595" cy="461646"/>
            </a:xfrm>
            <a:prstGeom prst="rect">
              <a:avLst/>
            </a:prstGeom>
            <a:solidFill>
              <a:srgbClr val="CCCCCC"/>
            </a:solidFill>
            <a:ln w="12700" cap="flat">
              <a:noFill/>
              <a:miter lim="400000"/>
            </a:ln>
            <a:effectLst/>
          </p:spPr>
          <p:txBody>
            <a:bodyPr wrap="square" lIns="45719" tIns="45719" rIns="45719" bIns="45719" numCol="1" anchor="t">
              <a:noAutofit/>
            </a:bodyPr>
            <a:lstStyle/>
            <a:p>
              <a:pPr>
                <a:defRPr b="1" sz="1200">
                  <a:solidFill>
                    <a:srgbClr val="002060"/>
                  </a:solidFill>
                  <a:latin typeface="MiSans Bold"/>
                  <a:ea typeface="MiSans Bold"/>
                  <a:cs typeface="MiSans Bold"/>
                  <a:sym typeface="MiSans Bold"/>
                </a:defRPr>
              </a:pPr>
            </a:p>
          </p:txBody>
        </p:sp>
        <p:sp>
          <p:nvSpPr>
            <p:cNvPr id="747" name="P― phosphate"/>
            <p:cNvSpPr txBox="1"/>
            <p:nvPr/>
          </p:nvSpPr>
          <p:spPr>
            <a:xfrm>
              <a:off x="45720" y="-1"/>
              <a:ext cx="1171015" cy="269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sz="1200">
                  <a:solidFill>
                    <a:srgbClr val="002060"/>
                  </a:solidFill>
                  <a:latin typeface="MiSans Bold"/>
                  <a:ea typeface="MiSans Bold"/>
                  <a:cs typeface="MiSans Bold"/>
                  <a:sym typeface="MiSans Bold"/>
                </a:defRPr>
              </a:lvl1pPr>
            </a:lstStyle>
            <a:p>
              <a:pPr/>
              <a:r>
                <a:t>P― phosphate</a:t>
              </a:r>
            </a:p>
          </p:txBody>
        </p:sp>
      </p:grpSp>
      <p:grpSp>
        <p:nvGrpSpPr>
          <p:cNvPr id="751" name="TextBox 27"/>
          <p:cNvGrpSpPr/>
          <p:nvPr/>
        </p:nvGrpSpPr>
        <p:grpSpPr>
          <a:xfrm>
            <a:off x="6890384" y="1635124"/>
            <a:ext cx="1765936" cy="461646"/>
            <a:chOff x="0" y="0"/>
            <a:chExt cx="1765935" cy="461644"/>
          </a:xfrm>
        </p:grpSpPr>
        <p:sp>
          <p:nvSpPr>
            <p:cNvPr id="749" name="矩形"/>
            <p:cNvSpPr/>
            <p:nvPr/>
          </p:nvSpPr>
          <p:spPr>
            <a:xfrm>
              <a:off x="-1" y="-1"/>
              <a:ext cx="1765937" cy="461646"/>
            </a:xfrm>
            <a:prstGeom prst="rect">
              <a:avLst/>
            </a:prstGeom>
            <a:solidFill>
              <a:srgbClr val="CCCCCC"/>
            </a:solidFill>
            <a:ln w="12700" cap="flat">
              <a:noFill/>
              <a:miter lim="400000"/>
            </a:ln>
            <a:effectLst/>
          </p:spPr>
          <p:txBody>
            <a:bodyPr wrap="square" lIns="45719" tIns="45719" rIns="45719" bIns="45719" numCol="1" anchor="t">
              <a:noAutofit/>
            </a:bodyPr>
            <a:lstStyle/>
            <a:p>
              <a:pPr>
                <a:defRPr b="1" sz="1200">
                  <a:solidFill>
                    <a:srgbClr val="002060"/>
                  </a:solidFill>
                  <a:latin typeface="MiSans Bold"/>
                  <a:ea typeface="MiSans Bold"/>
                  <a:cs typeface="MiSans Bold"/>
                  <a:sym typeface="MiSans Bold"/>
                </a:defRPr>
              </a:pPr>
            </a:p>
          </p:txBody>
        </p:sp>
        <p:sp>
          <p:nvSpPr>
            <p:cNvPr id="750" name="B-boric acid (salt)"/>
            <p:cNvSpPr txBox="1"/>
            <p:nvPr/>
          </p:nvSpPr>
          <p:spPr>
            <a:xfrm>
              <a:off x="45719" y="-1"/>
              <a:ext cx="1391282" cy="269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sz="1200">
                  <a:solidFill>
                    <a:srgbClr val="002060"/>
                  </a:solidFill>
                  <a:latin typeface="MiSans Bold"/>
                  <a:ea typeface="MiSans Bold"/>
                  <a:cs typeface="MiSans Bold"/>
                  <a:sym typeface="MiSans Bold"/>
                </a:defRPr>
              </a:lvl1pPr>
            </a:lstStyle>
            <a:p>
              <a:pPr/>
              <a:r>
                <a:t>B-boric acid (salt)</a:t>
              </a:r>
            </a:p>
          </p:txBody>
        </p:sp>
      </p:grpSp>
      <p:sp>
        <p:nvSpPr>
          <p:cNvPr id="752" name="矩形 18"/>
          <p:cNvSpPr txBox="1"/>
          <p:nvPr/>
        </p:nvSpPr>
        <p:spPr>
          <a:xfrm>
            <a:off x="2484755" y="3084195"/>
            <a:ext cx="6480811" cy="243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000"/>
            </a:lvl1pPr>
          </a:lstStyle>
          <a:p>
            <a:pPr/>
            <a:r>
              <a:t>MgO + NH 4 H 2 PO 4 + 5H 2O = MgNH 4 PO 4·6H 2 O</a:t>
            </a:r>
          </a:p>
        </p:txBody>
      </p:sp>
      <p:sp>
        <p:nvSpPr>
          <p:cNvPr id="753" name="TextBox 21"/>
          <p:cNvSpPr txBox="1"/>
          <p:nvPr/>
        </p:nvSpPr>
        <p:spPr>
          <a:xfrm>
            <a:off x="993774" y="4244340"/>
            <a:ext cx="3251202" cy="243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000"/>
            </a:lvl1pPr>
          </a:lstStyle>
          <a:p>
            <a:pPr/>
            <a:r>
              <a:t>Relative atomic mass 40 136</a:t>
            </a:r>
          </a:p>
        </p:txBody>
      </p:sp>
      <p:sp>
        <p:nvSpPr>
          <p:cNvPr id="754" name="矩形 33"/>
          <p:cNvSpPr txBox="1"/>
          <p:nvPr/>
        </p:nvSpPr>
        <p:spPr>
          <a:xfrm>
            <a:off x="4494529" y="4244340"/>
            <a:ext cx="4834829" cy="243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000"/>
            </a:lvl1pPr>
          </a:lstStyle>
          <a:p>
            <a:pPr/>
            <a:r>
              <a:t>When the molar ratio M/P=1/1, the mass ratio M/P is approximately 40/136, or 1/3.4.</a:t>
            </a:r>
          </a:p>
        </p:txBody>
      </p:sp>
      <p:sp>
        <p:nvSpPr>
          <p:cNvPr id="755" name="矩形 24"/>
          <p:cNvSpPr txBox="1"/>
          <p:nvPr/>
        </p:nvSpPr>
        <p:spPr>
          <a:xfrm>
            <a:off x="2484754" y="3885565"/>
            <a:ext cx="6604002" cy="243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000"/>
            </a:lvl1pPr>
          </a:lstStyle>
          <a:p>
            <a:pPr/>
            <a:r>
              <a:t>MgO + KH 2 PO 4 + 5H 2O = MgKPO 4·6H 2 O</a:t>
            </a:r>
          </a:p>
        </p:txBody>
      </p:sp>
      <p:grpSp>
        <p:nvGrpSpPr>
          <p:cNvPr id="759" name="组合 4"/>
          <p:cNvGrpSpPr/>
          <p:nvPr/>
        </p:nvGrpSpPr>
        <p:grpSpPr>
          <a:xfrm>
            <a:off x="995680" y="3410584"/>
            <a:ext cx="8849995" cy="283055"/>
            <a:chOff x="0" y="0"/>
            <a:chExt cx="8849994" cy="283053"/>
          </a:xfrm>
        </p:grpSpPr>
        <p:sp>
          <p:nvSpPr>
            <p:cNvPr id="756" name="矩形 31"/>
            <p:cNvSpPr txBox="1"/>
            <p:nvPr/>
          </p:nvSpPr>
          <p:spPr>
            <a:xfrm>
              <a:off x="3491106" y="0"/>
              <a:ext cx="5358890" cy="243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000"/>
              </a:lvl1pPr>
            </a:lstStyle>
            <a:p>
              <a:pPr/>
              <a:r>
                <a:t>When the molar ratio M/P=1/1, the mass ratio M/P is approximately 40/115, or 1/2.9.</a:t>
              </a:r>
            </a:p>
          </p:txBody>
        </p:sp>
        <p:sp>
          <p:nvSpPr>
            <p:cNvPr id="757" name="TextBox 25"/>
            <p:cNvSpPr txBox="1"/>
            <p:nvPr/>
          </p:nvSpPr>
          <p:spPr>
            <a:xfrm>
              <a:off x="0" y="39213"/>
              <a:ext cx="3480356" cy="243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000"/>
              </a:lvl1pPr>
            </a:lstStyle>
            <a:p>
              <a:pPr/>
              <a:r>
                <a:t>Relative atomic mass 40 115</a:t>
              </a:r>
            </a:p>
          </p:txBody>
        </p:sp>
        <p:sp>
          <p:nvSpPr>
            <p:cNvPr id="758" name="右箭头 3"/>
            <p:cNvSpPr/>
            <p:nvPr/>
          </p:nvSpPr>
          <p:spPr>
            <a:xfrm>
              <a:off x="3156201" y="143727"/>
              <a:ext cx="369875" cy="112741"/>
            </a:xfrm>
            <a:prstGeom prst="rightArrow">
              <a:avLst>
                <a:gd name="adj1" fmla="val 50000"/>
                <a:gd name="adj2" fmla="val 50000"/>
              </a:avLst>
            </a:prstGeom>
            <a:solidFill>
              <a:srgbClr val="FFFFFF"/>
            </a:solidFill>
            <a:ln w="25400" cap="flat">
              <a:solidFill>
                <a:srgbClr val="BABABA"/>
              </a:solidFill>
              <a:prstDash val="solid"/>
              <a:round/>
            </a:ln>
            <a:effectLst/>
          </p:spPr>
          <p:txBody>
            <a:bodyPr wrap="square" lIns="45719" tIns="45719" rIns="45719" bIns="45719" numCol="1" anchor="ctr">
              <a:noAutofit/>
            </a:bodyPr>
            <a:lstStyle/>
            <a:p>
              <a:pPr algn="ctr">
                <a:defRPr sz="2000">
                  <a:solidFill>
                    <a:srgbClr val="FFFFFF"/>
                  </a:solidFill>
                </a:defRPr>
              </a:pPr>
            </a:p>
          </p:txBody>
        </p:sp>
      </p:grpSp>
      <p:sp>
        <p:nvSpPr>
          <p:cNvPr id="760" name="右箭头 36"/>
          <p:cNvSpPr/>
          <p:nvPr/>
        </p:nvSpPr>
        <p:spPr>
          <a:xfrm>
            <a:off x="4170045" y="4389120"/>
            <a:ext cx="370206" cy="11303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sz="2000">
                <a:solidFill>
                  <a:srgbClr val="FFFFFF"/>
                </a:solidFill>
              </a:defRPr>
            </a:pPr>
          </a:p>
        </p:txBody>
      </p:sp>
      <p:grpSp>
        <p:nvGrpSpPr>
          <p:cNvPr id="763" name="TextBox 27"/>
          <p:cNvGrpSpPr/>
          <p:nvPr/>
        </p:nvGrpSpPr>
        <p:grpSpPr>
          <a:xfrm>
            <a:off x="1407160" y="4728845"/>
            <a:ext cx="10515119" cy="400051"/>
            <a:chOff x="0" y="0"/>
            <a:chExt cx="10515118" cy="400050"/>
          </a:xfrm>
        </p:grpSpPr>
        <p:sp>
          <p:nvSpPr>
            <p:cNvPr id="761" name="矩形"/>
            <p:cNvSpPr/>
            <p:nvPr/>
          </p:nvSpPr>
          <p:spPr>
            <a:xfrm>
              <a:off x="0" y="0"/>
              <a:ext cx="9254491" cy="400050"/>
            </a:xfrm>
            <a:prstGeom prst="rect">
              <a:avLst/>
            </a:prstGeom>
            <a:solidFill>
              <a:srgbClr val="000000">
                <a:alpha val="20000"/>
              </a:srgbClr>
            </a:solidFill>
            <a:ln w="12700" cap="flat">
              <a:noFill/>
              <a:miter lim="400000"/>
            </a:ln>
            <a:effectLst/>
          </p:spPr>
          <p:txBody>
            <a:bodyPr wrap="square" lIns="45719" tIns="45719" rIns="45719" bIns="45719" numCol="1" anchor="t">
              <a:noAutofit/>
            </a:bodyPr>
            <a:lstStyle/>
            <a:p>
              <a:pPr>
                <a:defRPr b="1" sz="1000"/>
              </a:pPr>
            </a:p>
          </p:txBody>
        </p:sp>
        <p:sp>
          <p:nvSpPr>
            <p:cNvPr id="762" name="The M/P molar ratio is approximately three times the molar mass ratio, indicating a significant difference. The mass ratio may be more convenient for practical applications!"/>
            <p:cNvSpPr txBox="1"/>
            <p:nvPr/>
          </p:nvSpPr>
          <p:spPr>
            <a:xfrm>
              <a:off x="45719" y="0"/>
              <a:ext cx="10469400" cy="243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sz="1000"/>
              </a:lvl1pPr>
            </a:lstStyle>
            <a:p>
              <a:pPr/>
              <a:r>
                <a:t>The M/P molar ratio is approximately three times the molar mass ratio, indicating a significant difference. The mass ratio may be more convenient for practical applications!</a:t>
              </a:r>
            </a:p>
          </p:txBody>
        </p:sp>
      </p:grpSp>
      <p:sp>
        <p:nvSpPr>
          <p:cNvPr id="764" name="TextBox 39"/>
          <p:cNvSpPr txBox="1"/>
          <p:nvPr/>
        </p:nvSpPr>
        <p:spPr>
          <a:xfrm>
            <a:off x="1259205" y="5214620"/>
            <a:ext cx="9493781" cy="269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285750" indent="-285750">
              <a:lnSpc>
                <a:spcPct val="150000"/>
              </a:lnSpc>
              <a:buSzPct val="100000"/>
              <a:buChar char="■"/>
              <a:defRPr b="1" sz="1200"/>
            </a:lvl1pPr>
          </a:lstStyle>
          <a:p>
            <a:pPr/>
            <a:r>
              <a:t>The B/M value refers to the dosage of retarder (boric acid/salt), generally calculated based on the weight of magnesium oxide.</a:t>
            </a:r>
          </a:p>
        </p:txBody>
      </p:sp>
      <p:sp>
        <p:nvSpPr>
          <p:cNvPr id="765" name="TextBox 40"/>
          <p:cNvSpPr txBox="1"/>
          <p:nvPr/>
        </p:nvSpPr>
        <p:spPr>
          <a:xfrm>
            <a:off x="1259204" y="5779134"/>
            <a:ext cx="4835908" cy="269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285750" indent="-285750">
              <a:lnSpc>
                <a:spcPct val="150000"/>
              </a:lnSpc>
              <a:buSzPct val="100000"/>
              <a:buChar char="■"/>
              <a:defRPr b="1" sz="1200">
                <a:solidFill>
                  <a:srgbClr val="FF0000"/>
                </a:solidFill>
              </a:defRPr>
            </a:lvl1pPr>
          </a:lstStyle>
          <a:p>
            <a:pPr/>
            <a:r>
              <a:t>W/C value – Ratio of water to cementitious materials (M+P+B)</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67" name="标题 1"/>
          <p:cNvSpPr txBox="1"/>
          <p:nvPr>
            <p:ph type="title"/>
          </p:nvPr>
        </p:nvSpPr>
        <p:spPr>
          <a:xfrm>
            <a:off x="353566" y="136524"/>
            <a:ext cx="8396539" cy="668149"/>
          </a:xfrm>
          <a:prstGeom prst="rect">
            <a:avLst/>
          </a:prstGeom>
        </p:spPr>
        <p:txBody>
          <a:bodyPr/>
          <a:lstStyle/>
          <a:p>
            <a:pPr defTabSz="676655">
              <a:defRPr sz="2072">
                <a:latin typeface="Times New Roman"/>
                <a:ea typeface="Times New Roman"/>
                <a:cs typeface="Times New Roman"/>
                <a:sym typeface="Times New Roman"/>
              </a:defRPr>
            </a:pPr>
            <a:r>
              <a:t>1.</a:t>
            </a:r>
            <a:r>
              <a:t>Composition and Properties of Magnesium Phosphate Cementitious Materials</a:t>
            </a:r>
          </a:p>
        </p:txBody>
      </p:sp>
      <p:sp>
        <p:nvSpPr>
          <p:cNvPr id="768" name="TextBox 1"/>
          <p:cNvSpPr txBox="1"/>
          <p:nvPr/>
        </p:nvSpPr>
        <p:spPr>
          <a:xfrm>
            <a:off x="392111" y="981075"/>
            <a:ext cx="11342690" cy="631191"/>
          </a:xfrm>
          <a:prstGeom prst="rect">
            <a:avLst/>
          </a:prstGeom>
          <a:solidFill>
            <a:srgbClr val="F2F2F2"/>
          </a:solidFill>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50000"/>
              </a:lnSpc>
              <a:spcBef>
                <a:spcPts val="300"/>
              </a:spcBef>
              <a:buClr>
                <a:srgbClr val="FFFFFF"/>
              </a:buClr>
              <a:buSzPct val="65000"/>
              <a:buChar char="■"/>
              <a:defRPr sz="1400"/>
            </a:lvl1pPr>
          </a:lstStyle>
          <a:p>
            <a:pPr/>
            <a:r>
              <a:t>Phosphate magnesium cementitious materials possess excellent properties combining those of cement and ceramics, hence they are also referred to as chemically bonded phosphates ceramics.</a:t>
            </a:r>
          </a:p>
        </p:txBody>
      </p:sp>
      <p:grpSp>
        <p:nvGrpSpPr>
          <p:cNvPr id="788" name="组合 40"/>
          <p:cNvGrpSpPr/>
          <p:nvPr/>
        </p:nvGrpSpPr>
        <p:grpSpPr>
          <a:xfrm>
            <a:off x="1219199" y="2057400"/>
            <a:ext cx="9533833" cy="4280790"/>
            <a:chOff x="0" y="0"/>
            <a:chExt cx="9533832" cy="4280790"/>
          </a:xfrm>
        </p:grpSpPr>
        <p:grpSp>
          <p:nvGrpSpPr>
            <p:cNvPr id="778" name="组合 2"/>
            <p:cNvGrpSpPr/>
            <p:nvPr/>
          </p:nvGrpSpPr>
          <p:grpSpPr>
            <a:xfrm>
              <a:off x="-1" y="-1"/>
              <a:ext cx="9533833" cy="3720372"/>
              <a:chOff x="0" y="0"/>
              <a:chExt cx="9533831" cy="3720370"/>
            </a:xfrm>
          </p:grpSpPr>
          <p:sp>
            <p:nvSpPr>
              <p:cNvPr id="769" name="椭圆 23"/>
              <p:cNvSpPr/>
              <p:nvPr/>
            </p:nvSpPr>
            <p:spPr>
              <a:xfrm>
                <a:off x="3499980" y="490953"/>
                <a:ext cx="2667095" cy="2515783"/>
              </a:xfrm>
              <a:prstGeom prst="ellipse">
                <a:avLst/>
              </a:prstGeom>
              <a:solidFill>
                <a:srgbClr val="00B0F0">
                  <a:alpha val="20000"/>
                </a:srgbClr>
              </a:solidFill>
              <a:ln w="12700" cap="flat">
                <a:noFill/>
                <a:miter lim="400000"/>
              </a:ln>
              <a:effectLst/>
            </p:spPr>
            <p:txBody>
              <a:bodyPr wrap="square" lIns="45719" tIns="45719" rIns="45719" bIns="45719" numCol="1" anchor="ctr">
                <a:noAutofit/>
              </a:bodyPr>
              <a:lstStyle/>
              <a:p>
                <a:pPr/>
              </a:p>
            </p:txBody>
          </p:sp>
          <p:sp>
            <p:nvSpPr>
              <p:cNvPr id="770" name="矩形 8"/>
              <p:cNvSpPr/>
              <p:nvPr/>
            </p:nvSpPr>
            <p:spPr>
              <a:xfrm>
                <a:off x="68614" y="0"/>
                <a:ext cx="2819301" cy="421640"/>
              </a:xfrm>
              <a:prstGeom prst="rect">
                <a:avLst/>
              </a:prstGeom>
              <a:solidFill>
                <a:srgbClr val="CC66FF">
                  <a:alpha val="20000"/>
                </a:srgbClr>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sz="1200">
                    <a:solidFill>
                      <a:srgbClr val="A32D0D"/>
                    </a:solidFill>
                  </a:defRPr>
                </a:pPr>
                <a:r>
                  <a:t>U</a:t>
                </a:r>
                <a:r>
                  <a:t>ltrafast condensation</a:t>
                </a:r>
                <a:endParaRPr sz="2400"/>
              </a:p>
              <a:p>
                <a:pPr algn="ctr">
                  <a:defRPr sz="1000"/>
                </a:pPr>
                <a:r>
                  <a:t>(Hardening within minutes)</a:t>
                </a:r>
              </a:p>
            </p:txBody>
          </p:sp>
          <p:sp>
            <p:nvSpPr>
              <p:cNvPr id="771" name="矩形 13"/>
              <p:cNvSpPr/>
              <p:nvPr/>
            </p:nvSpPr>
            <p:spPr>
              <a:xfrm>
                <a:off x="6677890" y="11353"/>
                <a:ext cx="2841763" cy="421641"/>
              </a:xfrm>
              <a:prstGeom prst="rect">
                <a:avLst/>
              </a:prstGeom>
              <a:solidFill>
                <a:srgbClr val="7030A0">
                  <a:alpha val="20000"/>
                </a:srgbClr>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sz="1200">
                    <a:solidFill>
                      <a:srgbClr val="A32D0D"/>
                    </a:solidFill>
                  </a:defRPr>
                </a:pPr>
                <a:r>
                  <a:t>U</a:t>
                </a:r>
                <a:r>
                  <a:t>ltra-high early strength</a:t>
                </a:r>
                <a:endParaRPr sz="2400"/>
              </a:p>
              <a:p>
                <a:pPr algn="ctr">
                  <a:defRPr sz="1000"/>
                </a:pPr>
                <a:r>
                  <a:t>(1 hour&gt; 40 MPa)</a:t>
                </a:r>
              </a:p>
            </p:txBody>
          </p:sp>
          <p:sp>
            <p:nvSpPr>
              <p:cNvPr id="772" name="矩形 16"/>
              <p:cNvSpPr/>
              <p:nvPr/>
            </p:nvSpPr>
            <p:spPr>
              <a:xfrm>
                <a:off x="26975" y="1150983"/>
                <a:ext cx="2910711" cy="447041"/>
              </a:xfrm>
              <a:prstGeom prst="rect">
                <a:avLst/>
              </a:prstGeom>
              <a:solidFill>
                <a:srgbClr val="92D050">
                  <a:alpha val="31000"/>
                </a:srgbClr>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1200">
                    <a:solidFill>
                      <a:srgbClr val="A32D0D"/>
                    </a:solidFill>
                  </a:defRPr>
                </a:lvl1pPr>
              </a:lstStyle>
              <a:p>
                <a:pPr/>
                <a:r>
                  <a:t>Exhibits excellent adhesion properties with concrete and steel</a:t>
                </a:r>
              </a:p>
            </p:txBody>
          </p:sp>
          <p:sp>
            <p:nvSpPr>
              <p:cNvPr id="773" name="矩形 24"/>
              <p:cNvSpPr txBox="1"/>
              <p:nvPr/>
            </p:nvSpPr>
            <p:spPr>
              <a:xfrm>
                <a:off x="3658989" y="1110467"/>
                <a:ext cx="2287257" cy="701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sz="2000"/>
                </a:pPr>
                <a:r>
                  <a:t>F</a:t>
                </a:r>
                <a:r>
                  <a:t>unction</a:t>
                </a:r>
                <a:endParaRPr sz="4000"/>
              </a:p>
              <a:p>
                <a:pPr algn="ctr">
                  <a:defRPr sz="2000"/>
                </a:pPr>
                <a:r>
                  <a:t>C</a:t>
                </a:r>
                <a:r>
                  <a:t>haracteristic</a:t>
                </a:r>
              </a:p>
            </p:txBody>
          </p:sp>
          <p:sp>
            <p:nvSpPr>
              <p:cNvPr id="774" name="矩形 60"/>
              <p:cNvSpPr/>
              <p:nvPr/>
            </p:nvSpPr>
            <p:spPr>
              <a:xfrm>
                <a:off x="6677889" y="1176391"/>
                <a:ext cx="2841762" cy="447041"/>
              </a:xfrm>
              <a:prstGeom prst="rect">
                <a:avLst/>
              </a:prstGeom>
              <a:solidFill>
                <a:srgbClr val="00CC00">
                  <a:alpha val="20000"/>
                </a:srgbClr>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sz="1200">
                    <a:solidFill>
                      <a:srgbClr val="A32D0D"/>
                    </a:solidFill>
                  </a:defRPr>
                </a:pPr>
                <a:r>
                  <a:t>Good liquidity</a:t>
                </a:r>
                <a:endParaRPr sz="2400"/>
              </a:p>
              <a:p>
                <a:pPr algn="ctr">
                  <a:defRPr sz="1000"/>
                </a:pPr>
                <a:r>
                  <a:t>（ self-leveling ）</a:t>
                </a:r>
              </a:p>
            </p:txBody>
          </p:sp>
          <p:sp>
            <p:nvSpPr>
              <p:cNvPr id="775" name="矩形 20"/>
              <p:cNvSpPr/>
              <p:nvPr/>
            </p:nvSpPr>
            <p:spPr>
              <a:xfrm>
                <a:off x="6692071" y="2351729"/>
                <a:ext cx="2841761" cy="421641"/>
              </a:xfrm>
              <a:prstGeom prst="rect">
                <a:avLst/>
              </a:prstGeom>
              <a:solidFill>
                <a:srgbClr val="00B0F0">
                  <a:alpha val="20000"/>
                </a:srgbClr>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sz="1200">
                    <a:solidFill>
                      <a:srgbClr val="A32D0D"/>
                    </a:solidFill>
                  </a:defRPr>
                </a:pPr>
                <a:r>
                  <a:t>Good volume stability</a:t>
                </a:r>
                <a:endParaRPr sz="2400"/>
              </a:p>
              <a:p>
                <a:pPr algn="ctr">
                  <a:defRPr sz="1000">
                    <a:solidFill>
                      <a:srgbClr val="A32D0D"/>
                    </a:solidFill>
                  </a:defRPr>
                </a:pPr>
                <a:r>
                  <a:t>(Systolic value &lt;0.02%)</a:t>
                </a:r>
              </a:p>
            </p:txBody>
          </p:sp>
          <p:sp>
            <p:nvSpPr>
              <p:cNvPr id="776" name="矩形 16"/>
              <p:cNvSpPr/>
              <p:nvPr/>
            </p:nvSpPr>
            <p:spPr>
              <a:xfrm>
                <a:off x="0" y="2471659"/>
                <a:ext cx="2910711" cy="421641"/>
              </a:xfrm>
              <a:prstGeom prst="rect">
                <a:avLst/>
              </a:prstGeom>
              <a:solidFill>
                <a:srgbClr val="00B0F0">
                  <a:alpha val="20000"/>
                </a:srgbClr>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sz="1200">
                    <a:solidFill>
                      <a:srgbClr val="A32D0D"/>
                    </a:solidFill>
                  </a:defRPr>
                </a:pPr>
                <a:r>
                  <a:t>Excellent reinforcement performance</a:t>
                </a:r>
                <a:endParaRPr sz="2400"/>
              </a:p>
              <a:p>
                <a:pPr algn="ctr">
                  <a:defRPr sz="1000">
                    <a:solidFill>
                      <a:srgbClr val="A32D0D"/>
                    </a:solidFill>
                  </a:defRPr>
                </a:pPr>
                <a:r>
                  <a:t>(Prevention of steel bar corrosion)</a:t>
                </a:r>
              </a:p>
            </p:txBody>
          </p:sp>
          <p:sp>
            <p:nvSpPr>
              <p:cNvPr id="777" name="矩形 48"/>
              <p:cNvSpPr/>
              <p:nvPr/>
            </p:nvSpPr>
            <p:spPr>
              <a:xfrm>
                <a:off x="3455920" y="3298730"/>
                <a:ext cx="2841761" cy="421641"/>
              </a:xfrm>
              <a:prstGeom prst="rect">
                <a:avLst/>
              </a:prstGeom>
              <a:solidFill>
                <a:srgbClr val="00B050">
                  <a:alpha val="20000"/>
                </a:srgbClr>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sz="1200">
                    <a:solidFill>
                      <a:srgbClr val="A32D0D"/>
                    </a:solidFill>
                  </a:defRPr>
                </a:pPr>
                <a:r>
                  <a:t>Excellent durability performance</a:t>
                </a:r>
                <a:endParaRPr sz="2400"/>
              </a:p>
              <a:p>
                <a:pPr algn="ctr">
                  <a:defRPr sz="1000">
                    <a:solidFill>
                      <a:srgbClr val="A32D0D"/>
                    </a:solidFill>
                  </a:defRPr>
                </a:pPr>
                <a:r>
                  <a:t>(Low permeability)</a:t>
                </a:r>
              </a:p>
            </p:txBody>
          </p:sp>
        </p:grpSp>
        <p:sp>
          <p:nvSpPr>
            <p:cNvPr id="779" name="直接连接符 30"/>
            <p:cNvSpPr/>
            <p:nvPr/>
          </p:nvSpPr>
          <p:spPr>
            <a:xfrm>
              <a:off x="2887915" y="215264"/>
              <a:ext cx="1002665" cy="643891"/>
            </a:xfrm>
            <a:prstGeom prst="line">
              <a:avLst/>
            </a:prstGeom>
            <a:noFill/>
            <a:ln w="9525" cap="flat">
              <a:solidFill>
                <a:srgbClr val="FFFFFF"/>
              </a:solidFill>
              <a:prstDash val="solid"/>
              <a:round/>
            </a:ln>
            <a:effectLst/>
          </p:spPr>
          <p:txBody>
            <a:bodyPr wrap="square" lIns="45719" tIns="45719" rIns="45719" bIns="45719" numCol="1" anchor="t">
              <a:noAutofit/>
            </a:bodyPr>
            <a:lstStyle/>
            <a:p>
              <a:pPr/>
            </a:p>
          </p:txBody>
        </p:sp>
        <p:sp>
          <p:nvSpPr>
            <p:cNvPr id="780" name="直接连接符 31"/>
            <p:cNvSpPr/>
            <p:nvPr/>
          </p:nvSpPr>
          <p:spPr>
            <a:xfrm>
              <a:off x="2742109" y="1539586"/>
              <a:ext cx="688120" cy="4745"/>
            </a:xfrm>
            <a:prstGeom prst="line">
              <a:avLst/>
            </a:prstGeom>
            <a:noFill/>
            <a:ln w="9525" cap="flat">
              <a:solidFill>
                <a:srgbClr val="FFFFFF"/>
              </a:solidFill>
              <a:prstDash val="solid"/>
              <a:round/>
            </a:ln>
            <a:effectLst/>
          </p:spPr>
          <p:txBody>
            <a:bodyPr wrap="square" lIns="45719" tIns="45719" rIns="45719" bIns="45719" numCol="1" anchor="t">
              <a:noAutofit/>
            </a:bodyPr>
            <a:lstStyle/>
            <a:p>
              <a:pPr/>
            </a:p>
          </p:txBody>
        </p:sp>
        <p:sp>
          <p:nvSpPr>
            <p:cNvPr id="781" name="直接连接符 32"/>
            <p:cNvSpPr/>
            <p:nvPr/>
          </p:nvSpPr>
          <p:spPr>
            <a:xfrm flipV="1">
              <a:off x="2910709" y="1748939"/>
              <a:ext cx="589280" cy="937896"/>
            </a:xfrm>
            <a:prstGeom prst="line">
              <a:avLst/>
            </a:prstGeom>
            <a:noFill/>
            <a:ln w="9525" cap="flat">
              <a:solidFill>
                <a:srgbClr val="FFFFFF"/>
              </a:solidFill>
              <a:prstDash val="solid"/>
              <a:round/>
            </a:ln>
            <a:effectLst/>
          </p:spPr>
          <p:txBody>
            <a:bodyPr wrap="square" lIns="45719" tIns="45719" rIns="45719" bIns="45719" numCol="1" anchor="t">
              <a:noAutofit/>
            </a:bodyPr>
            <a:lstStyle/>
            <a:p>
              <a:pPr/>
            </a:p>
          </p:txBody>
        </p:sp>
        <p:sp>
          <p:nvSpPr>
            <p:cNvPr id="782" name="直接连接符 33"/>
            <p:cNvSpPr/>
            <p:nvPr/>
          </p:nvSpPr>
          <p:spPr>
            <a:xfrm flipH="1" flipV="1">
              <a:off x="2449023" y="2766763"/>
              <a:ext cx="382848" cy="852466"/>
            </a:xfrm>
            <a:prstGeom prst="line">
              <a:avLst/>
            </a:prstGeom>
            <a:noFill/>
            <a:ln w="9525" cap="flat">
              <a:solidFill>
                <a:srgbClr val="FFFFFF"/>
              </a:solidFill>
              <a:prstDash val="solid"/>
              <a:round/>
            </a:ln>
            <a:effectLst/>
          </p:spPr>
          <p:txBody>
            <a:bodyPr wrap="square" lIns="45719" tIns="45719" rIns="45719" bIns="45719" numCol="1" anchor="t">
              <a:noAutofit/>
            </a:bodyPr>
            <a:lstStyle/>
            <a:p>
              <a:pPr/>
            </a:p>
          </p:txBody>
        </p:sp>
        <p:sp>
          <p:nvSpPr>
            <p:cNvPr id="783" name="直接连接符 34"/>
            <p:cNvSpPr/>
            <p:nvPr/>
          </p:nvSpPr>
          <p:spPr>
            <a:xfrm>
              <a:off x="3326349" y="3204676"/>
              <a:ext cx="129570" cy="309230"/>
            </a:xfrm>
            <a:prstGeom prst="line">
              <a:avLst/>
            </a:prstGeom>
            <a:noFill/>
            <a:ln w="9525" cap="flat">
              <a:solidFill>
                <a:srgbClr val="FFFFFF"/>
              </a:solidFill>
              <a:prstDash val="solid"/>
              <a:round/>
            </a:ln>
            <a:effectLst/>
          </p:spPr>
          <p:txBody>
            <a:bodyPr wrap="square" lIns="45719" tIns="45719" rIns="45719" bIns="45719" numCol="1" anchor="t">
              <a:noAutofit/>
            </a:bodyPr>
            <a:lstStyle/>
            <a:p>
              <a:pPr/>
            </a:p>
          </p:txBody>
        </p:sp>
        <p:sp>
          <p:nvSpPr>
            <p:cNvPr id="784" name="直接连接符 35"/>
            <p:cNvSpPr/>
            <p:nvPr/>
          </p:nvSpPr>
          <p:spPr>
            <a:xfrm>
              <a:off x="5687042" y="3918918"/>
              <a:ext cx="790704" cy="361872"/>
            </a:xfrm>
            <a:prstGeom prst="line">
              <a:avLst/>
            </a:prstGeom>
            <a:noFill/>
            <a:ln w="9525" cap="flat">
              <a:solidFill>
                <a:srgbClr val="FFFFFF"/>
              </a:solidFill>
              <a:prstDash val="solid"/>
              <a:round/>
            </a:ln>
            <a:effectLst/>
          </p:spPr>
          <p:txBody>
            <a:bodyPr wrap="square" lIns="45719" tIns="45719" rIns="45719" bIns="45719" numCol="1" anchor="t">
              <a:noAutofit/>
            </a:bodyPr>
            <a:lstStyle/>
            <a:p>
              <a:pPr/>
            </a:p>
          </p:txBody>
        </p:sp>
        <p:sp>
          <p:nvSpPr>
            <p:cNvPr id="785" name="直接连接符 36"/>
            <p:cNvSpPr/>
            <p:nvPr/>
          </p:nvSpPr>
          <p:spPr>
            <a:xfrm flipH="1">
              <a:off x="6692071" y="2306552"/>
              <a:ext cx="74144" cy="260989"/>
            </a:xfrm>
            <a:prstGeom prst="line">
              <a:avLst/>
            </a:prstGeom>
            <a:noFill/>
            <a:ln w="9525" cap="flat">
              <a:solidFill>
                <a:srgbClr val="FFFFFF"/>
              </a:solidFill>
              <a:prstDash val="solid"/>
              <a:round/>
            </a:ln>
            <a:effectLst/>
          </p:spPr>
          <p:txBody>
            <a:bodyPr wrap="square" lIns="45719" tIns="45719" rIns="45719" bIns="45719" numCol="1" anchor="t">
              <a:noAutofit/>
            </a:bodyPr>
            <a:lstStyle/>
            <a:p>
              <a:pPr/>
            </a:p>
          </p:txBody>
        </p:sp>
        <p:sp>
          <p:nvSpPr>
            <p:cNvPr id="786" name="直接连接符 37"/>
            <p:cNvSpPr/>
            <p:nvPr/>
          </p:nvSpPr>
          <p:spPr>
            <a:xfrm flipV="1">
              <a:off x="6025677" y="1391689"/>
              <a:ext cx="652212" cy="191421"/>
            </a:xfrm>
            <a:prstGeom prst="line">
              <a:avLst/>
            </a:prstGeom>
            <a:noFill/>
            <a:ln w="9525" cap="flat">
              <a:solidFill>
                <a:srgbClr val="FFFFFF"/>
              </a:solidFill>
              <a:prstDash val="solid"/>
              <a:round/>
            </a:ln>
            <a:effectLst/>
          </p:spPr>
          <p:txBody>
            <a:bodyPr wrap="square" lIns="45719" tIns="45719" rIns="45719" bIns="45719" numCol="1" anchor="t">
              <a:noAutofit/>
            </a:bodyPr>
            <a:lstStyle/>
            <a:p>
              <a:pPr/>
            </a:p>
          </p:txBody>
        </p:sp>
        <p:sp>
          <p:nvSpPr>
            <p:cNvPr id="787" name="直接连接符 38"/>
            <p:cNvSpPr/>
            <p:nvPr/>
          </p:nvSpPr>
          <p:spPr>
            <a:xfrm flipV="1">
              <a:off x="5776618" y="226651"/>
              <a:ext cx="901272" cy="222147"/>
            </a:xfrm>
            <a:prstGeom prst="line">
              <a:avLst/>
            </a:prstGeom>
            <a:noFill/>
            <a:ln w="9525" cap="flat">
              <a:solidFill>
                <a:srgbClr val="FFFFFF"/>
              </a:solidFill>
              <a:prstDash val="solid"/>
              <a:round/>
            </a:ln>
            <a:effectLst/>
          </p:spPr>
          <p:txBody>
            <a:bodyPr wrap="square" lIns="45719" tIns="45719" rIns="45719" bIns="45719" numCol="1" anchor="t">
              <a:noAutofit/>
            </a:bodyPr>
            <a:lstStyle/>
            <a:p>
              <a:pPr/>
            </a:p>
          </p:txBody>
        </p:sp>
      </p:grpSp>
      <p:sp>
        <p:nvSpPr>
          <p:cNvPr id="789" name="矩形 48"/>
          <p:cNvSpPr/>
          <p:nvPr/>
        </p:nvSpPr>
        <p:spPr>
          <a:xfrm>
            <a:off x="4675120" y="1560384"/>
            <a:ext cx="2841761" cy="421641"/>
          </a:xfrm>
          <a:prstGeom prst="rect">
            <a:avLst/>
          </a:prstGeom>
          <a:solidFill>
            <a:srgbClr val="00B050">
              <a:alpha val="20000"/>
            </a:srgbClr>
          </a:solidFill>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1200">
                <a:solidFill>
                  <a:srgbClr val="A32D0D"/>
                </a:solidFill>
              </a:defRPr>
            </a:pPr>
            <a:r>
              <a:t>Good environmental adaptability</a:t>
            </a:r>
            <a:endParaRPr sz="2400"/>
          </a:p>
          <a:p>
            <a:pPr algn="ctr">
              <a:defRPr sz="1000">
                <a:solidFill>
                  <a:srgbClr val="A32D0D"/>
                </a:solidFill>
              </a:defRPr>
            </a:pPr>
            <a:r>
              <a:t>(Severe cold and high temperature)</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1" name="标题 1"/>
          <p:cNvSpPr txBox="1"/>
          <p:nvPr>
            <p:ph type="title"/>
          </p:nvPr>
        </p:nvSpPr>
        <p:spPr>
          <a:xfrm>
            <a:off x="353566" y="136524"/>
            <a:ext cx="8396539" cy="668149"/>
          </a:xfrm>
          <a:prstGeom prst="rect">
            <a:avLst/>
          </a:prstGeom>
        </p:spPr>
        <p:txBody>
          <a:bodyPr/>
          <a:lstStyle/>
          <a:p>
            <a:pPr defTabSz="676655">
              <a:defRPr sz="2072">
                <a:latin typeface="Times New Roman"/>
                <a:ea typeface="Times New Roman"/>
                <a:cs typeface="Times New Roman"/>
                <a:sym typeface="Times New Roman"/>
              </a:defRPr>
            </a:pPr>
            <a:r>
              <a:t>1.</a:t>
            </a:r>
            <a:r>
              <a:t>Composition and Properties of Magnesium Phosphate Cementitious Materials</a:t>
            </a:r>
          </a:p>
        </p:txBody>
      </p:sp>
      <p:pic>
        <p:nvPicPr>
          <p:cNvPr id="792" name="Picture 2" descr="Picture 2"/>
          <p:cNvPicPr>
            <a:picLocks noChangeAspect="1"/>
          </p:cNvPicPr>
          <p:nvPr/>
        </p:nvPicPr>
        <p:blipFill>
          <a:blip r:embed="rId2">
            <a:extLst/>
          </a:blip>
          <a:stretch>
            <a:fillRect/>
          </a:stretch>
        </p:blipFill>
        <p:spPr>
          <a:xfrm>
            <a:off x="704287" y="3636802"/>
            <a:ext cx="3040062" cy="2428876"/>
          </a:xfrm>
          <a:prstGeom prst="rect">
            <a:avLst/>
          </a:prstGeom>
          <a:ln w="12700">
            <a:miter lim="400000"/>
          </a:ln>
        </p:spPr>
      </p:pic>
      <p:pic>
        <p:nvPicPr>
          <p:cNvPr id="793" name="图片 13" descr="图片 13"/>
          <p:cNvPicPr>
            <a:picLocks noChangeAspect="1"/>
          </p:cNvPicPr>
          <p:nvPr/>
        </p:nvPicPr>
        <p:blipFill>
          <a:blip r:embed="rId3">
            <a:extLst/>
          </a:blip>
          <a:stretch>
            <a:fillRect/>
          </a:stretch>
        </p:blipFill>
        <p:spPr>
          <a:xfrm>
            <a:off x="3727031" y="3636802"/>
            <a:ext cx="2208214" cy="2428876"/>
          </a:xfrm>
          <a:prstGeom prst="rect">
            <a:avLst/>
          </a:prstGeom>
          <a:ln w="12700">
            <a:miter lim="400000"/>
          </a:ln>
        </p:spPr>
      </p:pic>
      <p:pic>
        <p:nvPicPr>
          <p:cNvPr id="794" name="图片 8" descr="图片 8"/>
          <p:cNvPicPr>
            <a:picLocks noChangeAspect="1"/>
          </p:cNvPicPr>
          <p:nvPr/>
        </p:nvPicPr>
        <p:blipFill>
          <a:blip r:embed="rId4">
            <a:extLst/>
          </a:blip>
          <a:stretch>
            <a:fillRect/>
          </a:stretch>
        </p:blipFill>
        <p:spPr>
          <a:xfrm>
            <a:off x="5935243" y="3654264"/>
            <a:ext cx="2047876" cy="2411415"/>
          </a:xfrm>
          <a:prstGeom prst="rect">
            <a:avLst/>
          </a:prstGeom>
          <a:ln w="12700">
            <a:miter lim="400000"/>
          </a:ln>
        </p:spPr>
      </p:pic>
      <p:sp>
        <p:nvSpPr>
          <p:cNvPr id="795" name="Shape 131"/>
          <p:cNvSpPr txBox="1"/>
          <p:nvPr/>
        </p:nvSpPr>
        <p:spPr>
          <a:xfrm>
            <a:off x="749935" y="1469389"/>
            <a:ext cx="6769736" cy="160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50000"/>
              </a:lnSpc>
              <a:defRPr sz="1200">
                <a:solidFill>
                  <a:srgbClr val="FF0000"/>
                </a:solidFill>
              </a:defRPr>
            </a:pPr>
            <a:r>
              <a:t>MPC exhibits excellent fluidity.</a:t>
            </a:r>
          </a:p>
          <a:p>
            <a:pPr>
              <a:lnSpc>
                <a:spcPct val="150000"/>
              </a:lnSpc>
              <a:buSzPct val="100000"/>
              <a:buChar char="p"/>
              <a:defRPr sz="1200"/>
            </a:pPr>
            <a:r>
              <a:t>Low water consumption, no need for water reducer, with a minimum water-to-binder ratio below 0.10</a:t>
            </a:r>
          </a:p>
          <a:p>
            <a:pPr>
              <a:lnSpc>
                <a:spcPct val="150000"/>
              </a:lnSpc>
              <a:buSzPct val="100000"/>
              <a:buChar char="p"/>
              <a:defRPr sz="1200"/>
            </a:pPr>
            <a:r>
              <a:t>Exhibits excellent water retention and maintains high fluidity without water exudation</a:t>
            </a:r>
          </a:p>
          <a:p>
            <a:pPr>
              <a:lnSpc>
                <a:spcPct val="150000"/>
              </a:lnSpc>
              <a:buSzPct val="100000"/>
              <a:buChar char="p"/>
              <a:defRPr sz="1200"/>
            </a:pPr>
            <a:r>
              <a:t>However, due to rapid setting and hardening, the fluidity almost disappears instantaneously near the onset of solidification.</a:t>
            </a:r>
          </a:p>
        </p:txBody>
      </p:sp>
      <p:sp>
        <p:nvSpPr>
          <p:cNvPr id="796" name="TextBox 12"/>
          <p:cNvSpPr txBox="1"/>
          <p:nvPr/>
        </p:nvSpPr>
        <p:spPr>
          <a:xfrm>
            <a:off x="609282" y="985837"/>
            <a:ext cx="3142299"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200">
              <a:buSzPct val="100000"/>
              <a:buChar char="➢"/>
              <a:defRPr b="1" sz="1600">
                <a:solidFill>
                  <a:srgbClr val="002060"/>
                </a:solidFill>
              </a:defRPr>
            </a:lvl1pPr>
          </a:lstStyle>
          <a:p>
            <a:pPr/>
            <a:r>
              <a:t>Fresh Mixing Performance</a:t>
            </a:r>
          </a:p>
        </p:txBody>
      </p:sp>
      <p:pic>
        <p:nvPicPr>
          <p:cNvPr id="797" name="图片 15" descr="图片 15"/>
          <p:cNvPicPr>
            <a:picLocks noChangeAspect="1"/>
          </p:cNvPicPr>
          <p:nvPr/>
        </p:nvPicPr>
        <p:blipFill>
          <a:blip r:embed="rId5">
            <a:extLst/>
          </a:blip>
          <a:srcRect l="9686" t="9511" r="11404" b="3398"/>
          <a:stretch>
            <a:fillRect/>
          </a:stretch>
        </p:blipFill>
        <p:spPr>
          <a:xfrm>
            <a:off x="8257917" y="3447257"/>
            <a:ext cx="3623946" cy="2807971"/>
          </a:xfrm>
          <a:prstGeom prst="rect">
            <a:avLst/>
          </a:prstGeom>
          <a:ln w="12700">
            <a:miter lim="400000"/>
          </a:ln>
        </p:spPr>
      </p:pic>
      <p:grpSp>
        <p:nvGrpSpPr>
          <p:cNvPr id="800" name="TextBox 11"/>
          <p:cNvGrpSpPr/>
          <p:nvPr/>
        </p:nvGrpSpPr>
        <p:grpSpPr>
          <a:xfrm>
            <a:off x="7564755" y="1127124"/>
            <a:ext cx="4369436" cy="2259966"/>
            <a:chOff x="0" y="0"/>
            <a:chExt cx="4369434" cy="2259964"/>
          </a:xfrm>
        </p:grpSpPr>
        <p:sp>
          <p:nvSpPr>
            <p:cNvPr id="798" name="矩形"/>
            <p:cNvSpPr/>
            <p:nvPr/>
          </p:nvSpPr>
          <p:spPr>
            <a:xfrm>
              <a:off x="0" y="0"/>
              <a:ext cx="4369435" cy="2058036"/>
            </a:xfrm>
            <a:prstGeom prst="rect">
              <a:avLst/>
            </a:prstGeom>
            <a:solidFill>
              <a:srgbClr val="F2F2F2"/>
            </a:solidFill>
            <a:ln w="19050" cap="flat">
              <a:solidFill>
                <a:srgbClr val="BFBFBF"/>
              </a:solidFill>
              <a:prstDash val="sysDash"/>
              <a:miter lim="800000"/>
            </a:ln>
            <a:effectLst/>
          </p:spPr>
          <p:txBody>
            <a:bodyPr wrap="square" lIns="45719" tIns="45719" rIns="45719" bIns="45719" numCol="1" anchor="t">
              <a:noAutofit/>
            </a:bodyPr>
            <a:lstStyle/>
            <a:p>
              <a:pPr>
                <a:lnSpc>
                  <a:spcPct val="150000"/>
                </a:lnSpc>
                <a:defRPr sz="1400">
                  <a:solidFill>
                    <a:srgbClr val="C00000"/>
                  </a:solidFill>
                </a:defRPr>
              </a:pPr>
            </a:p>
          </p:txBody>
        </p:sp>
        <p:sp>
          <p:nvSpPr>
            <p:cNvPr id="799" name="Reinforced sleeve grouting (prefabricated buildings)…"/>
            <p:cNvSpPr txBox="1"/>
            <p:nvPr/>
          </p:nvSpPr>
          <p:spPr>
            <a:xfrm>
              <a:off x="55244" y="9525"/>
              <a:ext cx="4258946" cy="22504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marL="285750" indent="-285750">
                <a:lnSpc>
                  <a:spcPct val="150000"/>
                </a:lnSpc>
                <a:buSzPct val="100000"/>
                <a:buChar char="➢"/>
                <a:defRPr sz="1400">
                  <a:solidFill>
                    <a:srgbClr val="C00000"/>
                  </a:solidFill>
                </a:defRPr>
              </a:pPr>
              <a:r>
                <a:t>Reinforced sleeve grouting (prefabricated buildings)</a:t>
              </a:r>
            </a:p>
            <a:p>
              <a:pPr marL="285750" indent="-285750">
                <a:lnSpc>
                  <a:spcPct val="150000"/>
                </a:lnSpc>
                <a:buSzPct val="100000"/>
                <a:buChar char="➢"/>
                <a:defRPr sz="1400">
                  <a:solidFill>
                    <a:srgbClr val="C00000"/>
                  </a:solidFill>
                </a:defRPr>
              </a:pPr>
              <a:r>
                <a:t>Conventional grouting (self-compacting concrete structure)</a:t>
              </a:r>
            </a:p>
            <a:p>
              <a:pPr marL="285750" indent="-285750">
                <a:lnSpc>
                  <a:spcPct val="150000"/>
                </a:lnSpc>
                <a:buSzPct val="100000"/>
                <a:buChar char="➢"/>
                <a:defRPr sz="1400">
                  <a:solidFill>
                    <a:srgbClr val="C00000"/>
                  </a:solidFill>
                </a:defRPr>
              </a:pPr>
              <a:r>
                <a:t>Fracture Grouting (Concrete Structures/Highways)</a:t>
              </a:r>
            </a:p>
            <a:p>
              <a:pPr marL="285750" indent="-285750">
                <a:lnSpc>
                  <a:spcPct val="150000"/>
                </a:lnSpc>
                <a:buSzPct val="100000"/>
                <a:buChar char="➢"/>
                <a:defRPr sz="1400">
                  <a:solidFill>
                    <a:srgbClr val="C00000"/>
                  </a:solidFill>
                </a:defRPr>
              </a:pPr>
              <a:r>
                <a:t>Pore grouting (prestressed anchor cable)</a:t>
              </a:r>
            </a:p>
          </p:txBody>
        </p:sp>
      </p:gr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2" name="标题 1"/>
          <p:cNvSpPr txBox="1"/>
          <p:nvPr>
            <p:ph type="title"/>
          </p:nvPr>
        </p:nvSpPr>
        <p:spPr>
          <a:xfrm>
            <a:off x="353566" y="136524"/>
            <a:ext cx="8396539" cy="668149"/>
          </a:xfrm>
          <a:prstGeom prst="rect">
            <a:avLst/>
          </a:prstGeom>
        </p:spPr>
        <p:txBody>
          <a:bodyPr/>
          <a:lstStyle/>
          <a:p>
            <a:pPr defTabSz="676655">
              <a:defRPr sz="2072">
                <a:latin typeface="Times New Roman"/>
                <a:ea typeface="Times New Roman"/>
                <a:cs typeface="Times New Roman"/>
                <a:sym typeface="Times New Roman"/>
              </a:defRPr>
            </a:pPr>
            <a:r>
              <a:t>1.</a:t>
            </a:r>
            <a:r>
              <a:t>Composition and Properties of Magnesium Phosphate Cementitious Materials</a:t>
            </a:r>
          </a:p>
        </p:txBody>
      </p:sp>
      <p:sp>
        <p:nvSpPr>
          <p:cNvPr id="803" name="TextBox 12"/>
          <p:cNvSpPr txBox="1"/>
          <p:nvPr/>
        </p:nvSpPr>
        <p:spPr>
          <a:xfrm>
            <a:off x="602465" y="1112341"/>
            <a:ext cx="3142299"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200">
              <a:buSzPct val="100000"/>
              <a:buChar char="➢"/>
              <a:defRPr b="1" sz="1600">
                <a:solidFill>
                  <a:srgbClr val="002060"/>
                </a:solidFill>
              </a:defRPr>
            </a:lvl1pPr>
          </a:lstStyle>
          <a:p>
            <a:pPr/>
            <a:r>
              <a:t>Fresh Mixing Performance</a:t>
            </a:r>
          </a:p>
        </p:txBody>
      </p:sp>
      <p:sp>
        <p:nvSpPr>
          <p:cNvPr id="804" name="Shape 131"/>
          <p:cNvSpPr txBox="1"/>
          <p:nvPr/>
        </p:nvSpPr>
        <p:spPr>
          <a:xfrm>
            <a:off x="616321" y="1577790"/>
            <a:ext cx="4090170" cy="3202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50000"/>
              </a:lnSpc>
              <a:defRPr sz="1200">
                <a:solidFill>
                  <a:srgbClr val="FF0000"/>
                </a:solidFill>
              </a:defRPr>
            </a:pPr>
            <a:r>
              <a:t>MPC exhibits rapid setting and hardening characteristics.</a:t>
            </a:r>
          </a:p>
          <a:p>
            <a:pPr>
              <a:lnSpc>
                <a:spcPct val="150000"/>
              </a:lnSpc>
              <a:buSzPct val="100000"/>
              <a:buChar char="p"/>
              <a:defRPr sz="1200"/>
            </a:pPr>
            <a:r>
              <a:t>Condensation time is easily influenced by magnesium oxide activity, mixing ratio, ambient temperature, and pouring dimensions.</a:t>
            </a:r>
          </a:p>
          <a:p>
            <a:pPr algn="just">
              <a:lnSpc>
                <a:spcPct val="150000"/>
              </a:lnSpc>
              <a:buSzPct val="100000"/>
              <a:buChar char="p"/>
              <a:defRPr sz="1200"/>
            </a:pPr>
            <a:r>
              <a:t>The adjustment is generally within the range of 3-90 minutes. Excessively short coagulation time results in operational inconvenience during construction, while prolonged duration adversely affects other performance characteristics.</a:t>
            </a:r>
          </a:p>
          <a:p>
            <a:pPr>
              <a:lnSpc>
                <a:spcPct val="150000"/>
              </a:lnSpc>
              <a:buSzPct val="100000"/>
              <a:buChar char="p"/>
              <a:defRPr sz="1200"/>
            </a:pPr>
            <a:r>
              <a:t>The interval between initial coagulation and final coagulation is short, and the initial coagulation time is generally used as the coagulation time.</a:t>
            </a:r>
          </a:p>
        </p:txBody>
      </p:sp>
      <p:pic>
        <p:nvPicPr>
          <p:cNvPr id="805" name="图片 2" descr="图片 2"/>
          <p:cNvPicPr>
            <a:picLocks noChangeAspect="1"/>
          </p:cNvPicPr>
          <p:nvPr/>
        </p:nvPicPr>
        <p:blipFill>
          <a:blip r:embed="rId2">
            <a:extLst/>
          </a:blip>
          <a:srcRect l="49323" t="0" r="0" b="20592"/>
          <a:stretch>
            <a:fillRect/>
          </a:stretch>
        </p:blipFill>
        <p:spPr>
          <a:xfrm>
            <a:off x="5023157" y="1343323"/>
            <a:ext cx="6598242" cy="4480060"/>
          </a:xfrm>
          <a:prstGeom prst="rect">
            <a:avLst/>
          </a:prstGeom>
          <a:ln w="12700">
            <a:miter lim="400000"/>
          </a:ln>
        </p:spPr>
      </p:pic>
      <p:sp>
        <p:nvSpPr>
          <p:cNvPr id="806" name="文本框 6"/>
          <p:cNvSpPr txBox="1"/>
          <p:nvPr/>
        </p:nvSpPr>
        <p:spPr>
          <a:xfrm>
            <a:off x="3094028" y="5866562"/>
            <a:ext cx="9175587"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solidFill>
                  <a:srgbClr val="00B0F0"/>
                </a:solidFill>
              </a:defRPr>
            </a:lvl1pPr>
          </a:lstStyle>
          <a:p>
            <a:pPr/>
            <a:r>
              <a:t>Effect of Borax Content (B/M=2%,6%,12% and 18%) on Setting Time of MKPC Slurry</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8" name="标题 1"/>
          <p:cNvSpPr txBox="1"/>
          <p:nvPr>
            <p:ph type="title"/>
          </p:nvPr>
        </p:nvSpPr>
        <p:spPr>
          <a:xfrm>
            <a:off x="353566" y="136524"/>
            <a:ext cx="8396539" cy="668149"/>
          </a:xfrm>
          <a:prstGeom prst="rect">
            <a:avLst/>
          </a:prstGeom>
        </p:spPr>
        <p:txBody>
          <a:bodyPr/>
          <a:lstStyle/>
          <a:p>
            <a:pPr defTabSz="676655">
              <a:defRPr sz="2072">
                <a:latin typeface="Times New Roman"/>
                <a:ea typeface="Times New Roman"/>
                <a:cs typeface="Times New Roman"/>
                <a:sym typeface="Times New Roman"/>
              </a:defRPr>
            </a:pPr>
            <a:r>
              <a:t>1.</a:t>
            </a:r>
            <a:r>
              <a:t>Composition and Properties of Magnesium Phosphate Cementitious Materials</a:t>
            </a:r>
          </a:p>
        </p:txBody>
      </p:sp>
      <p:sp>
        <p:nvSpPr>
          <p:cNvPr id="809" name="矩形 10"/>
          <p:cNvSpPr txBox="1"/>
          <p:nvPr/>
        </p:nvSpPr>
        <p:spPr>
          <a:xfrm>
            <a:off x="2098836" y="5342573"/>
            <a:ext cx="8039736"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800"/>
            </a:lvl1pPr>
          </a:lstStyle>
          <a:p>
            <a:pPr/>
            <a:r>
              <a:t>MAPC (M/P=4, w/b=0.12)</a:t>
            </a:r>
          </a:p>
        </p:txBody>
      </p:sp>
      <p:grpSp>
        <p:nvGrpSpPr>
          <p:cNvPr id="817" name="组合 15"/>
          <p:cNvGrpSpPr/>
          <p:nvPr/>
        </p:nvGrpSpPr>
        <p:grpSpPr>
          <a:xfrm>
            <a:off x="1351281" y="1747173"/>
            <a:ext cx="9542110" cy="3832301"/>
            <a:chOff x="0" y="0"/>
            <a:chExt cx="9542110" cy="3832300"/>
          </a:xfrm>
        </p:grpSpPr>
        <p:pic>
          <p:nvPicPr>
            <p:cNvPr id="810" name="对象 9" descr="对象 9"/>
            <p:cNvPicPr>
              <a:picLocks noChangeAspect="1"/>
            </p:cNvPicPr>
            <p:nvPr/>
          </p:nvPicPr>
          <p:blipFill>
            <a:blip r:embed="rId2">
              <a:extLst/>
            </a:blip>
            <a:srcRect l="8032" t="9288" r="13163" b="4804"/>
            <a:stretch>
              <a:fillRect/>
            </a:stretch>
          </p:blipFill>
          <p:spPr>
            <a:xfrm>
              <a:off x="0" y="0"/>
              <a:ext cx="4343823" cy="3620084"/>
            </a:xfrm>
            <a:prstGeom prst="rect">
              <a:avLst/>
            </a:prstGeom>
            <a:ln w="12700" cap="flat">
              <a:noFill/>
              <a:miter lim="400000"/>
            </a:ln>
            <a:effectLst/>
          </p:spPr>
        </p:pic>
        <p:grpSp>
          <p:nvGrpSpPr>
            <p:cNvPr id="816" name="组合 2"/>
            <p:cNvGrpSpPr/>
            <p:nvPr/>
          </p:nvGrpSpPr>
          <p:grpSpPr>
            <a:xfrm>
              <a:off x="765958" y="0"/>
              <a:ext cx="8776153" cy="3832302"/>
              <a:chOff x="0" y="0"/>
              <a:chExt cx="8776152" cy="3832301"/>
            </a:xfrm>
          </p:grpSpPr>
          <p:pic>
            <p:nvPicPr>
              <p:cNvPr id="811" name="对象 9" descr="对象 9"/>
              <p:cNvPicPr>
                <a:picLocks noChangeAspect="1"/>
              </p:cNvPicPr>
              <p:nvPr/>
            </p:nvPicPr>
            <p:blipFill>
              <a:blip r:embed="rId3">
                <a:extLst/>
              </a:blip>
              <a:srcRect l="8032" t="9288" r="13163" b="4164"/>
              <a:stretch>
                <a:fillRect/>
              </a:stretch>
            </p:blipFill>
            <p:spPr>
              <a:xfrm>
                <a:off x="4001466" y="0"/>
                <a:ext cx="4774687" cy="3614433"/>
              </a:xfrm>
              <a:prstGeom prst="rect">
                <a:avLst/>
              </a:prstGeom>
              <a:ln w="12700" cap="flat">
                <a:noFill/>
                <a:miter lim="400000"/>
              </a:ln>
              <a:effectLst/>
            </p:spPr>
          </p:pic>
          <p:sp>
            <p:nvSpPr>
              <p:cNvPr id="812" name="文本框 1"/>
              <p:cNvSpPr txBox="1"/>
              <p:nvPr/>
            </p:nvSpPr>
            <p:spPr>
              <a:xfrm>
                <a:off x="807190" y="3591584"/>
                <a:ext cx="1227270" cy="193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b="1" sz="700"/>
                </a:lvl1pPr>
              </a:lstStyle>
              <a:p>
                <a:pPr/>
                <a:r>
                  <a:t>(a) B/M=6%</a:t>
                </a:r>
              </a:p>
            </p:txBody>
          </p:sp>
          <p:sp>
            <p:nvSpPr>
              <p:cNvPr id="813" name="文本框 11"/>
              <p:cNvSpPr txBox="1"/>
              <p:nvPr/>
            </p:nvSpPr>
            <p:spPr>
              <a:xfrm>
                <a:off x="5877340" y="3639261"/>
                <a:ext cx="1227270" cy="193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b="1" sz="700"/>
                </a:lvl1pPr>
              </a:lstStyle>
              <a:p>
                <a:pPr/>
                <a:r>
                  <a:t>(a) B/M=12%</a:t>
                </a:r>
              </a:p>
            </p:txBody>
          </p:sp>
          <p:sp>
            <p:nvSpPr>
              <p:cNvPr id="814" name="直接箭头连接符 17"/>
              <p:cNvSpPr/>
              <p:nvPr/>
            </p:nvSpPr>
            <p:spPr>
              <a:xfrm flipV="1">
                <a:off x="-1" y="2241674"/>
                <a:ext cx="314034" cy="575341"/>
              </a:xfrm>
              <a:prstGeom prst="line">
                <a:avLst/>
              </a:prstGeom>
              <a:noFill/>
              <a:ln w="25400" cap="flat">
                <a:solidFill>
                  <a:srgbClr val="FF0000"/>
                </a:solidFill>
                <a:prstDash val="solid"/>
                <a:bevel/>
                <a:tailEnd type="triangle" w="med" len="med"/>
              </a:ln>
              <a:effectLst>
                <a:outerShdw sx="100000" sy="100000" kx="0" ky="0" algn="b" rotWithShape="0" blurRad="38100" dist="20000" dir="5400000">
                  <a:srgbClr val="808080">
                    <a:alpha val="37999"/>
                  </a:srgbClr>
                </a:outerShdw>
              </a:effectLst>
            </p:spPr>
            <p:txBody>
              <a:bodyPr wrap="square" lIns="45719" tIns="45719" rIns="45719" bIns="45719" numCol="1" anchor="t">
                <a:noAutofit/>
              </a:bodyPr>
              <a:lstStyle/>
              <a:p>
                <a:pPr/>
              </a:p>
            </p:txBody>
          </p:sp>
          <p:sp>
            <p:nvSpPr>
              <p:cNvPr id="815" name="直接箭头连接符 18"/>
              <p:cNvSpPr/>
              <p:nvPr/>
            </p:nvSpPr>
            <p:spPr>
              <a:xfrm flipV="1">
                <a:off x="5534596" y="2443187"/>
                <a:ext cx="435802" cy="486951"/>
              </a:xfrm>
              <a:prstGeom prst="line">
                <a:avLst/>
              </a:prstGeom>
              <a:noFill/>
              <a:ln w="25400" cap="flat">
                <a:solidFill>
                  <a:srgbClr val="FF0000"/>
                </a:solidFill>
                <a:prstDash val="solid"/>
                <a:bevel/>
                <a:tailEnd type="triangle" w="med" len="med"/>
              </a:ln>
              <a:effectLst>
                <a:outerShdw sx="100000" sy="100000" kx="0" ky="0" algn="b" rotWithShape="0" blurRad="38100" dist="20000" dir="5400000">
                  <a:srgbClr val="808080">
                    <a:alpha val="37999"/>
                  </a:srgbClr>
                </a:outerShdw>
              </a:effectLst>
            </p:spPr>
            <p:txBody>
              <a:bodyPr wrap="square" lIns="45719" tIns="45719" rIns="45719" bIns="45719" numCol="1" anchor="t">
                <a:noAutofit/>
              </a:bodyPr>
              <a:lstStyle/>
              <a:p>
                <a:pPr/>
              </a:p>
            </p:txBody>
          </p:sp>
        </p:grpSp>
      </p:grpSp>
      <p:sp>
        <p:nvSpPr>
          <p:cNvPr id="818" name="矩形 13"/>
          <p:cNvSpPr txBox="1"/>
          <p:nvPr/>
        </p:nvSpPr>
        <p:spPr>
          <a:xfrm>
            <a:off x="1826260" y="5889299"/>
            <a:ext cx="8539479" cy="243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marL="285750" indent="-285750">
              <a:lnSpc>
                <a:spcPct val="120000"/>
              </a:lnSpc>
              <a:buClr>
                <a:srgbClr val="0000CC"/>
              </a:buClr>
              <a:buSzPct val="100000"/>
              <a:buChar char="◆"/>
              <a:defRPr sz="1000">
                <a:solidFill>
                  <a:srgbClr val="0000CC"/>
                </a:solidFill>
              </a:defRPr>
            </a:lvl1pPr>
          </a:lstStyle>
          <a:p>
            <a:pPr/>
            <a:r>
              <a:t>Matching retarder dosage with ambient temperature to regulate the setting time, hydration temperature rise, and early strength of MPC</a:t>
            </a:r>
          </a:p>
        </p:txBody>
      </p:sp>
      <p:sp>
        <p:nvSpPr>
          <p:cNvPr id="819" name="TextBox 12"/>
          <p:cNvSpPr txBox="1"/>
          <p:nvPr/>
        </p:nvSpPr>
        <p:spPr>
          <a:xfrm>
            <a:off x="609282" y="985837"/>
            <a:ext cx="3142299"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buSzPct val="100000"/>
              <a:buChar char="➢"/>
              <a:defRPr b="1" sz="1600">
                <a:solidFill>
                  <a:srgbClr val="002060"/>
                </a:solidFill>
              </a:defRPr>
            </a:pPr>
            <a:r>
              <a:t>S</a:t>
            </a:r>
            <a:r>
              <a:t>trength development</a:t>
            </a:r>
          </a:p>
        </p:txBody>
      </p:sp>
      <p:grpSp>
        <p:nvGrpSpPr>
          <p:cNvPr id="822" name="组合 21"/>
          <p:cNvGrpSpPr/>
          <p:nvPr/>
        </p:nvGrpSpPr>
        <p:grpSpPr>
          <a:xfrm>
            <a:off x="1942875" y="3893992"/>
            <a:ext cx="10036175" cy="386680"/>
            <a:chOff x="0" y="0"/>
            <a:chExt cx="10036173" cy="386679"/>
          </a:xfrm>
        </p:grpSpPr>
        <p:sp>
          <p:nvSpPr>
            <p:cNvPr id="820" name="直接连接符 22"/>
            <p:cNvSpPr/>
            <p:nvPr/>
          </p:nvSpPr>
          <p:spPr>
            <a:xfrm>
              <a:off x="0" y="386679"/>
              <a:ext cx="9410925" cy="1"/>
            </a:xfrm>
            <a:prstGeom prst="line">
              <a:avLst/>
            </a:prstGeom>
            <a:noFill/>
            <a:ln w="25400" cap="flat">
              <a:solidFill>
                <a:srgbClr val="FF0000"/>
              </a:solidFill>
              <a:prstDash val="dash"/>
              <a:bevel/>
            </a:ln>
            <a:effectLst>
              <a:outerShdw sx="100000" sy="100000" kx="0" ky="0" algn="b" rotWithShape="0" blurRad="38100" dist="20000" dir="5400000">
                <a:srgbClr val="808080">
                  <a:alpha val="37999"/>
                </a:srgbClr>
              </a:outerShdw>
            </a:effectLst>
          </p:spPr>
          <p:txBody>
            <a:bodyPr wrap="square" lIns="45719" tIns="45719" rIns="45719" bIns="45719" numCol="1" anchor="t">
              <a:noAutofit/>
            </a:bodyPr>
            <a:lstStyle/>
            <a:p>
              <a:pPr/>
            </a:p>
          </p:txBody>
        </p:sp>
        <p:sp>
          <p:nvSpPr>
            <p:cNvPr id="821" name="文本框 23"/>
            <p:cNvSpPr txBox="1"/>
            <p:nvPr/>
          </p:nvSpPr>
          <p:spPr>
            <a:xfrm>
              <a:off x="9207724" y="0"/>
              <a:ext cx="828450" cy="370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a:solidFill>
                    <a:srgbClr val="C00000"/>
                  </a:solidFill>
                </a:defRPr>
              </a:lvl1pPr>
            </a:lstStyle>
            <a:p>
              <a:pPr/>
              <a:r>
                <a:t>30MPa</a:t>
              </a:r>
            </a:p>
          </p:txBody>
        </p:sp>
      </p:grpSp>
      <p:sp>
        <p:nvSpPr>
          <p:cNvPr id="823" name="文本框 24"/>
          <p:cNvSpPr txBox="1"/>
          <p:nvPr/>
        </p:nvSpPr>
        <p:spPr>
          <a:xfrm>
            <a:off x="4697312" y="1213938"/>
            <a:ext cx="3159955" cy="243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1000">
                <a:solidFill>
                  <a:srgbClr val="FF0000"/>
                </a:solidFill>
              </a:defRPr>
            </a:lvl1pPr>
          </a:lstStyle>
          <a:p>
            <a:pPr/>
            <a:r>
              <a:t>Effect of retarder dosage and ambient temperature</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5" name="标题 1"/>
          <p:cNvSpPr txBox="1"/>
          <p:nvPr>
            <p:ph type="title"/>
          </p:nvPr>
        </p:nvSpPr>
        <p:spPr>
          <a:xfrm>
            <a:off x="353566" y="136524"/>
            <a:ext cx="8396539" cy="668149"/>
          </a:xfrm>
          <a:prstGeom prst="rect">
            <a:avLst/>
          </a:prstGeom>
        </p:spPr>
        <p:txBody>
          <a:bodyPr/>
          <a:lstStyle/>
          <a:p>
            <a:pPr defTabSz="676655">
              <a:defRPr sz="2072">
                <a:latin typeface="Times New Roman"/>
                <a:ea typeface="Times New Roman"/>
                <a:cs typeface="Times New Roman"/>
                <a:sym typeface="Times New Roman"/>
              </a:defRPr>
            </a:pPr>
            <a:r>
              <a:t>1.</a:t>
            </a:r>
            <a:r>
              <a:t>Composition and Properties of Magnesium Phosphate Cementitious Materials</a:t>
            </a:r>
          </a:p>
        </p:txBody>
      </p:sp>
      <p:grpSp>
        <p:nvGrpSpPr>
          <p:cNvPr id="836" name="组合 2"/>
          <p:cNvGrpSpPr/>
          <p:nvPr/>
        </p:nvGrpSpPr>
        <p:grpSpPr>
          <a:xfrm>
            <a:off x="1028699" y="1295400"/>
            <a:ext cx="10264199" cy="4958666"/>
            <a:chOff x="0" y="0"/>
            <a:chExt cx="10264197" cy="4958665"/>
          </a:xfrm>
        </p:grpSpPr>
        <p:pic>
          <p:nvPicPr>
            <p:cNvPr id="826" name="对象 4" descr="对象 4"/>
            <p:cNvPicPr>
              <a:picLocks noChangeAspect="1"/>
            </p:cNvPicPr>
            <p:nvPr/>
          </p:nvPicPr>
          <p:blipFill>
            <a:blip r:embed="rId2">
              <a:extLst/>
            </a:blip>
            <a:stretch>
              <a:fillRect/>
            </a:stretch>
          </p:blipFill>
          <p:spPr>
            <a:xfrm>
              <a:off x="1032231" y="0"/>
              <a:ext cx="9102370" cy="4958666"/>
            </a:xfrm>
            <a:prstGeom prst="rect">
              <a:avLst/>
            </a:prstGeom>
            <a:ln w="12700" cap="flat">
              <a:noFill/>
              <a:miter lim="400000"/>
            </a:ln>
            <a:effectLst/>
          </p:spPr>
        </p:pic>
        <p:grpSp>
          <p:nvGrpSpPr>
            <p:cNvPr id="831" name="组合 11"/>
            <p:cNvGrpSpPr/>
            <p:nvPr/>
          </p:nvGrpSpPr>
          <p:grpSpPr>
            <a:xfrm>
              <a:off x="-1" y="990311"/>
              <a:ext cx="3543439" cy="1871570"/>
              <a:chOff x="0" y="0"/>
              <a:chExt cx="3543437" cy="1871568"/>
            </a:xfrm>
          </p:grpSpPr>
          <p:sp>
            <p:nvSpPr>
              <p:cNvPr id="827" name="直接箭头连接符 25"/>
              <p:cNvSpPr/>
              <p:nvPr/>
            </p:nvSpPr>
            <p:spPr>
              <a:xfrm flipH="1">
                <a:off x="1524137" y="-1"/>
                <a:ext cx="2019301" cy="1151891"/>
              </a:xfrm>
              <a:prstGeom prst="line">
                <a:avLst/>
              </a:prstGeom>
              <a:noFill/>
              <a:ln w="19050" cap="flat">
                <a:solidFill>
                  <a:srgbClr val="BFBFBF"/>
                </a:solidFill>
                <a:prstDash val="solid"/>
                <a:round/>
                <a:tailEnd type="triangle" w="med" len="med"/>
              </a:ln>
              <a:effectLst/>
            </p:spPr>
            <p:txBody>
              <a:bodyPr wrap="square" lIns="45719" tIns="45719" rIns="45719" bIns="45719" numCol="1" anchor="t">
                <a:noAutofit/>
              </a:bodyPr>
              <a:lstStyle/>
              <a:p>
                <a:pPr/>
              </a:p>
            </p:txBody>
          </p:sp>
          <p:grpSp>
            <p:nvGrpSpPr>
              <p:cNvPr id="830" name="TextBox 13"/>
              <p:cNvGrpSpPr/>
              <p:nvPr/>
            </p:nvGrpSpPr>
            <p:grpSpPr>
              <a:xfrm>
                <a:off x="0" y="433294"/>
                <a:ext cx="1524001" cy="1438275"/>
                <a:chOff x="0" y="0"/>
                <a:chExt cx="1524000" cy="1438274"/>
              </a:xfrm>
            </p:grpSpPr>
            <p:sp>
              <p:nvSpPr>
                <p:cNvPr id="828" name="矩形"/>
                <p:cNvSpPr/>
                <p:nvPr/>
              </p:nvSpPr>
              <p:spPr>
                <a:xfrm>
                  <a:off x="-1" y="-1"/>
                  <a:ext cx="1524001" cy="1438276"/>
                </a:xfrm>
                <a:prstGeom prst="rect">
                  <a:avLst/>
                </a:prstGeom>
                <a:solidFill>
                  <a:srgbClr val="F2F2F2"/>
                </a:solidFill>
                <a:ln w="19050" cap="flat">
                  <a:solidFill>
                    <a:srgbClr val="BFBFBF"/>
                  </a:solidFill>
                  <a:prstDash val="sysDash"/>
                  <a:round/>
                </a:ln>
                <a:effectLst/>
              </p:spPr>
              <p:txBody>
                <a:bodyPr wrap="square" lIns="45719" tIns="45719" rIns="45719" bIns="45719" numCol="1" anchor="t">
                  <a:noAutofit/>
                </a:bodyPr>
                <a:lstStyle/>
                <a:p>
                  <a:pPr>
                    <a:defRPr sz="1200"/>
                  </a:pPr>
                </a:p>
              </p:txBody>
            </p:sp>
            <p:sp>
              <p:nvSpPr>
                <p:cNvPr id="829" name="Ultra-low contraction in the early stage (before 12 hours)…"/>
                <p:cNvSpPr txBox="1"/>
                <p:nvPr/>
              </p:nvSpPr>
              <p:spPr>
                <a:xfrm>
                  <a:off x="55244" y="9524"/>
                  <a:ext cx="1413512" cy="1158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defRPr sz="1200"/>
                  </a:pPr>
                  <a:r>
                    <a:t>Ultra-low contraction in the early stage (before 12 hours)</a:t>
                  </a:r>
                </a:p>
                <a:p>
                  <a:pPr>
                    <a:defRPr sz="1200"/>
                  </a:pPr>
                  <a:r>
                    <a:t>even slight expansion</a:t>
                  </a:r>
                </a:p>
              </p:txBody>
            </p:sp>
          </p:grpSp>
        </p:grpSp>
        <p:grpSp>
          <p:nvGrpSpPr>
            <p:cNvPr id="834" name="组合 6"/>
            <p:cNvGrpSpPr/>
            <p:nvPr/>
          </p:nvGrpSpPr>
          <p:grpSpPr>
            <a:xfrm>
              <a:off x="7571340" y="1409014"/>
              <a:ext cx="2692858" cy="820006"/>
              <a:chOff x="0" y="0"/>
              <a:chExt cx="2692856" cy="820004"/>
            </a:xfrm>
          </p:grpSpPr>
          <p:sp>
            <p:nvSpPr>
              <p:cNvPr id="832" name="直接箭头连接符 28"/>
              <p:cNvSpPr/>
              <p:nvPr/>
            </p:nvSpPr>
            <p:spPr>
              <a:xfrm>
                <a:off x="0" y="-1"/>
                <a:ext cx="849004" cy="341920"/>
              </a:xfrm>
              <a:prstGeom prst="line">
                <a:avLst/>
              </a:prstGeom>
              <a:noFill/>
              <a:ln w="19050" cap="flat">
                <a:solidFill>
                  <a:srgbClr val="BFBFBF"/>
                </a:solidFill>
                <a:prstDash val="solid"/>
                <a:round/>
                <a:tailEnd type="triangle" w="med" len="med"/>
              </a:ln>
              <a:effectLst/>
            </p:spPr>
            <p:txBody>
              <a:bodyPr wrap="square" lIns="45719" tIns="45719" rIns="45719" bIns="45719" numCol="1" anchor="t">
                <a:noAutofit/>
              </a:bodyPr>
              <a:lstStyle/>
              <a:p>
                <a:pPr/>
              </a:p>
            </p:txBody>
          </p:sp>
          <p:sp>
            <p:nvSpPr>
              <p:cNvPr id="833" name="TextBox 16"/>
              <p:cNvSpPr txBox="1"/>
              <p:nvPr/>
            </p:nvSpPr>
            <p:spPr>
              <a:xfrm>
                <a:off x="527967" y="353914"/>
                <a:ext cx="2164890" cy="466091"/>
              </a:xfrm>
              <a:prstGeom prst="rect">
                <a:avLst/>
              </a:prstGeom>
              <a:solidFill>
                <a:srgbClr val="F2F2F2"/>
              </a:solidFill>
              <a:ln w="19050" cap="flat">
                <a:solidFill>
                  <a:srgbClr val="BFBFBF"/>
                </a:solidFill>
                <a:prstDash val="sysDash"/>
                <a:miter lim="8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defRPr sz="1200"/>
                </a:pPr>
                <a:r>
                  <a:t>late-stage shrinkage reduction</a:t>
                </a:r>
              </a:p>
              <a:p>
                <a:pPr>
                  <a:defRPr sz="1200"/>
                </a:pPr>
                <a:r>
                  <a:t>Low overall deformation</a:t>
                </a:r>
              </a:p>
            </p:txBody>
          </p:sp>
        </p:grpSp>
        <p:sp>
          <p:nvSpPr>
            <p:cNvPr id="835" name="矩形 21"/>
            <p:cNvSpPr txBox="1"/>
            <p:nvPr/>
          </p:nvSpPr>
          <p:spPr>
            <a:xfrm>
              <a:off x="2375535" y="87630"/>
              <a:ext cx="6717666" cy="523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400"/>
              </a:lvl1pPr>
            </a:lstStyle>
            <a:p>
              <a:pPr/>
              <a:r>
                <a:t>Comparison of drying shrinkage rates between MPC mortar and other cement mortars</a:t>
              </a:r>
            </a:p>
          </p:txBody>
        </p:sp>
      </p:grpSp>
      <p:sp>
        <p:nvSpPr>
          <p:cNvPr id="837" name="TextBox 12"/>
          <p:cNvSpPr txBox="1"/>
          <p:nvPr/>
        </p:nvSpPr>
        <p:spPr>
          <a:xfrm>
            <a:off x="609282" y="985837"/>
            <a:ext cx="3142299"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buSzPct val="100000"/>
              <a:buChar char="➢"/>
              <a:defRPr b="1" sz="1600">
                <a:solidFill>
                  <a:srgbClr val="002060"/>
                </a:solidFill>
              </a:defRPr>
            </a:pPr>
            <a:r>
              <a:t>C</a:t>
            </a:r>
            <a:r>
              <a:t>ubic deformation</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9" name="标题 1"/>
          <p:cNvSpPr txBox="1"/>
          <p:nvPr>
            <p:ph type="title"/>
          </p:nvPr>
        </p:nvSpPr>
        <p:spPr>
          <a:xfrm>
            <a:off x="353566" y="136524"/>
            <a:ext cx="8396539" cy="668149"/>
          </a:xfrm>
          <a:prstGeom prst="rect">
            <a:avLst/>
          </a:prstGeom>
        </p:spPr>
        <p:txBody>
          <a:bodyPr/>
          <a:lstStyle/>
          <a:p>
            <a:pPr defTabSz="676655">
              <a:defRPr sz="2072">
                <a:latin typeface="Times New Roman"/>
                <a:ea typeface="Times New Roman"/>
                <a:cs typeface="Times New Roman"/>
                <a:sym typeface="Times New Roman"/>
              </a:defRPr>
            </a:pPr>
            <a:r>
              <a:t>1.</a:t>
            </a:r>
            <a:r>
              <a:t>Composition and Properties of Magnesium Phosphate Cementitious Materials</a:t>
            </a:r>
          </a:p>
        </p:txBody>
      </p:sp>
      <p:grpSp>
        <p:nvGrpSpPr>
          <p:cNvPr id="845" name="组合 11"/>
          <p:cNvGrpSpPr/>
          <p:nvPr/>
        </p:nvGrpSpPr>
        <p:grpSpPr>
          <a:xfrm>
            <a:off x="6173323" y="1908175"/>
            <a:ext cx="1966915" cy="2624139"/>
            <a:chOff x="0" y="0"/>
            <a:chExt cx="1966913" cy="2624138"/>
          </a:xfrm>
        </p:grpSpPr>
        <p:pic>
          <p:nvPicPr>
            <p:cNvPr id="840" name="Picture 2" descr="Picture 2"/>
            <p:cNvPicPr>
              <a:picLocks noChangeAspect="1"/>
            </p:cNvPicPr>
            <p:nvPr/>
          </p:nvPicPr>
          <p:blipFill>
            <a:blip r:embed="rId2">
              <a:extLst/>
            </a:blip>
            <a:stretch>
              <a:fillRect/>
            </a:stretch>
          </p:blipFill>
          <p:spPr>
            <a:xfrm>
              <a:off x="0" y="0"/>
              <a:ext cx="1966914" cy="2624139"/>
            </a:xfrm>
            <a:prstGeom prst="rect">
              <a:avLst/>
            </a:prstGeom>
            <a:ln w="12700" cap="flat">
              <a:noFill/>
              <a:miter lim="400000"/>
            </a:ln>
            <a:effectLst/>
          </p:spPr>
        </p:pic>
        <p:grpSp>
          <p:nvGrpSpPr>
            <p:cNvPr id="844" name="组合 9"/>
            <p:cNvGrpSpPr/>
            <p:nvPr/>
          </p:nvGrpSpPr>
          <p:grpSpPr>
            <a:xfrm>
              <a:off x="72007" y="863600"/>
              <a:ext cx="1435827" cy="919163"/>
              <a:chOff x="0" y="0"/>
              <a:chExt cx="1435826" cy="919161"/>
            </a:xfrm>
          </p:grpSpPr>
          <p:sp>
            <p:nvSpPr>
              <p:cNvPr id="841" name="TextBox 12"/>
              <p:cNvSpPr txBox="1"/>
              <p:nvPr/>
            </p:nvSpPr>
            <p:spPr>
              <a:xfrm>
                <a:off x="-1" y="309563"/>
                <a:ext cx="1435828" cy="26924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b="1" sz="600"/>
                </a:lvl1pPr>
              </a:lstStyle>
              <a:p>
                <a:pPr/>
                <a:r>
                  <a:t>The matrix concrete is adhered and damaged</a:t>
                </a:r>
              </a:p>
            </p:txBody>
          </p:sp>
          <p:sp>
            <p:nvSpPr>
              <p:cNvPr id="842" name="直接箭头连接符 9"/>
              <p:cNvSpPr/>
              <p:nvPr/>
            </p:nvSpPr>
            <p:spPr>
              <a:xfrm flipV="1">
                <a:off x="193106" y="0"/>
                <a:ext cx="325438" cy="309563"/>
              </a:xfrm>
              <a:prstGeom prst="line">
                <a:avLst/>
              </a:prstGeom>
              <a:noFill/>
              <a:ln w="9525" cap="flat">
                <a:solidFill>
                  <a:srgbClr val="FF0000"/>
                </a:solidFill>
                <a:prstDash val="solid"/>
                <a:round/>
                <a:tailEnd type="triangle" w="med" len="med"/>
              </a:ln>
              <a:effectLst/>
            </p:spPr>
            <p:txBody>
              <a:bodyPr wrap="square" lIns="45719" tIns="45719" rIns="45719" bIns="45719" numCol="1" anchor="t">
                <a:noAutofit/>
              </a:bodyPr>
              <a:lstStyle/>
              <a:p>
                <a:pPr/>
              </a:p>
            </p:txBody>
          </p:sp>
          <p:sp>
            <p:nvSpPr>
              <p:cNvPr id="843" name="直接箭头连接符 10"/>
              <p:cNvSpPr/>
              <p:nvPr/>
            </p:nvSpPr>
            <p:spPr>
              <a:xfrm>
                <a:off x="193106" y="587375"/>
                <a:ext cx="325438" cy="331788"/>
              </a:xfrm>
              <a:prstGeom prst="line">
                <a:avLst/>
              </a:prstGeom>
              <a:noFill/>
              <a:ln w="9525" cap="flat">
                <a:solidFill>
                  <a:srgbClr val="FF0000"/>
                </a:solidFill>
                <a:prstDash val="solid"/>
                <a:round/>
                <a:tailEnd type="triangle" w="med" len="med"/>
              </a:ln>
              <a:effectLst/>
            </p:spPr>
            <p:txBody>
              <a:bodyPr wrap="square" lIns="45719" tIns="45719" rIns="45719" bIns="45719" numCol="1" anchor="t">
                <a:noAutofit/>
              </a:bodyPr>
              <a:lstStyle/>
              <a:p>
                <a:pPr/>
              </a:p>
            </p:txBody>
          </p:sp>
        </p:grpSp>
      </p:grpSp>
      <p:grpSp>
        <p:nvGrpSpPr>
          <p:cNvPr id="848" name="TextBox 31"/>
          <p:cNvGrpSpPr/>
          <p:nvPr/>
        </p:nvGrpSpPr>
        <p:grpSpPr>
          <a:xfrm>
            <a:off x="338455" y="4808220"/>
            <a:ext cx="6263005" cy="1801496"/>
            <a:chOff x="0" y="0"/>
            <a:chExt cx="6263004" cy="1801495"/>
          </a:xfrm>
        </p:grpSpPr>
        <p:sp>
          <p:nvSpPr>
            <p:cNvPr id="846" name="矩形"/>
            <p:cNvSpPr/>
            <p:nvPr/>
          </p:nvSpPr>
          <p:spPr>
            <a:xfrm>
              <a:off x="0" y="-1"/>
              <a:ext cx="6263005" cy="1801497"/>
            </a:xfrm>
            <a:prstGeom prst="rect">
              <a:avLst/>
            </a:prstGeom>
            <a:solidFill>
              <a:srgbClr val="F2F2F2"/>
            </a:solidFill>
            <a:ln w="19050" cap="flat">
              <a:solidFill>
                <a:srgbClr val="F2F2F2"/>
              </a:solidFill>
              <a:prstDash val="sysDash"/>
              <a:miter lim="800000"/>
            </a:ln>
            <a:effectLst/>
          </p:spPr>
          <p:txBody>
            <a:bodyPr wrap="square" lIns="45719" tIns="45719" rIns="45719" bIns="45719" numCol="1" anchor="t">
              <a:noAutofit/>
            </a:bodyPr>
            <a:lstStyle/>
            <a:p>
              <a:pPr>
                <a:lnSpc>
                  <a:spcPct val="125000"/>
                </a:lnSpc>
                <a:defRPr sz="1600"/>
              </a:pPr>
            </a:p>
          </p:txBody>
        </p:sp>
        <p:sp>
          <p:nvSpPr>
            <p:cNvPr id="847" name="Strongly bonded with concrete, stone, steel, and wood;…"/>
            <p:cNvSpPr txBox="1"/>
            <p:nvPr/>
          </p:nvSpPr>
          <p:spPr>
            <a:xfrm>
              <a:off x="55245" y="9524"/>
              <a:ext cx="6152515" cy="1539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marL="342900" indent="-342900">
                <a:lnSpc>
                  <a:spcPct val="125000"/>
                </a:lnSpc>
                <a:buSzPct val="100000"/>
                <a:buChar char="●"/>
                <a:defRPr sz="1600"/>
              </a:pPr>
              <a:r>
                <a:t>Strongly bonded with concrete, stone, steel, and wood;</a:t>
              </a:r>
            </a:p>
            <a:p>
              <a:pPr marL="342900" indent="-342900">
                <a:lnSpc>
                  <a:spcPct val="125000"/>
                </a:lnSpc>
                <a:buSzPct val="100000"/>
                <a:buChar char="●"/>
                <a:defRPr sz="1600"/>
              </a:pPr>
              <a:r>
                <a:t>Interface flexural strength (for C40 concrete): 3d&gt; 5MPa;</a:t>
              </a:r>
            </a:p>
            <a:p>
              <a:pPr marL="342900" indent="-342900">
                <a:lnSpc>
                  <a:spcPct val="125000"/>
                </a:lnSpc>
                <a:buSzPct val="100000"/>
                <a:buChar char="●"/>
                <a:defRPr sz="1600"/>
              </a:pPr>
              <a:r>
                <a:t>Positive bond strength (for C40 concrete): 3 days&gt; 2 MPa;</a:t>
              </a:r>
            </a:p>
            <a:p>
              <a:pPr marL="342900" indent="-342900">
                <a:lnSpc>
                  <a:spcPct val="125000"/>
                </a:lnSpc>
                <a:buSzPct val="100000"/>
                <a:buChar char="●"/>
                <a:defRPr sz="1600"/>
              </a:pPr>
              <a:r>
                <a:t>Bonding strength between steel bars and C30 concrete under constrained pull-out condition: 6h&gt; 8.5 MPa</a:t>
              </a:r>
            </a:p>
          </p:txBody>
        </p:sp>
      </p:grpSp>
      <p:sp>
        <p:nvSpPr>
          <p:cNvPr id="849" name="右箭头 14"/>
          <p:cNvSpPr/>
          <p:nvPr/>
        </p:nvSpPr>
        <p:spPr>
          <a:xfrm>
            <a:off x="6847719" y="5418104"/>
            <a:ext cx="833439" cy="358776"/>
          </a:xfrm>
          <a:prstGeom prst="rightArrow">
            <a:avLst>
              <a:gd name="adj1" fmla="val 50000"/>
              <a:gd name="adj2" fmla="val 50000"/>
            </a:avLst>
          </a:prstGeom>
          <a:solidFill>
            <a:srgbClr val="FFC000"/>
          </a:solidFill>
          <a:ln w="25400">
            <a:solidFill>
              <a:srgbClr val="BABABA"/>
            </a:solidFill>
          </a:ln>
        </p:spPr>
        <p:txBody>
          <a:bodyPr lIns="45719" rIns="45719" anchor="ctr"/>
          <a:lstStyle/>
          <a:p>
            <a:pPr algn="ctr">
              <a:defRPr b="1">
                <a:solidFill>
                  <a:srgbClr val="FFFFFF"/>
                </a:solidFill>
              </a:defRPr>
            </a:pPr>
          </a:p>
        </p:txBody>
      </p:sp>
      <p:sp>
        <p:nvSpPr>
          <p:cNvPr id="850" name="TextBox 1"/>
          <p:cNvSpPr txBox="1"/>
          <p:nvPr/>
        </p:nvSpPr>
        <p:spPr>
          <a:xfrm>
            <a:off x="7927720" y="5129178"/>
            <a:ext cx="4333427" cy="808991"/>
          </a:xfrm>
          <a:prstGeom prst="rect">
            <a:avLst/>
          </a:prstGeom>
          <a:solidFill>
            <a:srgbClr val="F2F2F2"/>
          </a:solidFill>
          <a:ln w="19050">
            <a:solidFill>
              <a:srgbClr val="F2F2F2"/>
            </a:solidFill>
            <a:prstDash val="sysDash"/>
            <a:miter/>
          </a:ln>
          <a:extLst>
            <a:ext uri="{C572A759-6A51-4108-AA02-DFA0A04FC94B}">
              <ma14:wrappingTextBoxFlag xmlns:ma14="http://schemas.microsoft.com/office/mac/drawingml/2011/main" val="1"/>
            </a:ext>
          </a:extLst>
        </p:spPr>
        <p:txBody>
          <a:bodyPr wrap="none" lIns="45719" rIns="45719">
            <a:spAutoFit/>
          </a:bodyPr>
          <a:lstStyle/>
          <a:p>
            <a:pPr marL="285750" indent="-285750">
              <a:lnSpc>
                <a:spcPct val="150000"/>
              </a:lnSpc>
              <a:buSzPct val="100000"/>
              <a:buChar char="➢"/>
              <a:defRPr b="1">
                <a:solidFill>
                  <a:srgbClr val="C00000"/>
                </a:solidFill>
              </a:defRPr>
            </a:pPr>
            <a:r>
              <a:t>1-10mm thin-layer bonding</a:t>
            </a:r>
          </a:p>
          <a:p>
            <a:pPr marL="285750" indent="-285750">
              <a:lnSpc>
                <a:spcPct val="150000"/>
              </a:lnSpc>
              <a:buSzPct val="100000"/>
              <a:buChar char="➢"/>
              <a:defRPr b="1">
                <a:solidFill>
                  <a:srgbClr val="C00000"/>
                </a:solidFill>
              </a:defRPr>
            </a:pPr>
            <a:r>
              <a:t>Reinforcement bar and bolt planting</a:t>
            </a:r>
          </a:p>
        </p:txBody>
      </p:sp>
      <p:pic>
        <p:nvPicPr>
          <p:cNvPr id="851" name="图片 15" descr="图片 15"/>
          <p:cNvPicPr>
            <a:picLocks noChangeAspect="1"/>
          </p:cNvPicPr>
          <p:nvPr/>
        </p:nvPicPr>
        <p:blipFill>
          <a:blip r:embed="rId3">
            <a:extLst/>
          </a:blip>
          <a:stretch>
            <a:fillRect/>
          </a:stretch>
        </p:blipFill>
        <p:spPr>
          <a:xfrm>
            <a:off x="8611723" y="1897063"/>
            <a:ext cx="1968501" cy="2624137"/>
          </a:xfrm>
          <a:prstGeom prst="rect">
            <a:avLst/>
          </a:prstGeom>
          <a:ln w="12700">
            <a:miter lim="400000"/>
          </a:ln>
        </p:spPr>
      </p:pic>
      <p:sp>
        <p:nvSpPr>
          <p:cNvPr id="852" name="TextBox 12"/>
          <p:cNvSpPr txBox="1"/>
          <p:nvPr/>
        </p:nvSpPr>
        <p:spPr>
          <a:xfrm>
            <a:off x="9130837" y="2317750"/>
            <a:ext cx="931863" cy="18034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600"/>
            </a:lvl1pPr>
          </a:lstStyle>
          <a:p>
            <a:pPr/>
            <a:r>
              <a:t>Matrix destruction</a:t>
            </a:r>
          </a:p>
        </p:txBody>
      </p:sp>
      <p:sp>
        <p:nvSpPr>
          <p:cNvPr id="853" name="直接箭头连接符 17"/>
          <p:cNvSpPr/>
          <p:nvPr/>
        </p:nvSpPr>
        <p:spPr>
          <a:xfrm flipH="1">
            <a:off x="9268948" y="2595563"/>
            <a:ext cx="90489" cy="473076"/>
          </a:xfrm>
          <a:prstGeom prst="line">
            <a:avLst/>
          </a:prstGeom>
          <a:ln>
            <a:solidFill>
              <a:srgbClr val="FF0000"/>
            </a:solidFill>
            <a:tailEnd type="triangle"/>
          </a:ln>
        </p:spPr>
        <p:txBody>
          <a:bodyPr lIns="45719" rIns="45719"/>
          <a:lstStyle/>
          <a:p>
            <a:pPr/>
          </a:p>
        </p:txBody>
      </p:sp>
      <p:sp>
        <p:nvSpPr>
          <p:cNvPr id="854" name="TextBox 12"/>
          <p:cNvSpPr txBox="1"/>
          <p:nvPr/>
        </p:nvSpPr>
        <p:spPr>
          <a:xfrm>
            <a:off x="609600" y="986155"/>
            <a:ext cx="4307840"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200">
              <a:buSzPct val="100000"/>
              <a:buChar char="➢"/>
              <a:defRPr b="1" sz="1600">
                <a:solidFill>
                  <a:srgbClr val="002060"/>
                </a:solidFill>
              </a:defRPr>
            </a:lvl1pPr>
          </a:lstStyle>
          <a:p>
            <a:pPr/>
            <a:r>
              <a:t>Interface adhesion performance</a:t>
            </a:r>
          </a:p>
        </p:txBody>
      </p:sp>
      <p:pic>
        <p:nvPicPr>
          <p:cNvPr id="855" name="Picture 16" descr="Picture 16"/>
          <p:cNvPicPr>
            <a:picLocks noChangeAspect="1"/>
          </p:cNvPicPr>
          <p:nvPr/>
        </p:nvPicPr>
        <p:blipFill>
          <a:blip r:embed="rId4">
            <a:extLst/>
          </a:blip>
          <a:srcRect l="0" t="0" r="0" b="14929"/>
          <a:stretch>
            <a:fillRect/>
          </a:stretch>
        </p:blipFill>
        <p:spPr>
          <a:xfrm>
            <a:off x="891264" y="1447799"/>
            <a:ext cx="4651918" cy="3218005"/>
          </a:xfrm>
          <a:prstGeom prst="rect">
            <a:avLst/>
          </a:prstGeom>
          <a:ln w="12700">
            <a:miter lim="400000"/>
          </a:ln>
        </p:spPr>
      </p:pic>
      <p:sp>
        <p:nvSpPr>
          <p:cNvPr id="856" name="任意多边形: 形状 1"/>
          <p:cNvSpPr/>
          <p:nvPr/>
        </p:nvSpPr>
        <p:spPr>
          <a:xfrm>
            <a:off x="2873730" y="2528366"/>
            <a:ext cx="498435" cy="1628821"/>
          </a:xfrm>
          <a:custGeom>
            <a:avLst/>
            <a:gdLst/>
            <a:ahLst/>
            <a:cxnLst>
              <a:cxn ang="0">
                <a:pos x="wd2" y="hd2"/>
              </a:cxn>
              <a:cxn ang="5400000">
                <a:pos x="wd2" y="hd2"/>
              </a:cxn>
              <a:cxn ang="10800000">
                <a:pos x="wd2" y="hd2"/>
              </a:cxn>
              <a:cxn ang="16200000">
                <a:pos x="wd2" y="hd2"/>
              </a:cxn>
            </a:cxnLst>
            <a:rect l="0" t="0" r="r" b="b"/>
            <a:pathLst>
              <a:path w="21075" h="21600" fill="norm" stroke="1" extrusionOk="0">
                <a:moveTo>
                  <a:pt x="0" y="0"/>
                </a:moveTo>
                <a:cubicBezTo>
                  <a:pt x="364" y="303"/>
                  <a:pt x="810" y="595"/>
                  <a:pt x="1091" y="908"/>
                </a:cubicBezTo>
                <a:cubicBezTo>
                  <a:pt x="1338" y="1181"/>
                  <a:pt x="2099" y="2697"/>
                  <a:pt x="2182" y="2904"/>
                </a:cubicBezTo>
                <a:cubicBezTo>
                  <a:pt x="2400" y="3447"/>
                  <a:pt x="2294" y="4009"/>
                  <a:pt x="2727" y="4538"/>
                </a:cubicBezTo>
                <a:cubicBezTo>
                  <a:pt x="2863" y="4703"/>
                  <a:pt x="3497" y="4767"/>
                  <a:pt x="3818" y="4901"/>
                </a:cubicBezTo>
                <a:cubicBezTo>
                  <a:pt x="4228" y="5071"/>
                  <a:pt x="4584" y="5256"/>
                  <a:pt x="4909" y="5445"/>
                </a:cubicBezTo>
                <a:cubicBezTo>
                  <a:pt x="5313" y="5680"/>
                  <a:pt x="5680" y="5923"/>
                  <a:pt x="6001" y="6171"/>
                </a:cubicBezTo>
                <a:cubicBezTo>
                  <a:pt x="6227" y="6347"/>
                  <a:pt x="6250" y="6552"/>
                  <a:pt x="6546" y="6716"/>
                </a:cubicBezTo>
                <a:cubicBezTo>
                  <a:pt x="6811" y="6863"/>
                  <a:pt x="7273" y="6958"/>
                  <a:pt x="7637" y="7079"/>
                </a:cubicBezTo>
                <a:cubicBezTo>
                  <a:pt x="7819" y="7261"/>
                  <a:pt x="7887" y="7459"/>
                  <a:pt x="8182" y="7624"/>
                </a:cubicBezTo>
                <a:cubicBezTo>
                  <a:pt x="8447" y="7770"/>
                  <a:pt x="9043" y="7833"/>
                  <a:pt x="9273" y="7987"/>
                </a:cubicBezTo>
                <a:cubicBezTo>
                  <a:pt x="9788" y="8329"/>
                  <a:pt x="9551" y="8805"/>
                  <a:pt x="10364" y="9076"/>
                </a:cubicBezTo>
                <a:lnTo>
                  <a:pt x="12546" y="9802"/>
                </a:lnTo>
                <a:cubicBezTo>
                  <a:pt x="12728" y="9983"/>
                  <a:pt x="12796" y="10182"/>
                  <a:pt x="13092" y="10346"/>
                </a:cubicBezTo>
                <a:cubicBezTo>
                  <a:pt x="13357" y="10493"/>
                  <a:pt x="13862" y="10576"/>
                  <a:pt x="14183" y="10709"/>
                </a:cubicBezTo>
                <a:cubicBezTo>
                  <a:pt x="14593" y="10880"/>
                  <a:pt x="14981" y="11059"/>
                  <a:pt x="15274" y="11254"/>
                </a:cubicBezTo>
                <a:cubicBezTo>
                  <a:pt x="16591" y="12131"/>
                  <a:pt x="14697" y="11549"/>
                  <a:pt x="17456" y="12161"/>
                </a:cubicBezTo>
                <a:cubicBezTo>
                  <a:pt x="17820" y="12343"/>
                  <a:pt x="18254" y="12511"/>
                  <a:pt x="18547" y="12706"/>
                </a:cubicBezTo>
                <a:cubicBezTo>
                  <a:pt x="18804" y="12877"/>
                  <a:pt x="18797" y="13086"/>
                  <a:pt x="19092" y="13250"/>
                </a:cubicBezTo>
                <a:cubicBezTo>
                  <a:pt x="19357" y="13397"/>
                  <a:pt x="19820" y="13492"/>
                  <a:pt x="20183" y="13613"/>
                </a:cubicBezTo>
                <a:cubicBezTo>
                  <a:pt x="21121" y="15484"/>
                  <a:pt x="21600" y="15969"/>
                  <a:pt x="20183" y="18514"/>
                </a:cubicBezTo>
                <a:cubicBezTo>
                  <a:pt x="19900" y="19024"/>
                  <a:pt x="15688" y="20480"/>
                  <a:pt x="14728" y="20692"/>
                </a:cubicBezTo>
                <a:cubicBezTo>
                  <a:pt x="14183" y="20813"/>
                  <a:pt x="13661" y="20947"/>
                  <a:pt x="13092" y="21055"/>
                </a:cubicBezTo>
                <a:cubicBezTo>
                  <a:pt x="12386" y="21190"/>
                  <a:pt x="11560" y="21256"/>
                  <a:pt x="10910" y="21418"/>
                </a:cubicBezTo>
                <a:cubicBezTo>
                  <a:pt x="10764" y="21455"/>
                  <a:pt x="10910" y="21539"/>
                  <a:pt x="10910" y="21600"/>
                </a:cubicBezTo>
              </a:path>
            </a:pathLst>
          </a:custGeom>
          <a:ln w="25400">
            <a:solidFill>
              <a:srgbClr val="C00000"/>
            </a:solidFill>
          </a:ln>
        </p:spPr>
        <p:txBody>
          <a:bodyPr lIns="45719" rIns="45719" anchor="ctr"/>
          <a:lstStyle/>
          <a:p>
            <a:pPr algn="ctr">
              <a:defRPr>
                <a:solidFill>
                  <a:srgbClr val="FFFFFF"/>
                </a:solidFill>
              </a:defRPr>
            </a:p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8" name="标题 1"/>
          <p:cNvSpPr txBox="1"/>
          <p:nvPr>
            <p:ph type="title"/>
          </p:nvPr>
        </p:nvSpPr>
        <p:spPr>
          <a:xfrm>
            <a:off x="353566" y="136524"/>
            <a:ext cx="8396539" cy="668149"/>
          </a:xfrm>
          <a:prstGeom prst="rect">
            <a:avLst/>
          </a:prstGeom>
        </p:spPr>
        <p:txBody>
          <a:bodyPr/>
          <a:lstStyle/>
          <a:p>
            <a:pPr defTabSz="676655">
              <a:defRPr sz="2072">
                <a:latin typeface="Times New Roman"/>
                <a:ea typeface="Times New Roman"/>
                <a:cs typeface="Times New Roman"/>
                <a:sym typeface="Times New Roman"/>
              </a:defRPr>
            </a:pPr>
            <a:r>
              <a:t>1.</a:t>
            </a:r>
            <a:r>
              <a:t>Composition and Properties of Magnesium Phosphate Cementitious Materials</a:t>
            </a:r>
          </a:p>
        </p:txBody>
      </p:sp>
      <p:graphicFrame>
        <p:nvGraphicFramePr>
          <p:cNvPr id="859" name="Group 41"/>
          <p:cNvGraphicFramePr/>
          <p:nvPr/>
        </p:nvGraphicFramePr>
        <p:xfrm>
          <a:off x="2051686" y="2445746"/>
          <a:ext cx="6558913" cy="228279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928985"/>
                <a:gridCol w="1342297"/>
                <a:gridCol w="1640184"/>
                <a:gridCol w="1647446"/>
              </a:tblGrid>
              <a:tr h="570699">
                <a:tc>
                  <a:txBody>
                    <a:bodyPr/>
                    <a:lstStyle/>
                    <a:p>
                      <a:pPr algn="ctr">
                        <a:defRPr sz="1800"/>
                      </a:pPr>
                      <a:r>
                        <a:rPr sz="1200">
                          <a:sym typeface="MiSans"/>
                        </a:rPr>
                        <a:t>Material types</a:t>
                      </a:r>
                    </a:p>
                  </a:txBody>
                  <a:tcPr marL="45700" marR="45700" marT="45700" marB="45700" anchor="ctr" anchorCtr="0" horzOverflow="overflow">
                    <a:solidFill>
                      <a:srgbClr val="F2F2F2"/>
                    </a:solidFill>
                  </a:tcPr>
                </a:tc>
                <a:tc>
                  <a:txBody>
                    <a:bodyPr/>
                    <a:lstStyle/>
                    <a:p>
                      <a:pPr algn="ctr">
                        <a:defRPr sz="1800"/>
                      </a:pPr>
                      <a:r>
                        <a:rPr sz="1200">
                          <a:sym typeface="MiSans"/>
                        </a:rPr>
                        <a:t>MPC mortar</a:t>
                      </a:r>
                    </a:p>
                  </a:txBody>
                  <a:tcPr marL="45700" marR="45700" marT="45700" marB="45700" anchor="ctr" anchorCtr="0" horzOverflow="overflow">
                    <a:solidFill>
                      <a:srgbClr val="F2F2F2"/>
                    </a:solidFill>
                  </a:tcPr>
                </a:tc>
                <a:tc>
                  <a:txBody>
                    <a:bodyPr/>
                    <a:lstStyle/>
                    <a:p>
                      <a:pPr algn="ctr">
                        <a:defRPr sz="1800"/>
                      </a:pPr>
                      <a:r>
                        <a:rPr sz="1200">
                          <a:sym typeface="MiSans"/>
                        </a:rPr>
                        <a:t>MPC concrete</a:t>
                      </a:r>
                    </a:p>
                  </a:txBody>
                  <a:tcPr marL="45700" marR="45700" marT="45700" marB="45700" anchor="ctr" anchorCtr="0" horzOverflow="overflow">
                    <a:solidFill>
                      <a:srgbClr val="F2F2F2"/>
                    </a:solidFill>
                  </a:tcPr>
                </a:tc>
                <a:tc>
                  <a:txBody>
                    <a:bodyPr/>
                    <a:lstStyle/>
                    <a:p>
                      <a:pPr algn="ctr">
                        <a:defRPr sz="1800"/>
                      </a:pPr>
                      <a:r>
                        <a:rPr sz="1200">
                          <a:sym typeface="MiSans"/>
                        </a:rPr>
                        <a:t>OPC concrete</a:t>
                      </a:r>
                    </a:p>
                  </a:txBody>
                  <a:tcPr marL="45700" marR="45700" marT="45700" marB="45700" anchor="ctr" anchorCtr="0" horzOverflow="overflow">
                    <a:solidFill>
                      <a:srgbClr val="F2F2F2"/>
                    </a:solidFill>
                  </a:tcPr>
                </a:tc>
              </a:tr>
              <a:tr h="570699">
                <a:tc>
                  <a:txBody>
                    <a:bodyPr/>
                    <a:lstStyle/>
                    <a:p>
                      <a:pPr algn="ctr" defTabSz="913130">
                        <a:defRPr sz="1800"/>
                      </a:pPr>
                      <a:r>
                        <a:rPr sz="1200">
                          <a:sym typeface="MiSans"/>
                        </a:rPr>
                        <a:t>compression strength /MPa</a:t>
                      </a:r>
                    </a:p>
                  </a:txBody>
                  <a:tcPr marL="45700" marR="45700" marT="45700" marB="45700" anchor="ctr" anchorCtr="0" horzOverflow="overflow"/>
                </a:tc>
                <a:tc>
                  <a:txBody>
                    <a:bodyPr/>
                    <a:lstStyle/>
                    <a:p>
                      <a:pPr algn="ctr" defTabSz="913130">
                        <a:defRPr sz="1800"/>
                      </a:pPr>
                      <a:r>
                        <a:rPr sz="1200">
                          <a:sym typeface="MiSans"/>
                        </a:rPr>
                        <a:t>69.8</a:t>
                      </a:r>
                    </a:p>
                  </a:txBody>
                  <a:tcPr marL="45700" marR="45700" marT="45700" marB="45700" anchor="ctr" anchorCtr="0" horzOverflow="overflow"/>
                </a:tc>
                <a:tc>
                  <a:txBody>
                    <a:bodyPr/>
                    <a:lstStyle/>
                    <a:p>
                      <a:pPr algn="ctr" defTabSz="913130">
                        <a:defRPr sz="1800"/>
                      </a:pPr>
                      <a:r>
                        <a:rPr b="1" sz="1200">
                          <a:solidFill>
                            <a:srgbClr val="C00000"/>
                          </a:solidFill>
                          <a:sym typeface="MiSans"/>
                        </a:rPr>
                        <a:t>57.8</a:t>
                      </a:r>
                    </a:p>
                  </a:txBody>
                  <a:tcPr marL="45700" marR="45700" marT="45700" marB="45700" anchor="ctr" anchorCtr="0" horzOverflow="overflow"/>
                </a:tc>
                <a:tc>
                  <a:txBody>
                    <a:bodyPr/>
                    <a:lstStyle/>
                    <a:p>
                      <a:pPr algn="ctr" defTabSz="913130">
                        <a:defRPr sz="1800"/>
                      </a:pPr>
                      <a:r>
                        <a:rPr sz="1200">
                          <a:sym typeface="MiSans"/>
                        </a:rPr>
                        <a:t>56.9</a:t>
                      </a:r>
                    </a:p>
                  </a:txBody>
                  <a:tcPr marL="45700" marR="45700" marT="45700" marB="45700" anchor="ctr" anchorCtr="0" horzOverflow="overflow"/>
                </a:tc>
              </a:tr>
              <a:tr h="570699">
                <a:tc>
                  <a:txBody>
                    <a:bodyPr/>
                    <a:lstStyle/>
                    <a:p>
                      <a:pPr algn="ctr" defTabSz="913130">
                        <a:defRPr sz="1800"/>
                      </a:pPr>
                      <a:r>
                        <a:rPr sz="1200">
                          <a:sym typeface="MiSans"/>
                        </a:rPr>
                        <a:t>abrasion resistance IA</a:t>
                      </a:r>
                    </a:p>
                  </a:txBody>
                  <a:tcPr marL="45700" marR="45700" marT="45700" marB="45700" anchor="ctr" anchorCtr="0" horzOverflow="overflow"/>
                </a:tc>
                <a:tc>
                  <a:txBody>
                    <a:bodyPr/>
                    <a:lstStyle/>
                    <a:p>
                      <a:pPr algn="ctr" defTabSz="913130">
                        <a:defRPr sz="1800"/>
                      </a:pPr>
                      <a:r>
                        <a:rPr sz="1200">
                          <a:sym typeface="MiSans"/>
                        </a:rPr>
                        <a:t>7.12</a:t>
                      </a:r>
                    </a:p>
                  </a:txBody>
                  <a:tcPr marL="45700" marR="45700" marT="45700" marB="45700" anchor="ctr" anchorCtr="0" horzOverflow="overflow"/>
                </a:tc>
                <a:tc>
                  <a:txBody>
                    <a:bodyPr/>
                    <a:lstStyle/>
                    <a:p>
                      <a:pPr algn="ctr" defTabSz="913130">
                        <a:defRPr sz="1800"/>
                      </a:pPr>
                      <a:r>
                        <a:rPr b="1" sz="1200">
                          <a:solidFill>
                            <a:srgbClr val="C00000"/>
                          </a:solidFill>
                          <a:sym typeface="MiSans"/>
                        </a:rPr>
                        <a:t>7.87</a:t>
                      </a:r>
                    </a:p>
                  </a:txBody>
                  <a:tcPr marL="45700" marR="45700" marT="45700" marB="45700" anchor="ctr" anchorCtr="0" horzOverflow="overflow"/>
                </a:tc>
                <a:tc>
                  <a:txBody>
                    <a:bodyPr/>
                    <a:lstStyle/>
                    <a:p>
                      <a:pPr algn="ctr" defTabSz="913130">
                        <a:defRPr sz="1800"/>
                      </a:pPr>
                      <a:r>
                        <a:rPr sz="1200">
                          <a:sym typeface="MiSans"/>
                        </a:rPr>
                        <a:t>3.92</a:t>
                      </a:r>
                    </a:p>
                  </a:txBody>
                  <a:tcPr marL="45700" marR="45700" marT="45700" marB="45700" anchor="ctr" anchorCtr="0" horzOverflow="overflow"/>
                </a:tc>
              </a:tr>
              <a:tr h="570699">
                <a:tc>
                  <a:txBody>
                    <a:bodyPr/>
                    <a:lstStyle/>
                    <a:p>
                      <a:pPr algn="ctr" defTabSz="913130">
                        <a:defRPr sz="1800"/>
                      </a:pPr>
                      <a:r>
                        <a:rPr sz="1200">
                          <a:sym typeface="MiSans"/>
                        </a:rPr>
                        <a:t>Wear rate/kg/m²</a:t>
                      </a:r>
                    </a:p>
                  </a:txBody>
                  <a:tcPr marL="45700" marR="45700" marT="45700" marB="45700" anchor="ctr" anchorCtr="0" horzOverflow="overflow"/>
                </a:tc>
                <a:tc>
                  <a:txBody>
                    <a:bodyPr/>
                    <a:lstStyle/>
                    <a:p>
                      <a:pPr algn="ctr" defTabSz="913130">
                        <a:defRPr sz="1800"/>
                      </a:pPr>
                      <a:r>
                        <a:rPr sz="1200">
                          <a:sym typeface="MiSans"/>
                        </a:rPr>
                        <a:t>1.95</a:t>
                      </a:r>
                    </a:p>
                  </a:txBody>
                  <a:tcPr marL="45700" marR="45700" marT="45700" marB="45700" anchor="ctr" anchorCtr="0" horzOverflow="overflow"/>
                </a:tc>
                <a:tc>
                  <a:txBody>
                    <a:bodyPr/>
                    <a:lstStyle/>
                    <a:p>
                      <a:pPr algn="ctr" defTabSz="913130">
                        <a:defRPr sz="1800"/>
                      </a:pPr>
                      <a:r>
                        <a:rPr b="1" sz="1200">
                          <a:solidFill>
                            <a:srgbClr val="C00000"/>
                          </a:solidFill>
                          <a:sym typeface="MiSans"/>
                        </a:rPr>
                        <a:t>1.31</a:t>
                      </a:r>
                    </a:p>
                  </a:txBody>
                  <a:tcPr marL="45700" marR="45700" marT="45700" marB="45700" anchor="ctr" anchorCtr="0" horzOverflow="overflow"/>
                </a:tc>
                <a:tc>
                  <a:txBody>
                    <a:bodyPr/>
                    <a:lstStyle/>
                    <a:p>
                      <a:pPr algn="ctr" defTabSz="913130">
                        <a:defRPr sz="1800"/>
                      </a:pPr>
                      <a:r>
                        <a:rPr sz="1200">
                          <a:sym typeface="MiSans"/>
                        </a:rPr>
                        <a:t>3.0~3.5</a:t>
                      </a:r>
                    </a:p>
                  </a:txBody>
                  <a:tcPr marL="45700" marR="45700" marT="45700" marB="45700" anchor="ctr" anchorCtr="0" horzOverflow="overflow"/>
                </a:tc>
              </a:tr>
            </a:tbl>
          </a:graphicData>
        </a:graphic>
      </p:graphicFrame>
      <p:sp>
        <p:nvSpPr>
          <p:cNvPr id="860" name="矩形 8"/>
          <p:cNvSpPr txBox="1"/>
          <p:nvPr/>
        </p:nvSpPr>
        <p:spPr>
          <a:xfrm>
            <a:off x="3169920" y="1577339"/>
            <a:ext cx="4333240" cy="650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lvl1pPr>
          </a:lstStyle>
          <a:p>
            <a:pPr/>
            <a:r>
              <a:t>Comparison of Wear Resistance Between MPC and Other Materials</a:t>
            </a:r>
          </a:p>
        </p:txBody>
      </p:sp>
      <p:sp>
        <p:nvSpPr>
          <p:cNvPr id="861" name="TextBox 13"/>
          <p:cNvSpPr/>
          <p:nvPr/>
        </p:nvSpPr>
        <p:spPr>
          <a:xfrm>
            <a:off x="692150" y="1700213"/>
            <a:ext cx="2511425" cy="398781"/>
          </a:xfrm>
          <a:prstGeom prst="rect">
            <a:avLst/>
          </a:prstGeom>
          <a:solidFill>
            <a:srgbClr val="FFFFFF"/>
          </a:solidFill>
          <a:ln w="12700">
            <a:miter lim="400000"/>
          </a:ln>
        </p:spPr>
        <p:txBody>
          <a:bodyPr lIns="45719" rIns="45719"/>
          <a:lstStyle/>
          <a:p>
            <a:pPr>
              <a:defRPr sz="2000">
                <a:solidFill>
                  <a:srgbClr val="006600"/>
                </a:solidFill>
              </a:defRPr>
            </a:pPr>
          </a:p>
        </p:txBody>
      </p:sp>
      <p:grpSp>
        <p:nvGrpSpPr>
          <p:cNvPr id="866" name="组合 11"/>
          <p:cNvGrpSpPr/>
          <p:nvPr/>
        </p:nvGrpSpPr>
        <p:grpSpPr>
          <a:xfrm>
            <a:off x="8850630" y="2519679"/>
            <a:ext cx="2937511" cy="3401060"/>
            <a:chOff x="0" y="0"/>
            <a:chExt cx="2937510" cy="3401059"/>
          </a:xfrm>
        </p:grpSpPr>
        <p:grpSp>
          <p:nvGrpSpPr>
            <p:cNvPr id="864" name="矩形 21"/>
            <p:cNvGrpSpPr/>
            <p:nvPr/>
          </p:nvGrpSpPr>
          <p:grpSpPr>
            <a:xfrm>
              <a:off x="521970" y="-1"/>
              <a:ext cx="2415541" cy="3401061"/>
              <a:chOff x="0" y="0"/>
              <a:chExt cx="2415539" cy="3401059"/>
            </a:xfrm>
          </p:grpSpPr>
          <p:sp>
            <p:nvSpPr>
              <p:cNvPr id="862" name="矩形"/>
              <p:cNvSpPr/>
              <p:nvPr/>
            </p:nvSpPr>
            <p:spPr>
              <a:xfrm>
                <a:off x="0" y="-1"/>
                <a:ext cx="2415540" cy="3401061"/>
              </a:xfrm>
              <a:prstGeom prst="rect">
                <a:avLst/>
              </a:prstGeom>
              <a:solidFill>
                <a:srgbClr val="F2F2F2"/>
              </a:solidFill>
              <a:ln w="19050" cap="flat">
                <a:solidFill>
                  <a:srgbClr val="D9D9D9"/>
                </a:solidFill>
                <a:prstDash val="sysDash"/>
                <a:round/>
              </a:ln>
              <a:effectLst/>
            </p:spPr>
            <p:txBody>
              <a:bodyPr wrap="square" lIns="45719" tIns="45719" rIns="45719" bIns="45719" numCol="1" anchor="t">
                <a:noAutofit/>
              </a:bodyPr>
              <a:lstStyle/>
              <a:p>
                <a:pPr algn="just">
                  <a:lnSpc>
                    <a:spcPct val="125000"/>
                  </a:lnSpc>
                  <a:defRPr sz="1600"/>
                </a:pPr>
              </a:p>
            </p:txBody>
          </p:sp>
          <p:sp>
            <p:nvSpPr>
              <p:cNvPr id="863" name="MPC concrete exhibits wear resistance up to twice that of ordinary concrete, making it suitable for rapid repair of high-wear or damaged areas such as concrete pavements, bridge decks, garage floors, airport runways, and aprons."/>
              <p:cNvSpPr txBox="1"/>
              <p:nvPr/>
            </p:nvSpPr>
            <p:spPr>
              <a:xfrm>
                <a:off x="55245" y="9524"/>
                <a:ext cx="2305050" cy="33489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just">
                  <a:lnSpc>
                    <a:spcPct val="125000"/>
                  </a:lnSpc>
                  <a:defRPr sz="1600"/>
                </a:lvl1pPr>
              </a:lstStyle>
              <a:p>
                <a:pPr/>
                <a:r>
                  <a:t>MPC concrete exhibits wear resistance up to twice that of ordinary concrete, making it suitable for rapid repair of high-wear or damaged areas such as concrete pavements, bridge decks, garage floors, airport runways, and aprons.</a:t>
                </a:r>
              </a:p>
            </p:txBody>
          </p:sp>
        </p:grpSp>
        <p:sp>
          <p:nvSpPr>
            <p:cNvPr id="865" name="右箭头 10"/>
            <p:cNvSpPr/>
            <p:nvPr/>
          </p:nvSpPr>
          <p:spPr>
            <a:xfrm>
              <a:off x="0" y="620068"/>
              <a:ext cx="502277" cy="386227"/>
            </a:xfrm>
            <a:prstGeom prst="rightArrow">
              <a:avLst>
                <a:gd name="adj1" fmla="val 50000"/>
                <a:gd name="adj2" fmla="val 50000"/>
              </a:avLst>
            </a:prstGeom>
            <a:solidFill>
              <a:srgbClr val="FFC000"/>
            </a:solidFill>
            <a:ln w="25400" cap="flat">
              <a:solidFill>
                <a:srgbClr val="BABABA"/>
              </a:solidFill>
              <a:prstDash val="solid"/>
              <a:round/>
            </a:ln>
            <a:effectLst/>
          </p:spPr>
          <p:txBody>
            <a:bodyPr wrap="square" lIns="45719" tIns="45719" rIns="45719" bIns="45719" numCol="1" anchor="ctr">
              <a:noAutofit/>
            </a:bodyPr>
            <a:lstStyle/>
            <a:p>
              <a:pPr algn="ctr">
                <a:defRPr b="1">
                  <a:solidFill>
                    <a:srgbClr val="FFFFFF"/>
                  </a:solidFill>
                </a:defRPr>
              </a:pPr>
            </a:p>
          </p:txBody>
        </p:sp>
      </p:grpSp>
      <p:sp>
        <p:nvSpPr>
          <p:cNvPr id="867" name="TextBox 12"/>
          <p:cNvSpPr txBox="1"/>
          <p:nvPr/>
        </p:nvSpPr>
        <p:spPr>
          <a:xfrm>
            <a:off x="609282" y="985837"/>
            <a:ext cx="3142299"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200">
              <a:buSzPct val="100000"/>
              <a:buChar char="➢"/>
              <a:defRPr b="1" sz="1600"/>
            </a:lvl1pPr>
          </a:lstStyle>
          <a:p>
            <a:pPr/>
            <a:r>
              <a:t>Excellent wear resistance</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9" name="标题 1"/>
          <p:cNvSpPr txBox="1"/>
          <p:nvPr>
            <p:ph type="title"/>
          </p:nvPr>
        </p:nvSpPr>
        <p:spPr>
          <a:xfrm>
            <a:off x="353566" y="136524"/>
            <a:ext cx="8396539" cy="668149"/>
          </a:xfrm>
          <a:prstGeom prst="rect">
            <a:avLst/>
          </a:prstGeom>
        </p:spPr>
        <p:txBody>
          <a:bodyPr/>
          <a:lstStyle/>
          <a:p>
            <a:pPr defTabSz="676655">
              <a:defRPr sz="2072">
                <a:latin typeface="Times New Roman"/>
                <a:ea typeface="Times New Roman"/>
                <a:cs typeface="Times New Roman"/>
                <a:sym typeface="Times New Roman"/>
              </a:defRPr>
            </a:pPr>
            <a:r>
              <a:t>1.</a:t>
            </a:r>
            <a:r>
              <a:t>Composition and Properties of Magnesium Phosphate Cementitious Materials</a:t>
            </a:r>
          </a:p>
        </p:txBody>
      </p:sp>
      <p:graphicFrame>
        <p:nvGraphicFramePr>
          <p:cNvPr id="870" name="表格 3"/>
          <p:cNvGraphicFramePr/>
          <p:nvPr/>
        </p:nvGraphicFramePr>
        <p:xfrm>
          <a:off x="1905000" y="2349500"/>
          <a:ext cx="8763000" cy="227806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111087"/>
                <a:gridCol w="1109600"/>
                <a:gridCol w="1107704"/>
                <a:gridCol w="1107704"/>
                <a:gridCol w="1109601"/>
                <a:gridCol w="1109600"/>
                <a:gridCol w="1107704"/>
              </a:tblGrid>
              <a:tr h="455613">
                <a:tc rowSpan="2">
                  <a:txBody>
                    <a:bodyPr/>
                    <a:lstStyle/>
                    <a:p>
                      <a:pPr algn="ctr" defTabSz="913130">
                        <a:defRPr sz="1800"/>
                      </a:pPr>
                      <a:r>
                        <a:rPr sz="900">
                          <a:sym typeface="MiSans"/>
                        </a:rPr>
                        <a:t>Type of salt solution</a:t>
                      </a:r>
                    </a:p>
                  </a:txBody>
                  <a:tcPr marL="0" marR="0" marT="0" marB="0" anchor="ctr" anchorCtr="0" horzOverflow="overflow">
                    <a:solidFill>
                      <a:srgbClr val="F2F2F2"/>
                    </a:solidFill>
                  </a:tcPr>
                </a:tc>
                <a:tc gridSpan="3">
                  <a:txBody>
                    <a:bodyPr/>
                    <a:lstStyle/>
                    <a:p>
                      <a:pPr algn="ctr" defTabSz="913130">
                        <a:defRPr sz="1800"/>
                      </a:pPr>
                      <a:r>
                        <a:rPr sz="900">
                          <a:sym typeface="MiSans"/>
                        </a:rPr>
                        <a:t>rupture strength /MPa</a:t>
                      </a:r>
                    </a:p>
                  </a:txBody>
                  <a:tcPr marL="0" marR="0" marT="0" marB="0" anchor="ctr" anchorCtr="0" horzOverflow="overflow">
                    <a:solidFill>
                      <a:srgbClr val="F2F2F2"/>
                    </a:solidFill>
                  </a:tcPr>
                </a:tc>
                <a:tc hMerge="1">
                  <a:tcPr/>
                </a:tc>
                <a:tc hMerge="1">
                  <a:tcPr/>
                </a:tc>
                <a:tc gridSpan="3">
                  <a:txBody>
                    <a:bodyPr/>
                    <a:lstStyle/>
                    <a:p>
                      <a:pPr algn="ctr" defTabSz="913130">
                        <a:defRPr sz="1800"/>
                      </a:pPr>
                      <a:r>
                        <a:rPr sz="900">
                          <a:sym typeface="MiSans"/>
                        </a:rPr>
                        <a:t>compression strength /MPa</a:t>
                      </a:r>
                    </a:p>
                  </a:txBody>
                  <a:tcPr marL="0" marR="0" marT="0" marB="0" anchor="ctr" anchorCtr="0" horzOverflow="overflow">
                    <a:solidFill>
                      <a:srgbClr val="F2F2F2"/>
                    </a:solidFill>
                  </a:tcPr>
                </a:tc>
                <a:tc hMerge="1">
                  <a:tcPr/>
                </a:tc>
                <a:tc hMerge="1">
                  <a:tcPr/>
                </a:tc>
              </a:tr>
              <a:tr h="455613">
                <a:tc vMerge="1">
                  <a:tcPr/>
                </a:tc>
                <a:tc>
                  <a:txBody>
                    <a:bodyPr/>
                    <a:lstStyle/>
                    <a:p>
                      <a:pPr algn="ctr" defTabSz="913130">
                        <a:defRPr sz="1800"/>
                      </a:pPr>
                      <a:r>
                        <a:rPr sz="900">
                          <a:sym typeface="MiSans"/>
                        </a:rPr>
                        <a:t>30d</a:t>
                      </a:r>
                    </a:p>
                  </a:txBody>
                  <a:tcPr marL="0" marR="0" marT="0" marB="0" anchor="ctr" anchorCtr="0" horzOverflow="overflow">
                    <a:solidFill>
                      <a:srgbClr val="F2F2F2"/>
                    </a:solidFill>
                  </a:tcPr>
                </a:tc>
                <a:tc>
                  <a:txBody>
                    <a:bodyPr/>
                    <a:lstStyle/>
                    <a:p>
                      <a:pPr algn="ctr" defTabSz="913130">
                        <a:defRPr sz="1800"/>
                      </a:pPr>
                      <a:r>
                        <a:rPr sz="900">
                          <a:sym typeface="MiSans"/>
                        </a:rPr>
                        <a:t>70d</a:t>
                      </a:r>
                    </a:p>
                  </a:txBody>
                  <a:tcPr marL="0" marR="0" marT="0" marB="0" anchor="ctr" anchorCtr="0" horzOverflow="overflow">
                    <a:solidFill>
                      <a:srgbClr val="F2F2F2"/>
                    </a:solidFill>
                  </a:tcPr>
                </a:tc>
                <a:tc>
                  <a:txBody>
                    <a:bodyPr/>
                    <a:lstStyle/>
                    <a:p>
                      <a:pPr algn="ctr" defTabSz="913130">
                        <a:defRPr sz="1800"/>
                      </a:pPr>
                      <a:r>
                        <a:rPr sz="900">
                          <a:sym typeface="MiSans"/>
                        </a:rPr>
                        <a:t>210d</a:t>
                      </a:r>
                    </a:p>
                  </a:txBody>
                  <a:tcPr marL="0" marR="0" marT="0" marB="0" anchor="ctr" anchorCtr="0" horzOverflow="overflow">
                    <a:solidFill>
                      <a:srgbClr val="F2F2F2"/>
                    </a:solidFill>
                  </a:tcPr>
                </a:tc>
                <a:tc>
                  <a:txBody>
                    <a:bodyPr/>
                    <a:lstStyle/>
                    <a:p>
                      <a:pPr algn="ctr" defTabSz="913130">
                        <a:defRPr sz="1800"/>
                      </a:pPr>
                      <a:r>
                        <a:rPr sz="900">
                          <a:sym typeface="MiSans"/>
                        </a:rPr>
                        <a:t>30d</a:t>
                      </a:r>
                    </a:p>
                  </a:txBody>
                  <a:tcPr marL="0" marR="0" marT="0" marB="0" anchor="ctr" anchorCtr="0" horzOverflow="overflow">
                    <a:solidFill>
                      <a:srgbClr val="F2F2F2"/>
                    </a:solidFill>
                  </a:tcPr>
                </a:tc>
                <a:tc>
                  <a:txBody>
                    <a:bodyPr/>
                    <a:lstStyle/>
                    <a:p>
                      <a:pPr algn="ctr" defTabSz="913130">
                        <a:defRPr sz="1800"/>
                      </a:pPr>
                      <a:r>
                        <a:rPr sz="900">
                          <a:sym typeface="MiSans"/>
                        </a:rPr>
                        <a:t>70d</a:t>
                      </a:r>
                    </a:p>
                  </a:txBody>
                  <a:tcPr marL="0" marR="0" marT="0" marB="0" anchor="ctr" anchorCtr="0" horzOverflow="overflow">
                    <a:solidFill>
                      <a:srgbClr val="F2F2F2"/>
                    </a:solidFill>
                  </a:tcPr>
                </a:tc>
                <a:tc>
                  <a:txBody>
                    <a:bodyPr/>
                    <a:lstStyle/>
                    <a:p>
                      <a:pPr algn="ctr" defTabSz="913130">
                        <a:defRPr sz="1800"/>
                      </a:pPr>
                      <a:r>
                        <a:rPr sz="900">
                          <a:sym typeface="MiSans"/>
                        </a:rPr>
                        <a:t>210d</a:t>
                      </a:r>
                    </a:p>
                  </a:txBody>
                  <a:tcPr marL="0" marR="0" marT="0" marB="0" anchor="ctr" anchorCtr="0" horzOverflow="overflow">
                    <a:solidFill>
                      <a:srgbClr val="F2F2F2"/>
                    </a:solidFill>
                  </a:tcPr>
                </a:tc>
              </a:tr>
              <a:tr h="455613">
                <a:tc>
                  <a:txBody>
                    <a:bodyPr/>
                    <a:lstStyle/>
                    <a:p>
                      <a:pPr algn="ctr" defTabSz="913130">
                        <a:defRPr sz="1800"/>
                      </a:pPr>
                      <a:r>
                        <a:rPr sz="900">
                          <a:sym typeface="MiSans"/>
                        </a:rPr>
                        <a:t>10% Na 2 SO 4</a:t>
                      </a:r>
                    </a:p>
                  </a:txBody>
                  <a:tcPr marL="0" marR="0" marT="0" marB="0" anchor="ctr" anchorCtr="0" horzOverflow="overflow"/>
                </a:tc>
                <a:tc>
                  <a:txBody>
                    <a:bodyPr/>
                    <a:lstStyle/>
                    <a:p>
                      <a:pPr algn="ctr" defTabSz="913130">
                        <a:defRPr sz="1800"/>
                      </a:pPr>
                      <a:r>
                        <a:rPr sz="900">
                          <a:sym typeface="MiSans"/>
                        </a:rPr>
                        <a:t>7.75</a:t>
                      </a:r>
                    </a:p>
                  </a:txBody>
                  <a:tcPr marL="0" marR="0" marT="0" marB="0" anchor="ctr" anchorCtr="0" horzOverflow="overflow"/>
                </a:tc>
                <a:tc>
                  <a:txBody>
                    <a:bodyPr/>
                    <a:lstStyle/>
                    <a:p>
                      <a:pPr algn="ctr" defTabSz="913130">
                        <a:defRPr sz="1800"/>
                      </a:pPr>
                      <a:r>
                        <a:rPr sz="900">
                          <a:sym typeface="MiSans"/>
                        </a:rPr>
                        <a:t>7.85</a:t>
                      </a:r>
                    </a:p>
                  </a:txBody>
                  <a:tcPr marL="0" marR="0" marT="0" marB="0" anchor="ctr" anchorCtr="0" horzOverflow="overflow"/>
                </a:tc>
                <a:tc>
                  <a:txBody>
                    <a:bodyPr/>
                    <a:lstStyle/>
                    <a:p>
                      <a:pPr algn="ctr" defTabSz="913130">
                        <a:defRPr sz="1800"/>
                      </a:pPr>
                      <a:r>
                        <a:rPr sz="900">
                          <a:sym typeface="MiSans"/>
                        </a:rPr>
                        <a:t>8.51</a:t>
                      </a:r>
                    </a:p>
                  </a:txBody>
                  <a:tcPr marL="0" marR="0" marT="0" marB="0" anchor="ctr" anchorCtr="0" horzOverflow="overflow"/>
                </a:tc>
                <a:tc>
                  <a:txBody>
                    <a:bodyPr/>
                    <a:lstStyle/>
                    <a:p>
                      <a:pPr algn="ctr" defTabSz="913130">
                        <a:defRPr sz="1800"/>
                      </a:pPr>
                      <a:r>
                        <a:rPr sz="900">
                          <a:sym typeface="MiSans"/>
                        </a:rPr>
                        <a:t>67.5</a:t>
                      </a:r>
                    </a:p>
                  </a:txBody>
                  <a:tcPr marL="0" marR="0" marT="0" marB="0" anchor="ctr" anchorCtr="0" horzOverflow="overflow"/>
                </a:tc>
                <a:tc>
                  <a:txBody>
                    <a:bodyPr/>
                    <a:lstStyle/>
                    <a:p>
                      <a:pPr algn="ctr" defTabSz="913130">
                        <a:defRPr sz="1800"/>
                      </a:pPr>
                      <a:r>
                        <a:rPr sz="900">
                          <a:sym typeface="MiSans"/>
                        </a:rPr>
                        <a:t>65.1</a:t>
                      </a:r>
                    </a:p>
                  </a:txBody>
                  <a:tcPr marL="0" marR="0" marT="0" marB="0" anchor="ctr" anchorCtr="0" horzOverflow="overflow"/>
                </a:tc>
                <a:tc>
                  <a:txBody>
                    <a:bodyPr/>
                    <a:lstStyle/>
                    <a:p>
                      <a:pPr algn="ctr" defTabSz="913130">
                        <a:defRPr sz="1800"/>
                      </a:pPr>
                      <a:r>
                        <a:rPr sz="900">
                          <a:sym typeface="MiSans"/>
                        </a:rPr>
                        <a:t>66.1</a:t>
                      </a:r>
                    </a:p>
                  </a:txBody>
                  <a:tcPr marL="0" marR="0" marT="0" marB="0" anchor="ctr" anchorCtr="0" horzOverflow="overflow"/>
                </a:tc>
              </a:tr>
              <a:tr h="455613">
                <a:tc>
                  <a:txBody>
                    <a:bodyPr/>
                    <a:lstStyle/>
                    <a:p>
                      <a:pPr algn="ctr" defTabSz="913130">
                        <a:defRPr sz="1800"/>
                      </a:pPr>
                      <a:r>
                        <a:rPr sz="900">
                          <a:sym typeface="MiSans"/>
                        </a:rPr>
                        <a:t>10% MgSO 4</a:t>
                      </a:r>
                    </a:p>
                  </a:txBody>
                  <a:tcPr marL="0" marR="0" marT="0" marB="0" anchor="ctr" anchorCtr="0" horzOverflow="overflow"/>
                </a:tc>
                <a:tc>
                  <a:txBody>
                    <a:bodyPr/>
                    <a:lstStyle/>
                    <a:p>
                      <a:pPr algn="ctr" defTabSz="913130">
                        <a:defRPr sz="1800"/>
                      </a:pPr>
                      <a:r>
                        <a:rPr sz="900">
                          <a:sym typeface="MiSans"/>
                        </a:rPr>
                        <a:t>7.85</a:t>
                      </a:r>
                    </a:p>
                  </a:txBody>
                  <a:tcPr marL="0" marR="0" marT="0" marB="0" anchor="ctr" anchorCtr="0" horzOverflow="overflow"/>
                </a:tc>
                <a:tc>
                  <a:txBody>
                    <a:bodyPr/>
                    <a:lstStyle/>
                    <a:p>
                      <a:pPr algn="ctr" defTabSz="913130">
                        <a:defRPr sz="1800"/>
                      </a:pPr>
                      <a:r>
                        <a:rPr sz="900">
                          <a:sym typeface="MiSans"/>
                        </a:rPr>
                        <a:t>8.24</a:t>
                      </a:r>
                    </a:p>
                  </a:txBody>
                  <a:tcPr marL="0" marR="0" marT="0" marB="0" anchor="ctr" anchorCtr="0" horzOverflow="overflow"/>
                </a:tc>
                <a:tc>
                  <a:txBody>
                    <a:bodyPr/>
                    <a:lstStyle/>
                    <a:p>
                      <a:pPr algn="ctr" defTabSz="913130">
                        <a:defRPr sz="1800"/>
                      </a:pPr>
                      <a:r>
                        <a:rPr sz="900">
                          <a:sym typeface="MiSans"/>
                        </a:rPr>
                        <a:t>8.65</a:t>
                      </a:r>
                    </a:p>
                  </a:txBody>
                  <a:tcPr marL="0" marR="0" marT="0" marB="0" anchor="ctr" anchorCtr="0" horzOverflow="overflow"/>
                </a:tc>
                <a:tc>
                  <a:txBody>
                    <a:bodyPr/>
                    <a:lstStyle/>
                    <a:p>
                      <a:pPr algn="ctr" defTabSz="913130">
                        <a:defRPr sz="1800"/>
                      </a:pPr>
                      <a:r>
                        <a:rPr sz="900">
                          <a:sym typeface="MiSans"/>
                        </a:rPr>
                        <a:t>70.1</a:t>
                      </a:r>
                    </a:p>
                  </a:txBody>
                  <a:tcPr marL="0" marR="0" marT="0" marB="0" anchor="ctr" anchorCtr="0" horzOverflow="overflow"/>
                </a:tc>
                <a:tc>
                  <a:txBody>
                    <a:bodyPr/>
                    <a:lstStyle/>
                    <a:p>
                      <a:pPr algn="ctr" defTabSz="913130">
                        <a:defRPr sz="1800"/>
                      </a:pPr>
                      <a:r>
                        <a:rPr sz="900">
                          <a:sym typeface="MiSans"/>
                        </a:rPr>
                        <a:t>72.6</a:t>
                      </a:r>
                    </a:p>
                  </a:txBody>
                  <a:tcPr marL="0" marR="0" marT="0" marB="0" anchor="ctr" anchorCtr="0" horzOverflow="overflow"/>
                </a:tc>
                <a:tc>
                  <a:txBody>
                    <a:bodyPr/>
                    <a:lstStyle/>
                    <a:p>
                      <a:pPr algn="ctr" defTabSz="913130">
                        <a:defRPr sz="1800"/>
                      </a:pPr>
                      <a:r>
                        <a:rPr sz="900">
                          <a:sym typeface="MiSans"/>
                        </a:rPr>
                        <a:t>74.0</a:t>
                      </a:r>
                    </a:p>
                  </a:txBody>
                  <a:tcPr marL="0" marR="0" marT="0" marB="0" anchor="ctr" anchorCtr="0" horzOverflow="overflow"/>
                </a:tc>
              </a:tr>
              <a:tr h="455613">
                <a:tc>
                  <a:txBody>
                    <a:bodyPr/>
                    <a:lstStyle/>
                    <a:p>
                      <a:pPr algn="ctr" defTabSz="913130">
                        <a:defRPr sz="1800"/>
                      </a:pPr>
                      <a:r>
                        <a:rPr sz="900">
                          <a:sym typeface="MiSans"/>
                        </a:rPr>
                        <a:t>Simulated seawater</a:t>
                      </a:r>
                    </a:p>
                  </a:txBody>
                  <a:tcPr marL="0" marR="0" marT="0" marB="0" anchor="ctr" anchorCtr="0" horzOverflow="overflow"/>
                </a:tc>
                <a:tc>
                  <a:txBody>
                    <a:bodyPr/>
                    <a:lstStyle/>
                    <a:p>
                      <a:pPr algn="ctr" defTabSz="913130">
                        <a:defRPr sz="1800"/>
                      </a:pPr>
                      <a:r>
                        <a:rPr sz="900">
                          <a:sym typeface="MiSans"/>
                        </a:rPr>
                        <a:t>8.05</a:t>
                      </a:r>
                    </a:p>
                  </a:txBody>
                  <a:tcPr marL="0" marR="0" marT="0" marB="0" anchor="ctr" anchorCtr="0" horzOverflow="overflow"/>
                </a:tc>
                <a:tc>
                  <a:txBody>
                    <a:bodyPr/>
                    <a:lstStyle/>
                    <a:p>
                      <a:pPr algn="ctr" defTabSz="913130">
                        <a:defRPr sz="1800"/>
                      </a:pPr>
                      <a:r>
                        <a:rPr sz="900">
                          <a:sym typeface="MiSans"/>
                        </a:rPr>
                        <a:t>8.44</a:t>
                      </a:r>
                    </a:p>
                  </a:txBody>
                  <a:tcPr marL="0" marR="0" marT="0" marB="0" anchor="ctr" anchorCtr="0" horzOverflow="overflow"/>
                </a:tc>
                <a:tc>
                  <a:txBody>
                    <a:bodyPr/>
                    <a:lstStyle/>
                    <a:p>
                      <a:pPr algn="ctr" defTabSz="913130">
                        <a:defRPr sz="1800"/>
                      </a:pPr>
                      <a:r>
                        <a:rPr sz="900">
                          <a:sym typeface="MiSans"/>
                        </a:rPr>
                        <a:t>8.74</a:t>
                      </a:r>
                    </a:p>
                  </a:txBody>
                  <a:tcPr marL="0" marR="0" marT="0" marB="0" anchor="ctr" anchorCtr="0" horzOverflow="overflow"/>
                </a:tc>
                <a:tc>
                  <a:txBody>
                    <a:bodyPr/>
                    <a:lstStyle/>
                    <a:p>
                      <a:pPr algn="ctr" defTabSz="913130">
                        <a:defRPr sz="1800"/>
                      </a:pPr>
                      <a:r>
                        <a:rPr sz="900">
                          <a:sym typeface="MiSans"/>
                        </a:rPr>
                        <a:t>68.3</a:t>
                      </a:r>
                    </a:p>
                  </a:txBody>
                  <a:tcPr marL="0" marR="0" marT="0" marB="0" anchor="ctr" anchorCtr="0" horzOverflow="overflow"/>
                </a:tc>
                <a:tc>
                  <a:txBody>
                    <a:bodyPr/>
                    <a:lstStyle/>
                    <a:p>
                      <a:pPr algn="ctr" defTabSz="913130">
                        <a:defRPr sz="1800"/>
                      </a:pPr>
                      <a:r>
                        <a:rPr sz="900">
                          <a:sym typeface="MiSans"/>
                        </a:rPr>
                        <a:t>69.4</a:t>
                      </a:r>
                    </a:p>
                  </a:txBody>
                  <a:tcPr marL="0" marR="0" marT="0" marB="0" anchor="ctr" anchorCtr="0" horzOverflow="overflow"/>
                </a:tc>
                <a:tc>
                  <a:txBody>
                    <a:bodyPr/>
                    <a:lstStyle/>
                    <a:p>
                      <a:pPr algn="ctr" defTabSz="913130">
                        <a:defRPr sz="1800"/>
                      </a:pPr>
                      <a:r>
                        <a:rPr sz="900">
                          <a:sym typeface="MiSans"/>
                        </a:rPr>
                        <a:t>69.0</a:t>
                      </a:r>
                    </a:p>
                  </a:txBody>
                  <a:tcPr marL="0" marR="0" marT="0" marB="0" anchor="ctr" anchorCtr="0" horzOverflow="overflow"/>
                </a:tc>
              </a:tr>
            </a:tbl>
          </a:graphicData>
        </a:graphic>
      </p:graphicFrame>
      <p:sp>
        <p:nvSpPr>
          <p:cNvPr id="871" name="TextBox 6"/>
          <p:cNvSpPr txBox="1"/>
          <p:nvPr/>
        </p:nvSpPr>
        <p:spPr>
          <a:xfrm>
            <a:off x="1054100" y="1534794"/>
            <a:ext cx="2901315" cy="33274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5719" rIns="45719">
            <a:spAutoFit/>
          </a:bodyPr>
          <a:lstStyle>
            <a:lvl1pPr>
              <a:defRPr b="1" sz="1600">
                <a:solidFill>
                  <a:srgbClr val="006600"/>
                </a:solidFill>
              </a:defRPr>
            </a:lvl1pPr>
          </a:lstStyle>
          <a:p>
            <a:pPr/>
            <a:r>
              <a:t>salt corrosion resistance</a:t>
            </a:r>
          </a:p>
        </p:txBody>
      </p:sp>
      <p:sp>
        <p:nvSpPr>
          <p:cNvPr id="872" name="矩形 7"/>
          <p:cNvSpPr txBox="1"/>
          <p:nvPr/>
        </p:nvSpPr>
        <p:spPr>
          <a:xfrm>
            <a:off x="2179320" y="1952625"/>
            <a:ext cx="9005570" cy="370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lvl1pPr>
          </a:lstStyle>
          <a:p>
            <a:pPr/>
            <a:r>
              <a:t>Strength Development of MPC Mortar Immersed in Different Salt Solutions</a:t>
            </a:r>
          </a:p>
        </p:txBody>
      </p:sp>
      <p:grpSp>
        <p:nvGrpSpPr>
          <p:cNvPr id="879" name="组合 13"/>
          <p:cNvGrpSpPr/>
          <p:nvPr/>
        </p:nvGrpSpPr>
        <p:grpSpPr>
          <a:xfrm>
            <a:off x="2301090" y="4656137"/>
            <a:ext cx="8208961" cy="1251903"/>
            <a:chOff x="0" y="0"/>
            <a:chExt cx="8208960" cy="1251901"/>
          </a:xfrm>
        </p:grpSpPr>
        <p:grpSp>
          <p:nvGrpSpPr>
            <p:cNvPr id="875" name="组合 8"/>
            <p:cNvGrpSpPr/>
            <p:nvPr/>
          </p:nvGrpSpPr>
          <p:grpSpPr>
            <a:xfrm>
              <a:off x="0" y="-1"/>
              <a:ext cx="3016250" cy="1236028"/>
              <a:chOff x="0" y="0"/>
              <a:chExt cx="3016249" cy="1236026"/>
            </a:xfrm>
          </p:grpSpPr>
          <p:sp>
            <p:nvSpPr>
              <p:cNvPr id="873" name="TextBox 9"/>
              <p:cNvSpPr txBox="1"/>
              <p:nvPr/>
            </p:nvSpPr>
            <p:spPr>
              <a:xfrm>
                <a:off x="0" y="585786"/>
                <a:ext cx="3016250" cy="650241"/>
              </a:xfrm>
              <a:prstGeom prst="rect">
                <a:avLst/>
              </a:prstGeom>
              <a:solidFill>
                <a:srgbClr val="FFE697"/>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b="1"/>
                </a:lvl1pPr>
              </a:lstStyle>
              <a:p>
                <a:pPr/>
                <a:r>
                  <a:t>Resistant to corrosion by sulfates and chlorides</a:t>
                </a:r>
              </a:p>
            </p:txBody>
          </p:sp>
          <p:sp>
            <p:nvSpPr>
              <p:cNvPr id="874" name="下箭头 10"/>
              <p:cNvSpPr/>
              <p:nvPr/>
            </p:nvSpPr>
            <p:spPr>
              <a:xfrm>
                <a:off x="1860549" y="0"/>
                <a:ext cx="392112" cy="52228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492"/>
                    </a:moveTo>
                    <a:lnTo>
                      <a:pt x="5400" y="13492"/>
                    </a:lnTo>
                    <a:lnTo>
                      <a:pt x="5400" y="0"/>
                    </a:lnTo>
                    <a:lnTo>
                      <a:pt x="16200" y="0"/>
                    </a:lnTo>
                    <a:lnTo>
                      <a:pt x="16200" y="13492"/>
                    </a:lnTo>
                    <a:lnTo>
                      <a:pt x="21600" y="13492"/>
                    </a:lnTo>
                    <a:lnTo>
                      <a:pt x="10800" y="21600"/>
                    </a:lnTo>
                    <a:close/>
                  </a:path>
                </a:pathLst>
              </a:custGeom>
              <a:solidFill>
                <a:srgbClr val="FFC000"/>
              </a:solidFill>
              <a:ln w="25400" cap="flat">
                <a:solidFill>
                  <a:srgbClr val="BABABA"/>
                </a:solidFill>
                <a:prstDash val="solid"/>
                <a:round/>
              </a:ln>
              <a:effectLst/>
            </p:spPr>
            <p:txBody>
              <a:bodyPr wrap="square" lIns="45719" tIns="45719" rIns="45719" bIns="45719" numCol="1" anchor="ctr">
                <a:noAutofit/>
              </a:bodyPr>
              <a:lstStyle/>
              <a:p>
                <a:pPr algn="ctr">
                  <a:defRPr b="1">
                    <a:solidFill>
                      <a:srgbClr val="FFFFFF"/>
                    </a:solidFill>
                  </a:defRPr>
                </a:pPr>
              </a:p>
            </p:txBody>
          </p:sp>
        </p:grpSp>
        <p:grpSp>
          <p:nvGrpSpPr>
            <p:cNvPr id="878" name="组合 12"/>
            <p:cNvGrpSpPr/>
            <p:nvPr/>
          </p:nvGrpSpPr>
          <p:grpSpPr>
            <a:xfrm>
              <a:off x="3090862" y="574675"/>
              <a:ext cx="5118099" cy="677227"/>
              <a:chOff x="0" y="0"/>
              <a:chExt cx="5118098" cy="677226"/>
            </a:xfrm>
          </p:grpSpPr>
          <p:sp>
            <p:nvSpPr>
              <p:cNvPr id="876" name="矩形 8"/>
              <p:cNvSpPr/>
              <p:nvPr/>
            </p:nvSpPr>
            <p:spPr>
              <a:xfrm>
                <a:off x="469899" y="26986"/>
                <a:ext cx="4648200" cy="650241"/>
              </a:xfrm>
              <a:prstGeom prst="rect">
                <a:avLst/>
              </a:prstGeom>
              <a:solidFill>
                <a:srgbClr val="FFE697"/>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b="1"/>
                </a:lvl1pPr>
              </a:lstStyle>
              <a:p>
                <a:pPr/>
                <a:r>
                  <a:t>Suitable for Concrete Defect Repair in Saline Soil and Marine Environments</a:t>
                </a:r>
              </a:p>
            </p:txBody>
          </p:sp>
          <p:sp>
            <p:nvSpPr>
              <p:cNvPr id="877" name="下箭头 11"/>
              <p:cNvSpPr/>
              <p:nvPr/>
            </p:nvSpPr>
            <p:spPr>
              <a:xfrm rot="16200000">
                <a:off x="27781" y="-27782"/>
                <a:ext cx="392112" cy="4476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2140"/>
                    </a:moveTo>
                    <a:lnTo>
                      <a:pt x="5400" y="12140"/>
                    </a:lnTo>
                    <a:lnTo>
                      <a:pt x="5400" y="0"/>
                    </a:lnTo>
                    <a:lnTo>
                      <a:pt x="16200" y="0"/>
                    </a:lnTo>
                    <a:lnTo>
                      <a:pt x="16200" y="12140"/>
                    </a:lnTo>
                    <a:lnTo>
                      <a:pt x="21600" y="12140"/>
                    </a:lnTo>
                    <a:lnTo>
                      <a:pt x="10800" y="21600"/>
                    </a:lnTo>
                    <a:close/>
                  </a:path>
                </a:pathLst>
              </a:custGeom>
              <a:solidFill>
                <a:srgbClr val="FFC000"/>
              </a:solidFill>
              <a:ln w="25400" cap="flat">
                <a:solidFill>
                  <a:srgbClr val="BABABA"/>
                </a:solidFill>
                <a:prstDash val="solid"/>
                <a:round/>
              </a:ln>
              <a:effectLst/>
            </p:spPr>
            <p:txBody>
              <a:bodyPr wrap="square" lIns="45719" tIns="45719" rIns="45719" bIns="45719" numCol="1" anchor="ctr">
                <a:noAutofit/>
              </a:bodyPr>
              <a:lstStyle/>
              <a:p>
                <a:pPr algn="ctr">
                  <a:defRPr b="1">
                    <a:solidFill>
                      <a:srgbClr val="FFFFFF"/>
                    </a:solidFill>
                  </a:defRPr>
                </a:pPr>
              </a:p>
            </p:txBody>
          </p:sp>
        </p:grpSp>
      </p:grpSp>
      <p:sp>
        <p:nvSpPr>
          <p:cNvPr id="880" name="TextBox 12"/>
          <p:cNvSpPr txBox="1"/>
          <p:nvPr/>
        </p:nvSpPr>
        <p:spPr>
          <a:xfrm>
            <a:off x="609282" y="985837"/>
            <a:ext cx="3142299"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buSzPct val="100000"/>
              <a:buChar char="➢"/>
              <a:defRPr b="1" sz="1600">
                <a:solidFill>
                  <a:srgbClr val="002060"/>
                </a:solidFill>
              </a:defRPr>
            </a:pPr>
            <a:r>
              <a:t>D</a:t>
            </a:r>
            <a:r>
              <a:t>urability</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2" name="标题 1"/>
          <p:cNvSpPr txBox="1"/>
          <p:nvPr>
            <p:ph type="title"/>
          </p:nvPr>
        </p:nvSpPr>
        <p:spPr>
          <a:xfrm>
            <a:off x="353566" y="136524"/>
            <a:ext cx="8396539" cy="668149"/>
          </a:xfrm>
          <a:prstGeom prst="rect">
            <a:avLst/>
          </a:prstGeom>
        </p:spPr>
        <p:txBody>
          <a:bodyPr/>
          <a:lstStyle/>
          <a:p>
            <a:pPr defTabSz="676655">
              <a:defRPr sz="2072">
                <a:latin typeface="Times New Roman"/>
                <a:ea typeface="Times New Roman"/>
                <a:cs typeface="Times New Roman"/>
                <a:sym typeface="Times New Roman"/>
              </a:defRPr>
            </a:pPr>
            <a:r>
              <a:t>1.</a:t>
            </a:r>
            <a:r>
              <a:t>Composition and Properties of Magnesium Phosphate Cementitious Materials</a:t>
            </a:r>
          </a:p>
        </p:txBody>
      </p:sp>
      <p:grpSp>
        <p:nvGrpSpPr>
          <p:cNvPr id="885" name="矩形 9"/>
          <p:cNvGrpSpPr/>
          <p:nvPr/>
        </p:nvGrpSpPr>
        <p:grpSpPr>
          <a:xfrm>
            <a:off x="1265237" y="1432561"/>
            <a:ext cx="7024688" cy="523876"/>
            <a:chOff x="0" y="0"/>
            <a:chExt cx="7024687" cy="523875"/>
          </a:xfrm>
        </p:grpSpPr>
        <p:sp>
          <p:nvSpPr>
            <p:cNvPr id="883" name="矩形"/>
            <p:cNvSpPr/>
            <p:nvPr/>
          </p:nvSpPr>
          <p:spPr>
            <a:xfrm>
              <a:off x="0" y="0"/>
              <a:ext cx="7024688" cy="523875"/>
            </a:xfrm>
            <a:prstGeom prst="rect">
              <a:avLst/>
            </a:prstGeom>
            <a:solidFill>
              <a:srgbClr val="00B0F0">
                <a:alpha val="0"/>
              </a:srgbClr>
            </a:solidFill>
            <a:ln w="12700" cap="flat">
              <a:noFill/>
              <a:miter lim="400000"/>
            </a:ln>
            <a:effectLst/>
          </p:spPr>
          <p:txBody>
            <a:bodyPr wrap="square" lIns="45719" tIns="45719" rIns="45719" bIns="45719" numCol="1" anchor="t">
              <a:noAutofit/>
            </a:bodyPr>
            <a:lstStyle/>
            <a:p>
              <a:pPr>
                <a:spcBef>
                  <a:spcPts val="400"/>
                </a:spcBef>
                <a:defRPr b="1" sz="1600">
                  <a:solidFill>
                    <a:srgbClr val="006633"/>
                  </a:solidFill>
                </a:defRPr>
              </a:pPr>
            </a:p>
          </p:txBody>
        </p:sp>
        <p:sp>
          <p:nvSpPr>
            <p:cNvPr id="884" name="resistance to water"/>
            <p:cNvSpPr txBox="1"/>
            <p:nvPr/>
          </p:nvSpPr>
          <p:spPr>
            <a:xfrm>
              <a:off x="45720" y="0"/>
              <a:ext cx="6933248" cy="3327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spcBef>
                  <a:spcPts val="300"/>
                </a:spcBef>
                <a:defRPr b="1" sz="1600">
                  <a:solidFill>
                    <a:srgbClr val="006633"/>
                  </a:solidFill>
                </a:defRPr>
              </a:lvl1pPr>
            </a:lstStyle>
            <a:p>
              <a:pPr/>
              <a:r>
                <a:t>resistance to water</a:t>
              </a:r>
            </a:p>
          </p:txBody>
        </p:sp>
      </p:grpSp>
      <p:sp>
        <p:nvSpPr>
          <p:cNvPr id="886" name="TextBox 12"/>
          <p:cNvSpPr txBox="1"/>
          <p:nvPr/>
        </p:nvSpPr>
        <p:spPr>
          <a:xfrm>
            <a:off x="609282" y="985837"/>
            <a:ext cx="3142299"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buSzPct val="100000"/>
              <a:buChar char="➢"/>
              <a:defRPr b="1" sz="1600">
                <a:solidFill>
                  <a:srgbClr val="002060"/>
                </a:solidFill>
              </a:defRPr>
            </a:pPr>
            <a:r>
              <a:t>D</a:t>
            </a:r>
            <a:r>
              <a:t>urability</a:t>
            </a:r>
          </a:p>
        </p:txBody>
      </p:sp>
      <p:grpSp>
        <p:nvGrpSpPr>
          <p:cNvPr id="897" name="组合 4"/>
          <p:cNvGrpSpPr/>
          <p:nvPr/>
        </p:nvGrpSpPr>
        <p:grpSpPr>
          <a:xfrm>
            <a:off x="1715098" y="1839280"/>
            <a:ext cx="7894472" cy="4383407"/>
            <a:chOff x="0" y="0"/>
            <a:chExt cx="7894470" cy="4383405"/>
          </a:xfrm>
        </p:grpSpPr>
        <p:pic>
          <p:nvPicPr>
            <p:cNvPr id="887" name="Picture 3" descr="Picture 3"/>
            <p:cNvPicPr>
              <a:picLocks noChangeAspect="1"/>
            </p:cNvPicPr>
            <p:nvPr/>
          </p:nvPicPr>
          <p:blipFill>
            <a:blip r:embed="rId2">
              <a:extLst/>
            </a:blip>
            <a:srcRect l="0" t="938" r="0" b="938"/>
            <a:stretch>
              <a:fillRect/>
            </a:stretch>
          </p:blipFill>
          <p:spPr>
            <a:xfrm>
              <a:off x="0" y="0"/>
              <a:ext cx="6156801" cy="4010658"/>
            </a:xfrm>
            <a:prstGeom prst="rect">
              <a:avLst/>
            </a:prstGeom>
            <a:ln w="12700" cap="flat">
              <a:noFill/>
              <a:miter lim="400000"/>
            </a:ln>
            <a:effectLst/>
          </p:spPr>
        </p:pic>
        <p:sp>
          <p:nvSpPr>
            <p:cNvPr id="888" name="矩形 17"/>
            <p:cNvSpPr txBox="1"/>
            <p:nvPr/>
          </p:nvSpPr>
          <p:spPr>
            <a:xfrm>
              <a:off x="503554" y="3987165"/>
              <a:ext cx="6005830" cy="396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000"/>
              </a:lvl1pPr>
            </a:lstStyle>
            <a:p>
              <a:pPr/>
              <a:r>
                <a:t>Long-term strength development of a typical MPC paste (weight M/P = 4, B/M =  6 %, w/b =  0.125) under water curing</a:t>
              </a:r>
            </a:p>
          </p:txBody>
        </p:sp>
        <p:sp>
          <p:nvSpPr>
            <p:cNvPr id="889" name="文本框 18"/>
            <p:cNvSpPr txBox="1"/>
            <p:nvPr/>
          </p:nvSpPr>
          <p:spPr>
            <a:xfrm>
              <a:off x="3427909" y="1806918"/>
              <a:ext cx="2052448" cy="26923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lvl1pPr>
                <a:defRPr sz="1200">
                  <a:solidFill>
                    <a:srgbClr val="FF0000"/>
                  </a:solidFill>
                </a:defRPr>
              </a:lvl1pPr>
            </a:lstStyle>
            <a:p>
              <a:pPr/>
              <a:r>
                <a:t>Sample size: 25×25×25 mm³</a:t>
              </a:r>
            </a:p>
          </p:txBody>
        </p:sp>
        <p:grpSp>
          <p:nvGrpSpPr>
            <p:cNvPr id="896" name="组合 19"/>
            <p:cNvGrpSpPr/>
            <p:nvPr/>
          </p:nvGrpSpPr>
          <p:grpSpPr>
            <a:xfrm>
              <a:off x="5764670" y="346208"/>
              <a:ext cx="2129801" cy="902222"/>
              <a:chOff x="0" y="0"/>
              <a:chExt cx="2129799" cy="902221"/>
            </a:xfrm>
          </p:grpSpPr>
          <p:sp>
            <p:nvSpPr>
              <p:cNvPr id="890" name="矩形 4"/>
              <p:cNvSpPr txBox="1"/>
              <p:nvPr/>
            </p:nvSpPr>
            <p:spPr>
              <a:xfrm>
                <a:off x="437849" y="531381"/>
                <a:ext cx="1691951"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a:solidFill>
                      <a:srgbClr val="FF0000"/>
                    </a:solidFill>
                  </a:defRPr>
                </a:lvl1pPr>
              </a:lstStyle>
              <a:p>
                <a:pPr/>
                <a:r>
                  <a:t>Cured in water</a:t>
                </a:r>
              </a:p>
            </p:txBody>
          </p:sp>
          <p:sp>
            <p:nvSpPr>
              <p:cNvPr id="891" name="直接箭头连接符 21"/>
              <p:cNvSpPr/>
              <p:nvPr/>
            </p:nvSpPr>
            <p:spPr>
              <a:xfrm flipH="1">
                <a:off x="0" y="693236"/>
                <a:ext cx="406400" cy="12701"/>
              </a:xfrm>
              <a:prstGeom prst="line">
                <a:avLst/>
              </a:prstGeom>
              <a:noFill/>
              <a:ln w="25400" cap="flat">
                <a:solidFill>
                  <a:srgbClr val="CC9900"/>
                </a:solidFill>
                <a:prstDash val="solid"/>
                <a:bevel/>
                <a:tailEnd type="triangle" w="med" len="med"/>
              </a:ln>
              <a:effectLst>
                <a:outerShdw sx="100000" sy="100000" kx="0" ky="0" algn="b" rotWithShape="0" blurRad="38100" dist="20000" dir="5400000">
                  <a:srgbClr val="808080">
                    <a:alpha val="37999"/>
                  </a:srgbClr>
                </a:outerShdw>
              </a:effectLst>
            </p:spPr>
            <p:txBody>
              <a:bodyPr wrap="square" lIns="45719" tIns="45719" rIns="45719" bIns="45719" numCol="1" anchor="t">
                <a:noAutofit/>
              </a:bodyPr>
              <a:lstStyle/>
              <a:p>
                <a:pPr/>
              </a:p>
            </p:txBody>
          </p:sp>
          <p:sp>
            <p:nvSpPr>
              <p:cNvPr id="892" name="矩形 12"/>
              <p:cNvSpPr txBox="1"/>
              <p:nvPr/>
            </p:nvSpPr>
            <p:spPr>
              <a:xfrm>
                <a:off x="452118" y="0"/>
                <a:ext cx="1374390" cy="370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a:solidFill>
                      <a:srgbClr val="FF0000"/>
                    </a:solidFill>
                  </a:defRPr>
                </a:lvl1pPr>
              </a:lstStyle>
              <a:p>
                <a:pPr/>
                <a:r>
                  <a:t>Cured in air</a:t>
                </a:r>
              </a:p>
            </p:txBody>
          </p:sp>
          <p:sp>
            <p:nvSpPr>
              <p:cNvPr id="893" name="直接箭头连接符 23"/>
              <p:cNvSpPr/>
              <p:nvPr/>
            </p:nvSpPr>
            <p:spPr>
              <a:xfrm flipH="1">
                <a:off x="0" y="206380"/>
                <a:ext cx="406400" cy="11113"/>
              </a:xfrm>
              <a:prstGeom prst="line">
                <a:avLst/>
              </a:prstGeom>
              <a:noFill/>
              <a:ln w="25400" cap="flat">
                <a:solidFill>
                  <a:srgbClr val="CC9900"/>
                </a:solidFill>
                <a:prstDash val="solid"/>
                <a:bevel/>
                <a:tailEnd type="triangle" w="med" len="med"/>
              </a:ln>
              <a:effectLst>
                <a:outerShdw sx="100000" sy="100000" kx="0" ky="0" algn="b" rotWithShape="0" blurRad="38100" dist="20000" dir="5400000">
                  <a:srgbClr val="808080">
                    <a:alpha val="37999"/>
                  </a:srgbClr>
                </a:outerShdw>
              </a:effectLst>
            </p:spPr>
            <p:txBody>
              <a:bodyPr wrap="square" lIns="45719" tIns="45719" rIns="45719" bIns="45719" numCol="1" anchor="t">
                <a:noAutofit/>
              </a:bodyPr>
              <a:lstStyle/>
              <a:p>
                <a:pPr/>
              </a:p>
            </p:txBody>
          </p:sp>
          <p:sp>
            <p:nvSpPr>
              <p:cNvPr id="894" name="直接箭头连接符 24"/>
              <p:cNvSpPr/>
              <p:nvPr/>
            </p:nvSpPr>
            <p:spPr>
              <a:xfrm flipH="1">
                <a:off x="104415" y="291598"/>
                <a:ext cx="1" cy="401638"/>
              </a:xfrm>
              <a:prstGeom prst="line">
                <a:avLst/>
              </a:prstGeom>
              <a:noFill/>
              <a:ln w="25400" cap="flat">
                <a:solidFill>
                  <a:srgbClr val="FF0000"/>
                </a:solidFill>
                <a:prstDash val="solid"/>
                <a:bevel/>
                <a:tailEnd type="triangle" w="med" len="med"/>
              </a:ln>
              <a:effectLst>
                <a:outerShdw sx="100000" sy="100000" kx="0" ky="0" algn="b" rotWithShape="0" blurRad="38100" dist="20000" dir="5400000">
                  <a:srgbClr val="808080">
                    <a:alpha val="37999"/>
                  </a:srgbClr>
                </a:outerShdw>
              </a:effectLst>
            </p:spPr>
            <p:txBody>
              <a:bodyPr wrap="square" lIns="45719" tIns="45719" rIns="45719" bIns="45719" numCol="1" anchor="t">
                <a:noAutofit/>
              </a:bodyPr>
              <a:lstStyle/>
              <a:p>
                <a:pPr/>
              </a:p>
            </p:txBody>
          </p:sp>
          <p:sp>
            <p:nvSpPr>
              <p:cNvPr id="895" name="文本框 25"/>
              <p:cNvSpPr txBox="1"/>
              <p:nvPr/>
            </p:nvSpPr>
            <p:spPr>
              <a:xfrm>
                <a:off x="118685" y="310164"/>
                <a:ext cx="687135" cy="37083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lvl1pPr>
                  <a:defRPr b="1">
                    <a:solidFill>
                      <a:srgbClr val="FF0000"/>
                    </a:solidFill>
                  </a:defRPr>
                </a:lvl1pPr>
              </a:lstStyle>
              <a:p>
                <a:pPr/>
                <a:r>
                  <a:t>≈15%</a:t>
                </a:r>
              </a:p>
            </p:txBody>
          </p:sp>
        </p:grpSp>
      </p:grpSp>
      <p:sp>
        <p:nvSpPr>
          <p:cNvPr id="898" name="文本框 26"/>
          <p:cNvSpPr txBox="1"/>
          <p:nvPr/>
        </p:nvSpPr>
        <p:spPr>
          <a:xfrm>
            <a:off x="7970520" y="3249929"/>
            <a:ext cx="3587115" cy="192659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50000"/>
              </a:lnSpc>
              <a:defRPr sz="1400">
                <a:solidFill>
                  <a:srgbClr val="FF0000"/>
                </a:solidFill>
              </a:defRPr>
            </a:pPr>
            <a:r>
              <a:t>Factors affecting water resistance:</a:t>
            </a:r>
          </a:p>
          <a:p>
            <a:pPr marL="285750" indent="-285750">
              <a:lnSpc>
                <a:spcPct val="150000"/>
              </a:lnSpc>
              <a:buSzPct val="100000"/>
              <a:buChar char="◆"/>
              <a:defRPr sz="1400"/>
            </a:pPr>
            <a:r>
              <a:t>Incomplete dissolution of phosphate</a:t>
            </a:r>
          </a:p>
          <a:p>
            <a:pPr marL="285750" indent="-285750">
              <a:lnSpc>
                <a:spcPct val="150000"/>
              </a:lnSpc>
              <a:buSzPct val="100000"/>
              <a:buChar char="◆"/>
              <a:defRPr sz="1400"/>
            </a:pPr>
            <a:r>
              <a:t>Hydrate product dissolution</a:t>
            </a:r>
          </a:p>
          <a:p>
            <a:pPr marL="285750" indent="-285750">
              <a:lnSpc>
                <a:spcPct val="150000"/>
              </a:lnSpc>
              <a:buSzPct val="100000"/>
              <a:buChar char="◆"/>
              <a:defRPr sz="1400"/>
            </a:pPr>
            <a:r>
              <a:t>Volume expansion caused by hydration product transformation</a:t>
            </a:r>
          </a:p>
          <a:p>
            <a:pPr marL="285750" indent="-285750">
              <a:lnSpc>
                <a:spcPct val="150000"/>
              </a:lnSpc>
              <a:buSzPct val="100000"/>
              <a:buChar char="◆"/>
              <a:defRPr sz="1400"/>
            </a:pPr>
            <a:r>
              <a:t>……</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0" name="标题 1"/>
          <p:cNvSpPr txBox="1"/>
          <p:nvPr>
            <p:ph type="title"/>
          </p:nvPr>
        </p:nvSpPr>
        <p:spPr>
          <a:xfrm>
            <a:off x="353566" y="136524"/>
            <a:ext cx="8396539" cy="668149"/>
          </a:xfrm>
          <a:prstGeom prst="rect">
            <a:avLst/>
          </a:prstGeom>
        </p:spPr>
        <p:txBody>
          <a:bodyPr/>
          <a:lstStyle/>
          <a:p>
            <a:pPr defTabSz="676655">
              <a:defRPr sz="2072">
                <a:latin typeface="Times New Roman"/>
                <a:ea typeface="Times New Roman"/>
                <a:cs typeface="Times New Roman"/>
                <a:sym typeface="Times New Roman"/>
              </a:defRPr>
            </a:pPr>
            <a:r>
              <a:t>1.</a:t>
            </a:r>
            <a:r>
              <a:t>Composition and Properties of Magnesium Phosphate Cementitious Materials</a:t>
            </a:r>
          </a:p>
        </p:txBody>
      </p:sp>
      <p:sp>
        <p:nvSpPr>
          <p:cNvPr id="901" name="TextBox 31"/>
          <p:cNvSpPr txBox="1"/>
          <p:nvPr/>
        </p:nvSpPr>
        <p:spPr>
          <a:xfrm>
            <a:off x="1521142" y="1448826"/>
            <a:ext cx="8750619" cy="1405891"/>
          </a:xfrm>
          <a:prstGeom prst="rect">
            <a:avLst/>
          </a:prstGeom>
          <a:solidFill>
            <a:srgbClr val="F2F2F2"/>
          </a:solidFill>
          <a:ln w="19050">
            <a:solidFill>
              <a:srgbClr val="F2F2F2"/>
            </a:solidFill>
            <a:prstDash val="sysDash"/>
            <a:miter/>
          </a:ln>
          <a:extLst>
            <a:ext uri="{C572A759-6A51-4108-AA02-DFA0A04FC94B}">
              <ma14:wrappingTextBoxFlag xmlns:ma14="http://schemas.microsoft.com/office/mac/drawingml/2011/main" val="1"/>
            </a:ext>
          </a:extLst>
        </p:spPr>
        <p:txBody>
          <a:bodyPr lIns="45719" rIns="45719">
            <a:spAutoFit/>
          </a:bodyPr>
          <a:lstStyle/>
          <a:p>
            <a:pPr marL="342900" indent="-342900">
              <a:lnSpc>
                <a:spcPct val="125000"/>
              </a:lnSpc>
              <a:buSzPct val="100000"/>
              <a:buChar char="●"/>
              <a:defRPr sz="1400">
                <a:solidFill>
                  <a:srgbClr val="0000CC"/>
                </a:solidFill>
              </a:defRPr>
            </a:pPr>
            <a:r>
              <a:t>It exhibits extremely strong bonding with metals such as steel;</a:t>
            </a:r>
          </a:p>
          <a:p>
            <a:pPr marL="342900" indent="-342900">
              <a:lnSpc>
                <a:spcPct val="125000"/>
              </a:lnSpc>
              <a:buSzPct val="100000"/>
              <a:buChar char="●"/>
              <a:defRPr sz="1400">
                <a:solidFill>
                  <a:srgbClr val="0000CC"/>
                </a:solidFill>
              </a:defRPr>
            </a:pPr>
            <a:r>
              <a:t>The MPC has a small shrinkage rate, allowing the formation of a reinforcement cover even in thin layers.</a:t>
            </a:r>
          </a:p>
          <a:p>
            <a:pPr marL="342900" indent="-342900">
              <a:lnSpc>
                <a:spcPct val="125000"/>
              </a:lnSpc>
              <a:buSzPct val="100000"/>
              <a:buChar char="●"/>
              <a:defRPr sz="1400">
                <a:solidFill>
                  <a:srgbClr val="0000CC"/>
                </a:solidFill>
              </a:defRPr>
            </a:pPr>
            <a:r>
              <a:t>Compared with ordinary Portland cement, it exhibits distinct mechanisms for steel protection.</a:t>
            </a:r>
          </a:p>
          <a:p>
            <a:pPr marL="342900" indent="-342900">
              <a:lnSpc>
                <a:spcPct val="125000"/>
              </a:lnSpc>
              <a:buSzPct val="100000"/>
              <a:buChar char="●"/>
              <a:defRPr sz="1400">
                <a:solidFill>
                  <a:srgbClr val="0000CC"/>
                </a:solidFill>
              </a:defRPr>
            </a:pPr>
            <a:r>
              <a:t>The protection of metals such as steel involves both physical and chemical aspects, with chemical protection demonstrating more pronounced efficacy.</a:t>
            </a:r>
          </a:p>
        </p:txBody>
      </p:sp>
      <p:grpSp>
        <p:nvGrpSpPr>
          <p:cNvPr id="904" name="组 4"/>
          <p:cNvGrpSpPr/>
          <p:nvPr/>
        </p:nvGrpSpPr>
        <p:grpSpPr>
          <a:xfrm>
            <a:off x="1536383" y="3040864"/>
            <a:ext cx="8750618" cy="3244446"/>
            <a:chOff x="0" y="0"/>
            <a:chExt cx="8750617" cy="3244445"/>
          </a:xfrm>
        </p:grpSpPr>
        <p:pic>
          <p:nvPicPr>
            <p:cNvPr id="902" name="Object 4" descr="Object 4"/>
            <p:cNvPicPr>
              <a:picLocks noChangeAspect="1"/>
            </p:cNvPicPr>
            <p:nvPr/>
          </p:nvPicPr>
          <p:blipFill>
            <a:blip r:embed="rId2">
              <a:extLst/>
            </a:blip>
            <a:stretch>
              <a:fillRect/>
            </a:stretch>
          </p:blipFill>
          <p:spPr>
            <a:xfrm>
              <a:off x="0" y="0"/>
              <a:ext cx="6721661" cy="3244445"/>
            </a:xfrm>
            <a:prstGeom prst="rect">
              <a:avLst/>
            </a:prstGeom>
            <a:ln w="12700" cap="flat">
              <a:noFill/>
              <a:miter lim="400000"/>
            </a:ln>
            <a:effectLst/>
          </p:spPr>
        </p:pic>
        <p:pic>
          <p:nvPicPr>
            <p:cNvPr id="903" name="图片 3" descr="图片 3"/>
            <p:cNvPicPr>
              <a:picLocks noChangeAspect="1"/>
            </p:cNvPicPr>
            <p:nvPr/>
          </p:nvPicPr>
          <p:blipFill>
            <a:blip r:embed="rId3">
              <a:extLst/>
            </a:blip>
            <a:stretch>
              <a:fillRect/>
            </a:stretch>
          </p:blipFill>
          <p:spPr>
            <a:xfrm>
              <a:off x="4840520" y="4281"/>
              <a:ext cx="3910098" cy="3240165"/>
            </a:xfrm>
            <a:prstGeom prst="rect">
              <a:avLst/>
            </a:prstGeom>
            <a:ln w="12700" cap="flat">
              <a:noFill/>
              <a:miter lim="400000"/>
            </a:ln>
            <a:effectLst/>
          </p:spPr>
        </p:pic>
      </p:grpSp>
      <p:sp>
        <p:nvSpPr>
          <p:cNvPr id="905" name="TextBox 12"/>
          <p:cNvSpPr txBox="1"/>
          <p:nvPr/>
        </p:nvSpPr>
        <p:spPr>
          <a:xfrm>
            <a:off x="609282" y="985837"/>
            <a:ext cx="3142299"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200">
              <a:buSzPct val="100000"/>
              <a:buChar char="➢"/>
              <a:defRPr b="1" sz="1600">
                <a:solidFill>
                  <a:srgbClr val="002060"/>
                </a:solidFill>
              </a:defRPr>
            </a:lvl1pPr>
          </a:lstStyle>
          <a:p>
            <a:pPr/>
            <a:r>
              <a:t>Reinforcement performance</a:t>
            </a:r>
          </a:p>
        </p:txBody>
      </p:sp>
      <p:sp>
        <p:nvSpPr>
          <p:cNvPr id="906" name="箭头: 右 1"/>
          <p:cNvSpPr/>
          <p:nvPr/>
        </p:nvSpPr>
        <p:spPr>
          <a:xfrm>
            <a:off x="6068693" y="4964855"/>
            <a:ext cx="963698" cy="33528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
        <p:nvSpPr>
          <p:cNvPr id="907" name="文本框 13"/>
          <p:cNvSpPr txBox="1"/>
          <p:nvPr/>
        </p:nvSpPr>
        <p:spPr>
          <a:xfrm>
            <a:off x="5747311" y="4595524"/>
            <a:ext cx="3458243"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solidFill>
                  <a:srgbClr val="FF0000"/>
                </a:solidFill>
              </a:defRPr>
            </a:lvl1pPr>
          </a:lstStyle>
          <a:p>
            <a:pPr/>
            <a:r>
              <a:t>Open observation after 2 years</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9" name="标题 1"/>
          <p:cNvSpPr txBox="1"/>
          <p:nvPr>
            <p:ph type="title"/>
          </p:nvPr>
        </p:nvSpPr>
        <p:spPr>
          <a:xfrm>
            <a:off x="353566" y="136524"/>
            <a:ext cx="8396539" cy="668149"/>
          </a:xfrm>
          <a:prstGeom prst="rect">
            <a:avLst/>
          </a:prstGeom>
        </p:spPr>
        <p:txBody>
          <a:bodyPr/>
          <a:lstStyle/>
          <a:p>
            <a:pPr defTabSz="676655">
              <a:defRPr sz="2072">
                <a:latin typeface="Times New Roman"/>
                <a:ea typeface="Times New Roman"/>
                <a:cs typeface="Times New Roman"/>
                <a:sym typeface="Times New Roman"/>
              </a:defRPr>
            </a:pPr>
            <a:r>
              <a:t>1.</a:t>
            </a:r>
            <a:r>
              <a:t>Composition and Properties of Magnesium Phosphate Cementitious Materials</a:t>
            </a:r>
          </a:p>
        </p:txBody>
      </p:sp>
      <p:pic>
        <p:nvPicPr>
          <p:cNvPr id="910" name="图片 36" descr="图片 36"/>
          <p:cNvPicPr>
            <a:picLocks noChangeAspect="1"/>
          </p:cNvPicPr>
          <p:nvPr/>
        </p:nvPicPr>
        <p:blipFill>
          <a:blip r:embed="rId2">
            <a:extLst/>
          </a:blip>
          <a:stretch>
            <a:fillRect/>
          </a:stretch>
        </p:blipFill>
        <p:spPr>
          <a:xfrm>
            <a:off x="3294698" y="2241550"/>
            <a:ext cx="3486151" cy="3781425"/>
          </a:xfrm>
          <a:prstGeom prst="rect">
            <a:avLst/>
          </a:prstGeom>
          <a:ln w="12700">
            <a:miter lim="400000"/>
          </a:ln>
        </p:spPr>
      </p:pic>
      <p:pic>
        <p:nvPicPr>
          <p:cNvPr id="911" name="图片 37" descr="图片 37"/>
          <p:cNvPicPr>
            <a:picLocks noChangeAspect="1"/>
          </p:cNvPicPr>
          <p:nvPr/>
        </p:nvPicPr>
        <p:blipFill>
          <a:blip r:embed="rId3">
            <a:extLst/>
          </a:blip>
          <a:stretch>
            <a:fillRect/>
          </a:stretch>
        </p:blipFill>
        <p:spPr>
          <a:xfrm>
            <a:off x="7345998" y="2241550"/>
            <a:ext cx="3076576" cy="1900239"/>
          </a:xfrm>
          <a:prstGeom prst="rect">
            <a:avLst/>
          </a:prstGeom>
          <a:ln w="12700">
            <a:miter lim="400000"/>
          </a:ln>
        </p:spPr>
      </p:pic>
      <p:pic>
        <p:nvPicPr>
          <p:cNvPr id="912" name="图片 38" descr="图片 38"/>
          <p:cNvPicPr>
            <a:picLocks noChangeAspect="1"/>
          </p:cNvPicPr>
          <p:nvPr/>
        </p:nvPicPr>
        <p:blipFill>
          <a:blip r:embed="rId4">
            <a:extLst/>
          </a:blip>
          <a:stretch>
            <a:fillRect/>
          </a:stretch>
        </p:blipFill>
        <p:spPr>
          <a:xfrm>
            <a:off x="7345998" y="4252912"/>
            <a:ext cx="3076576" cy="1770063"/>
          </a:xfrm>
          <a:prstGeom prst="rect">
            <a:avLst/>
          </a:prstGeom>
          <a:ln w="12700">
            <a:miter lim="400000"/>
          </a:ln>
        </p:spPr>
      </p:pic>
      <p:sp>
        <p:nvSpPr>
          <p:cNvPr id="913" name="文本框 99"/>
          <p:cNvSpPr txBox="1"/>
          <p:nvPr/>
        </p:nvSpPr>
        <p:spPr>
          <a:xfrm>
            <a:off x="4327265" y="6040437"/>
            <a:ext cx="4853624" cy="650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a:lvl1pPr>
          </a:lstStyle>
          <a:p>
            <a:pPr/>
            <a:r>
              <a:t>Corrosion Development on Electrode Surface After Multiple Wet-Dry Cycles</a:t>
            </a:r>
          </a:p>
        </p:txBody>
      </p:sp>
      <p:sp>
        <p:nvSpPr>
          <p:cNvPr id="914" name="文本框 14"/>
          <p:cNvSpPr txBox="1"/>
          <p:nvPr/>
        </p:nvSpPr>
        <p:spPr>
          <a:xfrm>
            <a:off x="4099559" y="2543175"/>
            <a:ext cx="1879601" cy="380365"/>
          </a:xfrm>
          <a:prstGeom prst="rect">
            <a:avLst/>
          </a:prstGeom>
          <a:gradFill>
            <a:gsLst>
              <a:gs pos="0">
                <a:srgbClr val="E4F9FF"/>
              </a:gs>
              <a:gs pos="64999">
                <a:srgbClr val="BBEFFF"/>
              </a:gs>
              <a:gs pos="100000">
                <a:srgbClr val="9EEAFF"/>
              </a:gs>
            </a:gsLst>
            <a:lin ang="5400000"/>
          </a:gradFill>
          <a:ln>
            <a:solidFill>
              <a:srgbClr val="46AAC5"/>
            </a:solidFill>
          </a:ln>
          <a:effectLst>
            <a:outerShdw sx="100000" sy="100000" kx="0" ky="0" algn="b" rotWithShape="0" blurRad="38100" dist="20000" dir="5400000">
              <a:srgbClr val="808080">
                <a:alpha val="37999"/>
              </a:srgbClr>
            </a:outerShdw>
          </a:effectLst>
          <a:extLst>
            <a:ext uri="{C572A759-6A51-4108-AA02-DFA0A04FC94B}">
              <ma14:wrappingTextBoxFlag xmlns:ma14="http://schemas.microsoft.com/office/mac/drawingml/2011/main" val="1"/>
            </a:ext>
          </a:extLst>
        </p:spPr>
        <p:txBody>
          <a:bodyPr lIns="45719" rIns="45719">
            <a:spAutoFit/>
          </a:bodyPr>
          <a:lstStyle>
            <a:lvl1pPr algn="ctr">
              <a:defRPr>
                <a:solidFill>
                  <a:srgbClr val="FF0000"/>
                </a:solidFill>
              </a:defRPr>
            </a:lvl1pPr>
          </a:lstStyle>
          <a:p>
            <a:pPr/>
            <a:r>
              <a:t>Epoxy resin</a:t>
            </a:r>
          </a:p>
        </p:txBody>
      </p:sp>
      <p:sp>
        <p:nvSpPr>
          <p:cNvPr id="915" name="直接连接符 15"/>
          <p:cNvSpPr/>
          <p:nvPr/>
        </p:nvSpPr>
        <p:spPr>
          <a:xfrm flipV="1">
            <a:off x="3416934" y="3502025"/>
            <a:ext cx="3240089" cy="71439"/>
          </a:xfrm>
          <a:prstGeom prst="line">
            <a:avLst/>
          </a:prstGeom>
          <a:ln>
            <a:solidFill>
              <a:srgbClr val="FF0000"/>
            </a:solidFill>
            <a:prstDash val="dash"/>
          </a:ln>
        </p:spPr>
        <p:txBody>
          <a:bodyPr lIns="45719" rIns="45719"/>
          <a:lstStyle/>
          <a:p>
            <a:pPr/>
          </a:p>
        </p:txBody>
      </p:sp>
      <p:sp>
        <p:nvSpPr>
          <p:cNvPr id="916" name="直接箭头连接符 16"/>
          <p:cNvSpPr/>
          <p:nvPr/>
        </p:nvSpPr>
        <p:spPr>
          <a:xfrm flipV="1">
            <a:off x="3929698" y="3714750"/>
            <a:ext cx="1" cy="287339"/>
          </a:xfrm>
          <a:prstGeom prst="line">
            <a:avLst/>
          </a:prstGeom>
          <a:ln>
            <a:solidFill>
              <a:srgbClr val="FF0000"/>
            </a:solidFill>
            <a:tailEnd type="triangle"/>
          </a:ln>
        </p:spPr>
        <p:txBody>
          <a:bodyPr lIns="45719" rIns="45719"/>
          <a:lstStyle/>
          <a:p>
            <a:pPr/>
          </a:p>
        </p:txBody>
      </p:sp>
      <p:sp>
        <p:nvSpPr>
          <p:cNvPr id="917" name="直接箭头连接符 17"/>
          <p:cNvSpPr/>
          <p:nvPr/>
        </p:nvSpPr>
        <p:spPr>
          <a:xfrm flipV="1">
            <a:off x="5820409" y="3575049"/>
            <a:ext cx="1" cy="288926"/>
          </a:xfrm>
          <a:prstGeom prst="line">
            <a:avLst/>
          </a:prstGeom>
          <a:ln>
            <a:solidFill>
              <a:srgbClr val="FF0000"/>
            </a:solidFill>
            <a:tailEnd type="triangle"/>
          </a:ln>
        </p:spPr>
        <p:txBody>
          <a:bodyPr lIns="45719" rIns="45719"/>
          <a:lstStyle/>
          <a:p>
            <a:pPr/>
          </a:p>
        </p:txBody>
      </p:sp>
      <p:sp>
        <p:nvSpPr>
          <p:cNvPr id="918" name="直接箭头连接符 18"/>
          <p:cNvSpPr/>
          <p:nvPr/>
        </p:nvSpPr>
        <p:spPr>
          <a:xfrm flipV="1">
            <a:off x="4780598" y="3575050"/>
            <a:ext cx="1" cy="287339"/>
          </a:xfrm>
          <a:prstGeom prst="line">
            <a:avLst/>
          </a:prstGeom>
          <a:ln>
            <a:solidFill>
              <a:srgbClr val="FF0000"/>
            </a:solidFill>
            <a:tailEnd type="triangle"/>
          </a:ln>
        </p:spPr>
        <p:txBody>
          <a:bodyPr lIns="45719" rIns="45719"/>
          <a:lstStyle/>
          <a:p>
            <a:pPr/>
          </a:p>
        </p:txBody>
      </p:sp>
      <p:sp>
        <p:nvSpPr>
          <p:cNvPr id="919" name="文本框 13"/>
          <p:cNvSpPr txBox="1"/>
          <p:nvPr/>
        </p:nvSpPr>
        <p:spPr>
          <a:xfrm>
            <a:off x="4348479" y="3959224"/>
            <a:ext cx="1132524"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800">
                <a:solidFill>
                  <a:srgbClr val="FF0000"/>
                </a:solidFill>
              </a:defRPr>
            </a:lvl1pPr>
          </a:lstStyle>
          <a:p>
            <a:pPr/>
            <a:r>
              <a:t>Inhibit  !</a:t>
            </a:r>
          </a:p>
        </p:txBody>
      </p:sp>
      <p:sp>
        <p:nvSpPr>
          <p:cNvPr id="920" name="直接箭头连接符 20"/>
          <p:cNvSpPr/>
          <p:nvPr/>
        </p:nvSpPr>
        <p:spPr>
          <a:xfrm flipV="1">
            <a:off x="6445884" y="3573462"/>
            <a:ext cx="1" cy="287338"/>
          </a:xfrm>
          <a:prstGeom prst="line">
            <a:avLst/>
          </a:prstGeom>
          <a:ln>
            <a:solidFill>
              <a:srgbClr val="FF0000"/>
            </a:solidFill>
            <a:tailEnd type="triangle"/>
          </a:ln>
        </p:spPr>
        <p:txBody>
          <a:bodyPr lIns="45719" rIns="45719"/>
          <a:lstStyle/>
          <a:p>
            <a:pPr/>
          </a:p>
        </p:txBody>
      </p:sp>
      <p:sp>
        <p:nvSpPr>
          <p:cNvPr id="921" name="直接箭头连接符 21"/>
          <p:cNvSpPr/>
          <p:nvPr/>
        </p:nvSpPr>
        <p:spPr>
          <a:xfrm flipV="1">
            <a:off x="5455284" y="3213099"/>
            <a:ext cx="1" cy="288926"/>
          </a:xfrm>
          <a:prstGeom prst="line">
            <a:avLst/>
          </a:prstGeom>
          <a:ln>
            <a:solidFill>
              <a:srgbClr val="0000CC"/>
            </a:solidFill>
            <a:tailEnd type="triangle"/>
          </a:ln>
        </p:spPr>
        <p:txBody>
          <a:bodyPr lIns="45719" rIns="45719"/>
          <a:lstStyle/>
          <a:p>
            <a:pPr/>
          </a:p>
        </p:txBody>
      </p:sp>
      <p:sp>
        <p:nvSpPr>
          <p:cNvPr id="922" name="直接箭头连接符 22"/>
          <p:cNvSpPr/>
          <p:nvPr/>
        </p:nvSpPr>
        <p:spPr>
          <a:xfrm flipV="1">
            <a:off x="3929698" y="3213099"/>
            <a:ext cx="1" cy="288926"/>
          </a:xfrm>
          <a:prstGeom prst="line">
            <a:avLst/>
          </a:prstGeom>
          <a:ln>
            <a:solidFill>
              <a:srgbClr val="0000CC"/>
            </a:solidFill>
            <a:tailEnd type="triangle"/>
          </a:ln>
        </p:spPr>
        <p:txBody>
          <a:bodyPr lIns="45719" rIns="45719"/>
          <a:lstStyle/>
          <a:p>
            <a:pPr/>
          </a:p>
        </p:txBody>
      </p:sp>
      <p:sp>
        <p:nvSpPr>
          <p:cNvPr id="923" name="文本框 23"/>
          <p:cNvSpPr txBox="1"/>
          <p:nvPr/>
        </p:nvSpPr>
        <p:spPr>
          <a:xfrm>
            <a:off x="4585334" y="5118100"/>
            <a:ext cx="1235076" cy="380365"/>
          </a:xfrm>
          <a:prstGeom prst="rect">
            <a:avLst/>
          </a:prstGeom>
          <a:gradFill>
            <a:gsLst>
              <a:gs pos="0">
                <a:srgbClr val="E4F9FF"/>
              </a:gs>
              <a:gs pos="64999">
                <a:srgbClr val="BBEFFF"/>
              </a:gs>
              <a:gs pos="100000">
                <a:srgbClr val="9EEAFF"/>
              </a:gs>
            </a:gsLst>
            <a:lin ang="5400000"/>
          </a:gradFill>
          <a:ln>
            <a:solidFill>
              <a:srgbClr val="46AAC5"/>
            </a:solidFill>
          </a:ln>
          <a:effectLst>
            <a:outerShdw sx="100000" sy="100000" kx="0" ky="0" algn="b" rotWithShape="0" blurRad="38100" dist="20000" dir="5400000">
              <a:srgbClr val="808080">
                <a:alpha val="37999"/>
              </a:srgbClr>
            </a:outerShdw>
          </a:effectLst>
          <a:extLst>
            <a:ext uri="{C572A759-6A51-4108-AA02-DFA0A04FC94B}">
              <ma14:wrappingTextBoxFlag xmlns:ma14="http://schemas.microsoft.com/office/mac/drawingml/2011/main" val="1"/>
            </a:ext>
          </a:extLst>
        </p:spPr>
        <p:txBody>
          <a:bodyPr lIns="45719" rIns="45719">
            <a:spAutoFit/>
          </a:bodyPr>
          <a:lstStyle>
            <a:lvl1pPr algn="ctr">
              <a:defRPr>
                <a:solidFill>
                  <a:srgbClr val="FF0000"/>
                </a:solidFill>
              </a:defRPr>
            </a:lvl1pPr>
          </a:lstStyle>
          <a:p>
            <a:pPr/>
            <a:r>
              <a:t>MAPC</a:t>
            </a:r>
          </a:p>
        </p:txBody>
      </p:sp>
      <p:sp>
        <p:nvSpPr>
          <p:cNvPr id="924" name="直接连接符 24"/>
          <p:cNvSpPr/>
          <p:nvPr/>
        </p:nvSpPr>
        <p:spPr>
          <a:xfrm flipV="1">
            <a:off x="7306309" y="2420938"/>
            <a:ext cx="3097214" cy="73026"/>
          </a:xfrm>
          <a:prstGeom prst="line">
            <a:avLst/>
          </a:prstGeom>
          <a:ln>
            <a:solidFill>
              <a:srgbClr val="FF0000"/>
            </a:solidFill>
            <a:prstDash val="dash"/>
          </a:ln>
        </p:spPr>
        <p:txBody>
          <a:bodyPr lIns="45719" rIns="45719"/>
          <a:lstStyle/>
          <a:p>
            <a:pPr/>
          </a:p>
        </p:txBody>
      </p:sp>
      <p:sp>
        <p:nvSpPr>
          <p:cNvPr id="925" name="矩形 25"/>
          <p:cNvSpPr/>
          <p:nvPr/>
        </p:nvSpPr>
        <p:spPr>
          <a:xfrm>
            <a:off x="5145723" y="3357562"/>
            <a:ext cx="792163" cy="647701"/>
          </a:xfrm>
          <a:prstGeom prst="rect">
            <a:avLst/>
          </a:prstGeom>
          <a:ln w="12700">
            <a:solidFill>
              <a:srgbClr val="006600"/>
            </a:solidFill>
          </a:ln>
        </p:spPr>
        <p:txBody>
          <a:bodyPr lIns="45719" rIns="45719" anchor="ctr"/>
          <a:lstStyle/>
          <a:p>
            <a:pPr algn="ctr">
              <a:defRPr>
                <a:solidFill>
                  <a:srgbClr val="FFFFFF"/>
                </a:solidFill>
              </a:defRPr>
            </a:pPr>
          </a:p>
        </p:txBody>
      </p:sp>
      <p:sp>
        <p:nvSpPr>
          <p:cNvPr id="926" name="矩形 26"/>
          <p:cNvSpPr/>
          <p:nvPr/>
        </p:nvSpPr>
        <p:spPr>
          <a:xfrm>
            <a:off x="3705859" y="4581525"/>
            <a:ext cx="792164" cy="647700"/>
          </a:xfrm>
          <a:prstGeom prst="rect">
            <a:avLst/>
          </a:prstGeom>
          <a:ln w="12700">
            <a:solidFill>
              <a:srgbClr val="006600"/>
            </a:solidFill>
          </a:ln>
        </p:spPr>
        <p:txBody>
          <a:bodyPr lIns="45719" rIns="45719" anchor="ctr"/>
          <a:lstStyle/>
          <a:p>
            <a:pPr algn="ctr">
              <a:defRPr>
                <a:solidFill>
                  <a:srgbClr val="FFFFFF"/>
                </a:solidFill>
              </a:defRPr>
            </a:pPr>
          </a:p>
        </p:txBody>
      </p:sp>
      <p:sp>
        <p:nvSpPr>
          <p:cNvPr id="927" name="文本框 27"/>
          <p:cNvSpPr txBox="1"/>
          <p:nvPr/>
        </p:nvSpPr>
        <p:spPr>
          <a:xfrm>
            <a:off x="5408929" y="3683000"/>
            <a:ext cx="383529" cy="3708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lvl1pPr>
          </a:lstStyle>
          <a:p>
            <a:pPr/>
            <a:r>
              <a:t>(a)</a:t>
            </a:r>
          </a:p>
        </p:txBody>
      </p:sp>
      <p:sp>
        <p:nvSpPr>
          <p:cNvPr id="928" name="文本框 23"/>
          <p:cNvSpPr txBox="1"/>
          <p:nvPr/>
        </p:nvSpPr>
        <p:spPr>
          <a:xfrm>
            <a:off x="3872229" y="4921250"/>
            <a:ext cx="396030" cy="3708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lvl1pPr>
          </a:lstStyle>
          <a:p>
            <a:pPr/>
            <a:r>
              <a:t>(b)</a:t>
            </a:r>
          </a:p>
        </p:txBody>
      </p:sp>
      <p:sp>
        <p:nvSpPr>
          <p:cNvPr id="929" name="文本框 24"/>
          <p:cNvSpPr txBox="1"/>
          <p:nvPr/>
        </p:nvSpPr>
        <p:spPr>
          <a:xfrm>
            <a:off x="6853554" y="2273300"/>
            <a:ext cx="446724" cy="370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lvl1pPr>
          </a:lstStyle>
          <a:p>
            <a:pPr/>
            <a:r>
              <a:t>(a)</a:t>
            </a:r>
          </a:p>
        </p:txBody>
      </p:sp>
      <p:sp>
        <p:nvSpPr>
          <p:cNvPr id="930" name="文本框 25"/>
          <p:cNvSpPr txBox="1"/>
          <p:nvPr/>
        </p:nvSpPr>
        <p:spPr>
          <a:xfrm>
            <a:off x="6853554" y="4252912"/>
            <a:ext cx="407036"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lvl1pPr>
          </a:lstStyle>
          <a:p>
            <a:pPr/>
            <a:r>
              <a:t>(b)</a:t>
            </a:r>
          </a:p>
        </p:txBody>
      </p:sp>
      <p:sp>
        <p:nvSpPr>
          <p:cNvPr id="931" name="Text Box 10"/>
          <p:cNvSpPr txBox="1"/>
          <p:nvPr/>
        </p:nvSpPr>
        <p:spPr>
          <a:xfrm>
            <a:off x="836929" y="1400175"/>
            <a:ext cx="6962777" cy="5664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20000"/>
              </a:lnSpc>
              <a:defRPr b="1" sz="1400">
                <a:solidFill>
                  <a:srgbClr val="006600"/>
                </a:solidFill>
              </a:defRPr>
            </a:lvl1pPr>
          </a:lstStyle>
          <a:p>
            <a:pPr/>
            <a:r>
              <a:t>MPC demonstrates superior corrosion resistance to steel reinforcement compared to OPC and SAC.</a:t>
            </a:r>
          </a:p>
        </p:txBody>
      </p:sp>
      <p:sp>
        <p:nvSpPr>
          <p:cNvPr id="932" name="文本框 26"/>
          <p:cNvSpPr txBox="1"/>
          <p:nvPr/>
        </p:nvSpPr>
        <p:spPr>
          <a:xfrm>
            <a:off x="7366318" y="4962525"/>
            <a:ext cx="3066098" cy="650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a:solidFill>
                  <a:srgbClr val="FF0000"/>
                </a:solidFill>
              </a:defRPr>
            </a:lvl1pPr>
          </a:lstStyle>
          <a:p>
            <a:pPr/>
            <a:r>
              <a:t>Most are in good protective condition</a:t>
            </a:r>
          </a:p>
        </p:txBody>
      </p:sp>
      <p:sp>
        <p:nvSpPr>
          <p:cNvPr id="933" name="直接箭头连接符 33"/>
          <p:cNvSpPr/>
          <p:nvPr/>
        </p:nvSpPr>
        <p:spPr>
          <a:xfrm flipV="1">
            <a:off x="7682548" y="2767013"/>
            <a:ext cx="1" cy="287338"/>
          </a:xfrm>
          <a:prstGeom prst="line">
            <a:avLst/>
          </a:prstGeom>
          <a:ln>
            <a:solidFill>
              <a:srgbClr val="FF0000"/>
            </a:solidFill>
            <a:tailEnd type="triangle"/>
          </a:ln>
        </p:spPr>
        <p:txBody>
          <a:bodyPr lIns="45719" rIns="45719"/>
          <a:lstStyle/>
          <a:p>
            <a:pPr/>
          </a:p>
        </p:txBody>
      </p:sp>
      <p:sp>
        <p:nvSpPr>
          <p:cNvPr id="934" name="直接箭头连接符 34"/>
          <p:cNvSpPr/>
          <p:nvPr/>
        </p:nvSpPr>
        <p:spPr>
          <a:xfrm flipV="1">
            <a:off x="8190548" y="2641600"/>
            <a:ext cx="1" cy="287339"/>
          </a:xfrm>
          <a:prstGeom prst="line">
            <a:avLst/>
          </a:prstGeom>
          <a:ln>
            <a:solidFill>
              <a:srgbClr val="FF0000"/>
            </a:solidFill>
            <a:tailEnd type="triangle"/>
          </a:ln>
        </p:spPr>
        <p:txBody>
          <a:bodyPr lIns="45719" rIns="45719"/>
          <a:lstStyle/>
          <a:p>
            <a:pPr/>
          </a:p>
        </p:txBody>
      </p:sp>
      <p:sp>
        <p:nvSpPr>
          <p:cNvPr id="935" name="文本框 29"/>
          <p:cNvSpPr txBox="1"/>
          <p:nvPr/>
        </p:nvSpPr>
        <p:spPr>
          <a:xfrm>
            <a:off x="7665719" y="1290003"/>
            <a:ext cx="3066100" cy="739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400">
                <a:solidFill>
                  <a:srgbClr val="FF0000"/>
                </a:solidFill>
              </a:defRPr>
            </a:lvl1pPr>
          </a:lstStyle>
          <a:p>
            <a:pPr/>
            <a:r>
              <a:t>After corrosion initiation, the development of corrosion can still be inhibited to some extent.</a:t>
            </a:r>
          </a:p>
        </p:txBody>
      </p:sp>
      <p:sp>
        <p:nvSpPr>
          <p:cNvPr id="936" name="文本框 30"/>
          <p:cNvSpPr txBox="1"/>
          <p:nvPr/>
        </p:nvSpPr>
        <p:spPr>
          <a:xfrm>
            <a:off x="3034030" y="1776729"/>
            <a:ext cx="4104641" cy="523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400">
                <a:solidFill>
                  <a:srgbClr val="FF0000"/>
                </a:solidFill>
              </a:defRPr>
            </a:lvl1pPr>
          </a:lstStyle>
          <a:p>
            <a:pPr/>
            <a:r>
              <a:t>Compared to epoxy resin sealing, it offers additional advantages.</a:t>
            </a:r>
          </a:p>
        </p:txBody>
      </p:sp>
      <p:sp>
        <p:nvSpPr>
          <p:cNvPr id="937" name="直接箭头连接符 37"/>
          <p:cNvSpPr/>
          <p:nvPr/>
        </p:nvSpPr>
        <p:spPr>
          <a:xfrm flipV="1">
            <a:off x="8027034" y="3428999"/>
            <a:ext cx="163514" cy="215901"/>
          </a:xfrm>
          <a:prstGeom prst="line">
            <a:avLst/>
          </a:prstGeom>
          <a:ln>
            <a:solidFill>
              <a:srgbClr val="FF0000"/>
            </a:solidFill>
            <a:tailEnd type="triangle"/>
          </a:ln>
        </p:spPr>
        <p:txBody>
          <a:bodyPr lIns="45719" rIns="45719"/>
          <a:lstStyle/>
          <a:p>
            <a:pPr/>
          </a:p>
        </p:txBody>
      </p:sp>
      <p:sp>
        <p:nvSpPr>
          <p:cNvPr id="938" name="文本框 1"/>
          <p:cNvSpPr txBox="1"/>
          <p:nvPr/>
        </p:nvSpPr>
        <p:spPr>
          <a:xfrm>
            <a:off x="3570604" y="2911475"/>
            <a:ext cx="2072691" cy="3708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lvl1pPr>
          </a:lstStyle>
          <a:p>
            <a:pPr/>
            <a:r>
              <a:t>uniform corrosion</a:t>
            </a:r>
          </a:p>
        </p:txBody>
      </p:sp>
      <p:sp>
        <p:nvSpPr>
          <p:cNvPr id="939" name="文本框 26"/>
          <p:cNvSpPr txBox="1"/>
          <p:nvPr/>
        </p:nvSpPr>
        <p:spPr>
          <a:xfrm>
            <a:off x="1042034" y="2463164"/>
            <a:ext cx="2052640" cy="1853566"/>
          </a:xfrm>
          <a:prstGeom prst="rect">
            <a:avLst/>
          </a:prstGeom>
          <a:gradFill>
            <a:gsLst>
              <a:gs pos="0">
                <a:srgbClr val="E4F9FF"/>
              </a:gs>
              <a:gs pos="64999">
                <a:srgbClr val="BBEFFF"/>
              </a:gs>
              <a:gs pos="100000">
                <a:srgbClr val="9EEAFF"/>
              </a:gs>
            </a:gsLst>
            <a:lin ang="5400000"/>
          </a:gradFill>
          <a:ln>
            <a:solidFill>
              <a:srgbClr val="46AAC5"/>
            </a:solidFill>
          </a:ln>
          <a:effectLst>
            <a:outerShdw sx="100000" sy="100000" kx="0" ky="0" algn="b" rotWithShape="0" blurRad="38100" dist="20000" dir="5400000">
              <a:srgbClr val="808080">
                <a:alpha val="37999"/>
              </a:srgbClr>
            </a:outerShdw>
          </a:effectLst>
          <a:extLst>
            <a:ext uri="{C572A759-6A51-4108-AA02-DFA0A04FC94B}">
              <ma14:wrappingTextBoxFlag xmlns:ma14="http://schemas.microsoft.com/office/mac/drawingml/2011/main" val="1"/>
            </a:ext>
          </a:extLst>
        </p:spPr>
        <p:txBody>
          <a:bodyPr lIns="45719" rIns="45719">
            <a:spAutoFit/>
          </a:bodyPr>
          <a:lstStyle/>
          <a:p>
            <a:pPr>
              <a:defRPr b="1">
                <a:solidFill>
                  <a:srgbClr val="FF0000"/>
                </a:solidFill>
              </a:defRPr>
            </a:pPr>
            <a:r>
              <a:t>MPC system ：</a:t>
            </a:r>
          </a:p>
          <a:p>
            <a:pPr>
              <a:defRPr b="1" sz="2400">
                <a:solidFill>
                  <a:srgbClr val="FF0000"/>
                </a:solidFill>
              </a:defRPr>
            </a:pPr>
          </a:p>
          <a:p>
            <a:pPr>
              <a:defRPr b="1" sz="1000">
                <a:solidFill>
                  <a:srgbClr val="FF0000"/>
                </a:solidFill>
              </a:defRPr>
            </a:pPr>
            <a:r>
              <a:t>Thin layer thickness: 5 mm</a:t>
            </a:r>
            <a:endParaRPr sz="2000">
              <a:solidFill>
                <a:srgbClr val="0000CC"/>
              </a:solidFill>
            </a:endParaRPr>
          </a:p>
          <a:p>
            <a:pPr>
              <a:defRPr b="1" sz="1000">
                <a:solidFill>
                  <a:srgbClr val="FF0000"/>
                </a:solidFill>
              </a:defRPr>
            </a:pPr>
            <a:r>
              <a:t>Maintenance period: 7 days</a:t>
            </a:r>
            <a:endParaRPr sz="2000"/>
          </a:p>
          <a:p>
            <a:pPr>
              <a:defRPr b="1" sz="1000">
                <a:solidFill>
                  <a:srgbClr val="FF0000"/>
                </a:solidFill>
              </a:defRPr>
            </a:pPr>
            <a:r>
              <a:t>Acceleration system:</a:t>
            </a:r>
            <a:endParaRPr sz="2000"/>
          </a:p>
          <a:p>
            <a:pPr>
              <a:defRPr b="1" sz="1000">
                <a:solidFill>
                  <a:srgbClr val="FF0000"/>
                </a:solidFill>
              </a:defRPr>
            </a:pPr>
            <a:r>
              <a:t>4d drying at 40°C + 3d immersion in 3.5% NaCl solution</a:t>
            </a:r>
            <a:endParaRPr sz="2000"/>
          </a:p>
          <a:p>
            <a:pPr>
              <a:defRPr b="1" sz="1000">
                <a:solidFill>
                  <a:srgbClr val="FF0000"/>
                </a:solidFill>
              </a:defRPr>
            </a:pPr>
            <a:r>
              <a:t>Loop count: 50</a:t>
            </a:r>
          </a:p>
        </p:txBody>
      </p:sp>
      <p:sp>
        <p:nvSpPr>
          <p:cNvPr id="940" name="文本框 4"/>
          <p:cNvSpPr txBox="1"/>
          <p:nvPr/>
        </p:nvSpPr>
        <p:spPr>
          <a:xfrm>
            <a:off x="7512368" y="3683000"/>
            <a:ext cx="802331" cy="3708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lvl1pPr>
          </a:lstStyle>
          <a:p>
            <a:pPr/>
            <a:r>
              <a:t>pitting</a:t>
            </a:r>
          </a:p>
        </p:txBody>
      </p:sp>
      <p:sp>
        <p:nvSpPr>
          <p:cNvPr id="941" name="任意多边形 19"/>
          <p:cNvSpPr/>
          <p:nvPr/>
        </p:nvSpPr>
        <p:spPr>
          <a:xfrm>
            <a:off x="7333298" y="2513012"/>
            <a:ext cx="3081338" cy="476252"/>
          </a:xfrm>
          <a:custGeom>
            <a:avLst/>
            <a:gdLst/>
            <a:ahLst/>
            <a:cxnLst>
              <a:cxn ang="0">
                <a:pos x="wd2" y="hd2"/>
              </a:cxn>
              <a:cxn ang="5400000">
                <a:pos x="wd2" y="hd2"/>
              </a:cxn>
              <a:cxn ang="10800000">
                <a:pos x="wd2" y="hd2"/>
              </a:cxn>
              <a:cxn ang="16200000">
                <a:pos x="wd2" y="hd2"/>
              </a:cxn>
            </a:cxnLst>
            <a:rect l="0" t="0" r="r" b="b"/>
            <a:pathLst>
              <a:path w="21600" h="21235" fill="norm" stroke="1" extrusionOk="0">
                <a:moveTo>
                  <a:pt x="0" y="7653"/>
                </a:moveTo>
                <a:cubicBezTo>
                  <a:pt x="85" y="7738"/>
                  <a:pt x="281" y="7908"/>
                  <a:pt x="463" y="8247"/>
                </a:cubicBezTo>
                <a:cubicBezTo>
                  <a:pt x="646" y="8587"/>
                  <a:pt x="810" y="9748"/>
                  <a:pt x="922" y="9408"/>
                </a:cubicBezTo>
                <a:cubicBezTo>
                  <a:pt x="1033" y="9068"/>
                  <a:pt x="1015" y="7653"/>
                  <a:pt x="1015" y="6492"/>
                </a:cubicBezTo>
                <a:cubicBezTo>
                  <a:pt x="1015" y="5331"/>
                  <a:pt x="846" y="4369"/>
                  <a:pt x="922" y="3548"/>
                </a:cubicBezTo>
                <a:cubicBezTo>
                  <a:pt x="997" y="2727"/>
                  <a:pt x="1256" y="1878"/>
                  <a:pt x="1385" y="2359"/>
                </a:cubicBezTo>
                <a:cubicBezTo>
                  <a:pt x="1514" y="2840"/>
                  <a:pt x="1492" y="4595"/>
                  <a:pt x="1567" y="5898"/>
                </a:cubicBezTo>
                <a:cubicBezTo>
                  <a:pt x="1643" y="7200"/>
                  <a:pt x="1625" y="7879"/>
                  <a:pt x="1754" y="8813"/>
                </a:cubicBezTo>
                <a:cubicBezTo>
                  <a:pt x="1883" y="9748"/>
                  <a:pt x="2030" y="10370"/>
                  <a:pt x="2213" y="10597"/>
                </a:cubicBezTo>
                <a:cubicBezTo>
                  <a:pt x="2396" y="10823"/>
                  <a:pt x="2489" y="10116"/>
                  <a:pt x="2676" y="10002"/>
                </a:cubicBezTo>
                <a:cubicBezTo>
                  <a:pt x="2863" y="9889"/>
                  <a:pt x="2992" y="10597"/>
                  <a:pt x="3139" y="10002"/>
                </a:cubicBezTo>
                <a:cubicBezTo>
                  <a:pt x="3286" y="9408"/>
                  <a:pt x="3340" y="8219"/>
                  <a:pt x="3415" y="7058"/>
                </a:cubicBezTo>
                <a:cubicBezTo>
                  <a:pt x="3491" y="5898"/>
                  <a:pt x="3397" y="4369"/>
                  <a:pt x="3509" y="4142"/>
                </a:cubicBezTo>
                <a:cubicBezTo>
                  <a:pt x="3620" y="3916"/>
                  <a:pt x="3820" y="6124"/>
                  <a:pt x="3967" y="5898"/>
                </a:cubicBezTo>
                <a:cubicBezTo>
                  <a:pt x="4114" y="5671"/>
                  <a:pt x="4079" y="4001"/>
                  <a:pt x="4243" y="2953"/>
                </a:cubicBezTo>
                <a:cubicBezTo>
                  <a:pt x="4408" y="1906"/>
                  <a:pt x="4635" y="490"/>
                  <a:pt x="4800" y="604"/>
                </a:cubicBezTo>
                <a:cubicBezTo>
                  <a:pt x="4965" y="717"/>
                  <a:pt x="4965" y="2359"/>
                  <a:pt x="5076" y="3548"/>
                </a:cubicBezTo>
                <a:cubicBezTo>
                  <a:pt x="5187" y="4737"/>
                  <a:pt x="5205" y="5898"/>
                  <a:pt x="5352" y="6492"/>
                </a:cubicBezTo>
                <a:cubicBezTo>
                  <a:pt x="5499" y="7087"/>
                  <a:pt x="5633" y="6492"/>
                  <a:pt x="5815" y="6492"/>
                </a:cubicBezTo>
                <a:cubicBezTo>
                  <a:pt x="5998" y="6492"/>
                  <a:pt x="6091" y="6379"/>
                  <a:pt x="6274" y="6492"/>
                </a:cubicBezTo>
                <a:cubicBezTo>
                  <a:pt x="6456" y="6605"/>
                  <a:pt x="6550" y="7285"/>
                  <a:pt x="6737" y="7058"/>
                </a:cubicBezTo>
                <a:cubicBezTo>
                  <a:pt x="6924" y="6832"/>
                  <a:pt x="6995" y="5303"/>
                  <a:pt x="7200" y="5303"/>
                </a:cubicBezTo>
                <a:cubicBezTo>
                  <a:pt x="7405" y="5303"/>
                  <a:pt x="7587" y="7285"/>
                  <a:pt x="7752" y="7058"/>
                </a:cubicBezTo>
                <a:cubicBezTo>
                  <a:pt x="7917" y="6832"/>
                  <a:pt x="7881" y="5190"/>
                  <a:pt x="8028" y="4142"/>
                </a:cubicBezTo>
                <a:cubicBezTo>
                  <a:pt x="8175" y="3095"/>
                  <a:pt x="8304" y="2274"/>
                  <a:pt x="8491" y="1793"/>
                </a:cubicBezTo>
                <a:cubicBezTo>
                  <a:pt x="8678" y="1311"/>
                  <a:pt x="8807" y="1198"/>
                  <a:pt x="8954" y="1793"/>
                </a:cubicBezTo>
                <a:cubicBezTo>
                  <a:pt x="9101" y="2387"/>
                  <a:pt x="9195" y="3548"/>
                  <a:pt x="9230" y="4709"/>
                </a:cubicBezTo>
                <a:cubicBezTo>
                  <a:pt x="9266" y="5869"/>
                  <a:pt x="9061" y="6945"/>
                  <a:pt x="9137" y="7653"/>
                </a:cubicBezTo>
                <a:cubicBezTo>
                  <a:pt x="9213" y="8360"/>
                  <a:pt x="9489" y="8729"/>
                  <a:pt x="9600" y="8247"/>
                </a:cubicBezTo>
                <a:cubicBezTo>
                  <a:pt x="9711" y="7766"/>
                  <a:pt x="9671" y="6492"/>
                  <a:pt x="9689" y="5303"/>
                </a:cubicBezTo>
                <a:cubicBezTo>
                  <a:pt x="9707" y="4114"/>
                  <a:pt x="9596" y="3406"/>
                  <a:pt x="9689" y="2359"/>
                </a:cubicBezTo>
                <a:cubicBezTo>
                  <a:pt x="9783" y="1311"/>
                  <a:pt x="9965" y="122"/>
                  <a:pt x="10152" y="9"/>
                </a:cubicBezTo>
                <a:cubicBezTo>
                  <a:pt x="10339" y="-104"/>
                  <a:pt x="10504" y="859"/>
                  <a:pt x="10615" y="1793"/>
                </a:cubicBezTo>
                <a:cubicBezTo>
                  <a:pt x="10727" y="2727"/>
                  <a:pt x="10780" y="3774"/>
                  <a:pt x="10704" y="4709"/>
                </a:cubicBezTo>
                <a:cubicBezTo>
                  <a:pt x="10629" y="5643"/>
                  <a:pt x="10428" y="5671"/>
                  <a:pt x="10246" y="6492"/>
                </a:cubicBezTo>
                <a:cubicBezTo>
                  <a:pt x="10063" y="7313"/>
                  <a:pt x="9965" y="7992"/>
                  <a:pt x="9783" y="8813"/>
                </a:cubicBezTo>
                <a:cubicBezTo>
                  <a:pt x="9600" y="9634"/>
                  <a:pt x="9506" y="9889"/>
                  <a:pt x="9324" y="10597"/>
                </a:cubicBezTo>
                <a:cubicBezTo>
                  <a:pt x="9141" y="11305"/>
                  <a:pt x="9048" y="11418"/>
                  <a:pt x="8861" y="12352"/>
                </a:cubicBezTo>
                <a:cubicBezTo>
                  <a:pt x="8674" y="13286"/>
                  <a:pt x="8527" y="14107"/>
                  <a:pt x="8398" y="15268"/>
                </a:cubicBezTo>
                <a:cubicBezTo>
                  <a:pt x="8269" y="16429"/>
                  <a:pt x="8162" y="17504"/>
                  <a:pt x="8215" y="18212"/>
                </a:cubicBezTo>
                <a:cubicBezTo>
                  <a:pt x="8269" y="18920"/>
                  <a:pt x="8491" y="18920"/>
                  <a:pt x="8674" y="18807"/>
                </a:cubicBezTo>
                <a:cubicBezTo>
                  <a:pt x="8856" y="18693"/>
                  <a:pt x="8932" y="17844"/>
                  <a:pt x="9137" y="17618"/>
                </a:cubicBezTo>
                <a:cubicBezTo>
                  <a:pt x="9342" y="17391"/>
                  <a:pt x="9484" y="17136"/>
                  <a:pt x="9689" y="17618"/>
                </a:cubicBezTo>
                <a:cubicBezTo>
                  <a:pt x="9894" y="18099"/>
                  <a:pt x="9965" y="19260"/>
                  <a:pt x="10152" y="19967"/>
                </a:cubicBezTo>
                <a:cubicBezTo>
                  <a:pt x="10339" y="20675"/>
                  <a:pt x="10450" y="21496"/>
                  <a:pt x="10615" y="21156"/>
                </a:cubicBezTo>
                <a:cubicBezTo>
                  <a:pt x="10780" y="20817"/>
                  <a:pt x="10820" y="18920"/>
                  <a:pt x="10985" y="18212"/>
                </a:cubicBezTo>
                <a:cubicBezTo>
                  <a:pt x="11150" y="17504"/>
                  <a:pt x="11261" y="17504"/>
                  <a:pt x="11443" y="17618"/>
                </a:cubicBezTo>
                <a:cubicBezTo>
                  <a:pt x="11626" y="17731"/>
                  <a:pt x="11742" y="19146"/>
                  <a:pt x="11906" y="18807"/>
                </a:cubicBezTo>
                <a:cubicBezTo>
                  <a:pt x="12071" y="18467"/>
                  <a:pt x="12165" y="17023"/>
                  <a:pt x="12276" y="15862"/>
                </a:cubicBezTo>
                <a:cubicBezTo>
                  <a:pt x="12387" y="14702"/>
                  <a:pt x="12441" y="14107"/>
                  <a:pt x="12459" y="12947"/>
                </a:cubicBezTo>
                <a:cubicBezTo>
                  <a:pt x="12476" y="11786"/>
                  <a:pt x="12405" y="11191"/>
                  <a:pt x="12370" y="10002"/>
                </a:cubicBezTo>
                <a:cubicBezTo>
                  <a:pt x="12334" y="8813"/>
                  <a:pt x="12200" y="7992"/>
                  <a:pt x="12276" y="7058"/>
                </a:cubicBezTo>
                <a:cubicBezTo>
                  <a:pt x="12352" y="6124"/>
                  <a:pt x="12557" y="5303"/>
                  <a:pt x="12739" y="5303"/>
                </a:cubicBezTo>
                <a:cubicBezTo>
                  <a:pt x="12922" y="5303"/>
                  <a:pt x="13051" y="6124"/>
                  <a:pt x="13198" y="7058"/>
                </a:cubicBezTo>
                <a:cubicBezTo>
                  <a:pt x="13345" y="7992"/>
                  <a:pt x="13327" y="9068"/>
                  <a:pt x="13474" y="10002"/>
                </a:cubicBezTo>
                <a:cubicBezTo>
                  <a:pt x="13621" y="10937"/>
                  <a:pt x="13750" y="11871"/>
                  <a:pt x="13937" y="11758"/>
                </a:cubicBezTo>
                <a:cubicBezTo>
                  <a:pt x="14124" y="11644"/>
                  <a:pt x="14217" y="10002"/>
                  <a:pt x="14400" y="9408"/>
                </a:cubicBezTo>
                <a:cubicBezTo>
                  <a:pt x="14583" y="8813"/>
                  <a:pt x="14729" y="8332"/>
                  <a:pt x="14859" y="8813"/>
                </a:cubicBezTo>
                <a:cubicBezTo>
                  <a:pt x="14988" y="9295"/>
                  <a:pt x="14934" y="10569"/>
                  <a:pt x="15046" y="11758"/>
                </a:cubicBezTo>
                <a:cubicBezTo>
                  <a:pt x="15157" y="12947"/>
                  <a:pt x="15268" y="13541"/>
                  <a:pt x="15415" y="14702"/>
                </a:cubicBezTo>
                <a:cubicBezTo>
                  <a:pt x="15562" y="15862"/>
                  <a:pt x="15620" y="16910"/>
                  <a:pt x="15785" y="17618"/>
                </a:cubicBezTo>
                <a:cubicBezTo>
                  <a:pt x="15950" y="18325"/>
                  <a:pt x="16061" y="18099"/>
                  <a:pt x="16243" y="18212"/>
                </a:cubicBezTo>
                <a:cubicBezTo>
                  <a:pt x="16426" y="18325"/>
                  <a:pt x="16519" y="18807"/>
                  <a:pt x="16706" y="18212"/>
                </a:cubicBezTo>
                <a:cubicBezTo>
                  <a:pt x="16894" y="17618"/>
                  <a:pt x="17076" y="16429"/>
                  <a:pt x="17170" y="15268"/>
                </a:cubicBezTo>
                <a:cubicBezTo>
                  <a:pt x="17263" y="14107"/>
                  <a:pt x="17152" y="13513"/>
                  <a:pt x="17170" y="12352"/>
                </a:cubicBezTo>
                <a:cubicBezTo>
                  <a:pt x="17187" y="11191"/>
                  <a:pt x="17259" y="10569"/>
                  <a:pt x="17259" y="9408"/>
                </a:cubicBezTo>
                <a:cubicBezTo>
                  <a:pt x="17259" y="8247"/>
                  <a:pt x="17094" y="6492"/>
                  <a:pt x="17170" y="6492"/>
                </a:cubicBezTo>
                <a:cubicBezTo>
                  <a:pt x="17245" y="6492"/>
                  <a:pt x="17446" y="8700"/>
                  <a:pt x="17628" y="9408"/>
                </a:cubicBezTo>
                <a:cubicBezTo>
                  <a:pt x="17811" y="10116"/>
                  <a:pt x="17909" y="9776"/>
                  <a:pt x="18091" y="10002"/>
                </a:cubicBezTo>
                <a:cubicBezTo>
                  <a:pt x="18274" y="10229"/>
                  <a:pt x="18345" y="10823"/>
                  <a:pt x="18550" y="10597"/>
                </a:cubicBezTo>
                <a:cubicBezTo>
                  <a:pt x="18755" y="10370"/>
                  <a:pt x="18902" y="9408"/>
                  <a:pt x="19106" y="8813"/>
                </a:cubicBezTo>
                <a:cubicBezTo>
                  <a:pt x="19311" y="8219"/>
                  <a:pt x="19440" y="8474"/>
                  <a:pt x="19570" y="7653"/>
                </a:cubicBezTo>
                <a:cubicBezTo>
                  <a:pt x="19699" y="6832"/>
                  <a:pt x="19623" y="5303"/>
                  <a:pt x="19752" y="4709"/>
                </a:cubicBezTo>
                <a:cubicBezTo>
                  <a:pt x="19881" y="4114"/>
                  <a:pt x="20033" y="4709"/>
                  <a:pt x="20215" y="4709"/>
                </a:cubicBezTo>
                <a:cubicBezTo>
                  <a:pt x="20398" y="4709"/>
                  <a:pt x="20491" y="4709"/>
                  <a:pt x="20674" y="4709"/>
                </a:cubicBezTo>
                <a:cubicBezTo>
                  <a:pt x="20856" y="4709"/>
                  <a:pt x="20950" y="4935"/>
                  <a:pt x="21137" y="4709"/>
                </a:cubicBezTo>
                <a:cubicBezTo>
                  <a:pt x="21324" y="4482"/>
                  <a:pt x="21515" y="3774"/>
                  <a:pt x="21600" y="3548"/>
                </a:cubicBezTo>
              </a:path>
            </a:pathLst>
          </a:custGeom>
          <a:ln>
            <a:solidFill>
              <a:srgbClr val="000000"/>
            </a:solidFill>
          </a:ln>
        </p:spPr>
        <p:txBody>
          <a:bodyPr lIns="45719" rIns="45719" anchor="ctr"/>
          <a:lstStyle/>
          <a:p>
            <a:pPr algn="ctr"/>
          </a:p>
        </p:txBody>
      </p:sp>
      <p:sp>
        <p:nvSpPr>
          <p:cNvPr id="942" name="任意多边形 20"/>
          <p:cNvSpPr/>
          <p:nvPr/>
        </p:nvSpPr>
        <p:spPr>
          <a:xfrm>
            <a:off x="8134984" y="3246437"/>
            <a:ext cx="265114" cy="230188"/>
          </a:xfrm>
          <a:custGeom>
            <a:avLst/>
            <a:gdLst/>
            <a:ahLst/>
            <a:cxnLst>
              <a:cxn ang="0">
                <a:pos x="wd2" y="hd2"/>
              </a:cxn>
              <a:cxn ang="5400000">
                <a:pos x="wd2" y="hd2"/>
              </a:cxn>
              <a:cxn ang="10800000">
                <a:pos x="wd2" y="hd2"/>
              </a:cxn>
              <a:cxn ang="16200000">
                <a:pos x="wd2" y="hd2"/>
              </a:cxn>
            </a:cxnLst>
            <a:rect l="0" t="0" r="r" b="b"/>
            <a:pathLst>
              <a:path w="20762" h="20490" fill="norm" stroke="1" extrusionOk="0">
                <a:moveTo>
                  <a:pt x="13515" y="5049"/>
                </a:moveTo>
                <a:cubicBezTo>
                  <a:pt x="12571" y="4371"/>
                  <a:pt x="10386" y="2505"/>
                  <a:pt x="8351" y="1544"/>
                </a:cubicBezTo>
                <a:cubicBezTo>
                  <a:pt x="6315" y="582"/>
                  <a:pt x="4478" y="-605"/>
                  <a:pt x="3236" y="356"/>
                </a:cubicBezTo>
                <a:cubicBezTo>
                  <a:pt x="1995" y="1318"/>
                  <a:pt x="2839" y="3862"/>
                  <a:pt x="2193" y="6237"/>
                </a:cubicBezTo>
                <a:cubicBezTo>
                  <a:pt x="1548" y="8612"/>
                  <a:pt x="-488" y="10478"/>
                  <a:pt x="108" y="12118"/>
                </a:cubicBezTo>
                <a:cubicBezTo>
                  <a:pt x="704" y="13757"/>
                  <a:pt x="3435" y="12796"/>
                  <a:pt x="5272" y="14436"/>
                </a:cubicBezTo>
                <a:cubicBezTo>
                  <a:pt x="7109" y="16076"/>
                  <a:pt x="7556" y="19638"/>
                  <a:pt x="9393" y="20316"/>
                </a:cubicBezTo>
                <a:cubicBezTo>
                  <a:pt x="11231" y="20995"/>
                  <a:pt x="12919" y="19581"/>
                  <a:pt x="14558" y="17942"/>
                </a:cubicBezTo>
                <a:cubicBezTo>
                  <a:pt x="16196" y="16302"/>
                  <a:pt x="16395" y="14436"/>
                  <a:pt x="17636" y="12118"/>
                </a:cubicBezTo>
                <a:cubicBezTo>
                  <a:pt x="18878" y="9799"/>
                  <a:pt x="21112" y="7650"/>
                  <a:pt x="20715" y="6237"/>
                </a:cubicBezTo>
                <a:cubicBezTo>
                  <a:pt x="20318" y="4823"/>
                  <a:pt x="17586" y="4371"/>
                  <a:pt x="15551" y="5049"/>
                </a:cubicBezTo>
                <a:cubicBezTo>
                  <a:pt x="13515" y="5728"/>
                  <a:pt x="11380" y="8781"/>
                  <a:pt x="10436" y="9743"/>
                </a:cubicBezTo>
              </a:path>
            </a:pathLst>
          </a:custGeom>
          <a:ln>
            <a:solidFill>
              <a:srgbClr val="000000"/>
            </a:solidFill>
          </a:ln>
        </p:spPr>
        <p:txBody>
          <a:bodyPr lIns="45719" rIns="45719" anchor="ctr"/>
          <a:lstStyle/>
          <a:p>
            <a:pPr algn="ctr"/>
          </a:p>
        </p:txBody>
      </p:sp>
      <p:sp>
        <p:nvSpPr>
          <p:cNvPr id="943" name="文本框 21"/>
          <p:cNvSpPr txBox="1"/>
          <p:nvPr/>
        </p:nvSpPr>
        <p:spPr>
          <a:xfrm>
            <a:off x="1913255" y="6022975"/>
            <a:ext cx="2140586" cy="650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lvl1pPr>
          </a:lstStyle>
          <a:p>
            <a:pPr/>
            <a:r>
              <a:t>mpc binder layer (1 mm)</a:t>
            </a:r>
          </a:p>
        </p:txBody>
      </p:sp>
      <p:sp>
        <p:nvSpPr>
          <p:cNvPr id="944" name="直接箭头连接符 44"/>
          <p:cNvSpPr/>
          <p:nvPr/>
        </p:nvSpPr>
        <p:spPr>
          <a:xfrm flipV="1">
            <a:off x="3094672" y="5661024"/>
            <a:ext cx="614363" cy="393701"/>
          </a:xfrm>
          <a:prstGeom prst="line">
            <a:avLst/>
          </a:prstGeom>
          <a:ln>
            <a:solidFill>
              <a:srgbClr val="000000"/>
            </a:solidFill>
            <a:tailEnd type="triangle"/>
          </a:ln>
        </p:spPr>
        <p:txBody>
          <a:bodyPr lIns="45719" rIns="45719"/>
          <a:lstStyle/>
          <a:p>
            <a:pPr/>
          </a:p>
        </p:txBody>
      </p:sp>
      <p:sp>
        <p:nvSpPr>
          <p:cNvPr id="945" name="TextBox 12"/>
          <p:cNvSpPr txBox="1"/>
          <p:nvPr/>
        </p:nvSpPr>
        <p:spPr>
          <a:xfrm>
            <a:off x="609282" y="985837"/>
            <a:ext cx="3142299"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457200">
              <a:buSzPct val="100000"/>
              <a:buChar char="➢"/>
              <a:defRPr b="1" sz="1600">
                <a:solidFill>
                  <a:srgbClr val="002060"/>
                </a:solidFill>
              </a:defRPr>
            </a:lvl1pPr>
          </a:lstStyle>
          <a:p>
            <a:pPr/>
            <a:r>
              <a:t>Reinforcement performance</a:t>
            </a:r>
          </a:p>
        </p:txBody>
      </p:sp>
      <p:pic>
        <p:nvPicPr>
          <p:cNvPr id="946" name="图片 45" descr="图片 45"/>
          <p:cNvPicPr>
            <a:picLocks noChangeAspect="1"/>
          </p:cNvPicPr>
          <p:nvPr/>
        </p:nvPicPr>
        <p:blipFill>
          <a:blip r:embed="rId5">
            <a:extLst/>
          </a:blip>
          <a:stretch>
            <a:fillRect/>
          </a:stretch>
        </p:blipFill>
        <p:spPr>
          <a:xfrm>
            <a:off x="5715000" y="3178175"/>
            <a:ext cx="6135371" cy="165989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9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46" grpId="1"/>
    </p:bldLst>
  </p:timing>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8" name="标题 1"/>
          <p:cNvSpPr txBox="1"/>
          <p:nvPr>
            <p:ph type="title"/>
          </p:nvPr>
        </p:nvSpPr>
        <p:spPr>
          <a:xfrm>
            <a:off x="353566" y="136524"/>
            <a:ext cx="8396539" cy="668149"/>
          </a:xfrm>
          <a:prstGeom prst="rect">
            <a:avLst/>
          </a:prstGeom>
        </p:spPr>
        <p:txBody>
          <a:bodyPr/>
          <a:lstStyle/>
          <a:p>
            <a:pPr defTabSz="676655">
              <a:defRPr sz="2072">
                <a:latin typeface="Times New Roman"/>
                <a:ea typeface="Times New Roman"/>
                <a:cs typeface="Times New Roman"/>
                <a:sym typeface="Times New Roman"/>
              </a:defRPr>
            </a:pPr>
            <a:r>
              <a:t>1.</a:t>
            </a:r>
            <a:r>
              <a:t>Composition and Properties of Magnesium Phosphate Cementitious Materials</a:t>
            </a:r>
          </a:p>
        </p:txBody>
      </p:sp>
      <p:grpSp>
        <p:nvGrpSpPr>
          <p:cNvPr id="951" name="TextBox 10"/>
          <p:cNvGrpSpPr/>
          <p:nvPr/>
        </p:nvGrpSpPr>
        <p:grpSpPr>
          <a:xfrm>
            <a:off x="1330325" y="5169534"/>
            <a:ext cx="4744085" cy="1501141"/>
            <a:chOff x="0" y="0"/>
            <a:chExt cx="4744084" cy="1501140"/>
          </a:xfrm>
        </p:grpSpPr>
        <p:sp>
          <p:nvSpPr>
            <p:cNvPr id="949" name="矩形"/>
            <p:cNvSpPr/>
            <p:nvPr/>
          </p:nvSpPr>
          <p:spPr>
            <a:xfrm>
              <a:off x="0" y="-1"/>
              <a:ext cx="4744085" cy="1501142"/>
            </a:xfrm>
            <a:prstGeom prst="rect">
              <a:avLst/>
            </a:prstGeom>
            <a:gradFill flip="none" rotWithShape="1">
              <a:gsLst>
                <a:gs pos="0">
                  <a:srgbClr val="E4F9FF"/>
                </a:gs>
                <a:gs pos="64999">
                  <a:srgbClr val="BBEFFF"/>
                </a:gs>
                <a:gs pos="100000">
                  <a:srgbClr val="9EEAFF"/>
                </a:gs>
              </a:gsLst>
              <a:lin ang="5400000" scaled="0"/>
            </a:gradFill>
            <a:ln w="12700" cap="flat">
              <a:noFill/>
              <a:miter lim="400000"/>
            </a:ln>
            <a:effectLst/>
          </p:spPr>
          <p:txBody>
            <a:bodyPr wrap="square" lIns="45719" tIns="45719" rIns="45719" bIns="45719" numCol="1" anchor="t">
              <a:noAutofit/>
            </a:bodyPr>
            <a:lstStyle/>
            <a:p>
              <a:pPr/>
            </a:p>
          </p:txBody>
        </p:sp>
        <p:sp>
          <p:nvSpPr>
            <p:cNvPr id="950" name="MPC fireproof coating mix ratio:…"/>
            <p:cNvSpPr txBox="1"/>
            <p:nvPr/>
          </p:nvSpPr>
          <p:spPr>
            <a:xfrm>
              <a:off x="45720" y="-1"/>
              <a:ext cx="4652645" cy="14884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defRPr b="1">
                  <a:solidFill>
                    <a:srgbClr val="002060"/>
                  </a:solidFill>
                </a:defRPr>
              </a:pPr>
              <a:r>
                <a:t>MPC fireproof coating mix ratio:</a:t>
              </a:r>
            </a:p>
            <a:p>
              <a:pPr>
                <a:buSzPct val="100000"/>
                <a:buFont typeface="Arial"/>
                <a:buChar char="•"/>
              </a:pPr>
              <a:r>
                <a:t>M/P = 3 (mass ratio), B/M = 0.1</a:t>
              </a:r>
            </a:p>
            <a:p>
              <a:pPr>
                <a:buSzPct val="100000"/>
                <a:buFont typeface="Arial"/>
                <a:buChar char="•"/>
              </a:pPr>
              <a:r>
                <a:t>Water/cementitious material = 0.2</a:t>
              </a:r>
            </a:p>
            <a:p>
              <a:pPr>
                <a:buSzPct val="100000"/>
                <a:buFont typeface="Arial"/>
                <a:buChar char="•"/>
              </a:pPr>
              <a:r>
                <a:t>Expanded perlite/cementitious material = 0 / 10%</a:t>
              </a:r>
            </a:p>
          </p:txBody>
        </p:sp>
      </p:grpSp>
      <p:sp>
        <p:nvSpPr>
          <p:cNvPr id="952" name="Text Box 10"/>
          <p:cNvSpPr txBox="1"/>
          <p:nvPr/>
        </p:nvSpPr>
        <p:spPr>
          <a:xfrm>
            <a:off x="534408" y="1442018"/>
            <a:ext cx="5425125" cy="307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20000"/>
              </a:lnSpc>
              <a:defRPr b="1" sz="1400">
                <a:solidFill>
                  <a:srgbClr val="006600"/>
                </a:solidFill>
              </a:defRPr>
            </a:lvl1pPr>
          </a:lstStyle>
          <a:p>
            <a:pPr/>
            <a:r>
              <a:t>Fireproof coating test</a:t>
            </a:r>
          </a:p>
        </p:txBody>
      </p:sp>
      <p:sp>
        <p:nvSpPr>
          <p:cNvPr id="953" name="矩形 16"/>
          <p:cNvSpPr txBox="1"/>
          <p:nvPr/>
        </p:nvSpPr>
        <p:spPr>
          <a:xfrm>
            <a:off x="1701935" y="3215431"/>
            <a:ext cx="1731011"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800">
                <a:solidFill>
                  <a:srgbClr val="FF0000"/>
                </a:solidFill>
              </a:defRPr>
            </a:lvl1pPr>
          </a:lstStyle>
          <a:p>
            <a:pPr/>
            <a:r>
              <a:t>Fireproof coating</a:t>
            </a:r>
          </a:p>
        </p:txBody>
      </p:sp>
      <p:sp>
        <p:nvSpPr>
          <p:cNvPr id="954" name="矩形 58"/>
          <p:cNvSpPr txBox="1"/>
          <p:nvPr/>
        </p:nvSpPr>
        <p:spPr>
          <a:xfrm>
            <a:off x="1513817" y="1857325"/>
            <a:ext cx="1402398" cy="21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800">
                <a:solidFill>
                  <a:srgbClr val="002060"/>
                </a:solidFill>
              </a:defRPr>
            </a:lvl1pPr>
          </a:lstStyle>
          <a:p>
            <a:pPr/>
            <a:r>
              <a:t>Steel plate</a:t>
            </a:r>
          </a:p>
        </p:txBody>
      </p:sp>
      <p:sp>
        <p:nvSpPr>
          <p:cNvPr id="955" name="矩形 4"/>
          <p:cNvSpPr/>
          <p:nvPr/>
        </p:nvSpPr>
        <p:spPr>
          <a:xfrm>
            <a:off x="3232604" y="4709269"/>
            <a:ext cx="953769" cy="193041"/>
          </a:xfrm>
          <a:prstGeom prst="rect">
            <a:avLst/>
          </a:prstGeom>
          <a:solidFill>
            <a:srgbClr val="C8D339"/>
          </a:solidFill>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700"/>
            </a:lvl1pPr>
          </a:lstStyle>
          <a:p>
            <a:pPr/>
            <a:r>
              <a:t>alcohol blast burner</a:t>
            </a:r>
          </a:p>
        </p:txBody>
      </p:sp>
      <p:sp>
        <p:nvSpPr>
          <p:cNvPr id="956" name="连接符: 曲线 8"/>
          <p:cNvSpPr/>
          <p:nvPr/>
        </p:nvSpPr>
        <p:spPr>
          <a:xfrm>
            <a:off x="1935615" y="2289918"/>
            <a:ext cx="279401" cy="212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400" y="0"/>
                  <a:pt x="10800" y="5400"/>
                  <a:pt x="10800" y="10800"/>
                </a:cubicBezTo>
                <a:cubicBezTo>
                  <a:pt x="10800" y="16200"/>
                  <a:pt x="16200" y="21600"/>
                  <a:pt x="21600" y="21600"/>
                </a:cubicBezTo>
              </a:path>
            </a:pathLst>
          </a:custGeom>
          <a:ln>
            <a:solidFill>
              <a:srgbClr val="FFFFFF"/>
            </a:solidFill>
            <a:tailEnd type="triangle"/>
          </a:ln>
        </p:spPr>
        <p:txBody>
          <a:bodyPr lIns="45719" rIns="45719" anchor="ctr"/>
          <a:lstStyle/>
          <a:p>
            <a:pPr/>
          </a:p>
        </p:txBody>
      </p:sp>
      <p:sp>
        <p:nvSpPr>
          <p:cNvPr id="957" name="直接箭头连接符 12"/>
          <p:cNvSpPr/>
          <p:nvPr/>
        </p:nvSpPr>
        <p:spPr>
          <a:xfrm flipH="1">
            <a:off x="2567440" y="2613768"/>
            <a:ext cx="247651" cy="601663"/>
          </a:xfrm>
          <a:prstGeom prst="line">
            <a:avLst/>
          </a:prstGeom>
          <a:ln>
            <a:solidFill>
              <a:srgbClr val="FFC000"/>
            </a:solidFill>
            <a:tailEnd type="triangle"/>
          </a:ln>
        </p:spPr>
        <p:txBody>
          <a:bodyPr lIns="45719" rIns="45719"/>
          <a:lstStyle/>
          <a:p>
            <a:pPr/>
          </a:p>
        </p:txBody>
      </p:sp>
      <p:grpSp>
        <p:nvGrpSpPr>
          <p:cNvPr id="987" name="组合 78"/>
          <p:cNvGrpSpPr/>
          <p:nvPr/>
        </p:nvGrpSpPr>
        <p:grpSpPr>
          <a:xfrm>
            <a:off x="2226248" y="2050206"/>
            <a:ext cx="3146158" cy="3006725"/>
            <a:chOff x="0" y="0"/>
            <a:chExt cx="3146157" cy="3006724"/>
          </a:xfrm>
        </p:grpSpPr>
        <p:grpSp>
          <p:nvGrpSpPr>
            <p:cNvPr id="968" name="组合 40"/>
            <p:cNvGrpSpPr/>
            <p:nvPr/>
          </p:nvGrpSpPr>
          <p:grpSpPr>
            <a:xfrm>
              <a:off x="566737" y="1189036"/>
              <a:ext cx="1935162" cy="1817689"/>
              <a:chOff x="0" y="0"/>
              <a:chExt cx="1935160" cy="1817687"/>
            </a:xfrm>
          </p:grpSpPr>
          <p:sp>
            <p:nvSpPr>
              <p:cNvPr id="958" name="矩形 47"/>
              <p:cNvSpPr/>
              <p:nvPr/>
            </p:nvSpPr>
            <p:spPr>
              <a:xfrm>
                <a:off x="96836" y="1273174"/>
                <a:ext cx="1741488" cy="449264"/>
              </a:xfrm>
              <a:prstGeom prst="rect">
                <a:avLst/>
              </a:prstGeom>
              <a:solidFill>
                <a:srgbClr val="C8D339">
                  <a:alpha val="0"/>
                </a:srgbClr>
              </a:solid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959" name="矩形 48"/>
              <p:cNvSpPr/>
              <p:nvPr/>
            </p:nvSpPr>
            <p:spPr>
              <a:xfrm>
                <a:off x="0" y="1722438"/>
                <a:ext cx="1935161" cy="95250"/>
              </a:xfrm>
              <a:prstGeom prst="rect">
                <a:avLst/>
              </a:prstGeom>
              <a:solidFill>
                <a:srgbClr val="FFFFFF">
                  <a:alpha val="0"/>
                </a:srgbClr>
              </a:solid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960" name="矩形 50"/>
              <p:cNvSpPr/>
              <p:nvPr/>
            </p:nvSpPr>
            <p:spPr>
              <a:xfrm>
                <a:off x="887411" y="323850"/>
                <a:ext cx="158750" cy="731839"/>
              </a:xfrm>
              <a:prstGeom prst="rect">
                <a:avLst/>
              </a:prstGeom>
              <a:no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961" name="矩形 51"/>
              <p:cNvSpPr/>
              <p:nvPr/>
            </p:nvSpPr>
            <p:spPr>
              <a:xfrm>
                <a:off x="730249" y="0"/>
                <a:ext cx="157162" cy="854075"/>
              </a:xfrm>
              <a:prstGeom prst="rect">
                <a:avLst/>
              </a:prstGeom>
              <a:no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962" name="矩形 52"/>
              <p:cNvSpPr/>
              <p:nvPr/>
            </p:nvSpPr>
            <p:spPr>
              <a:xfrm>
                <a:off x="342899" y="598487"/>
                <a:ext cx="387351" cy="95250"/>
              </a:xfrm>
              <a:prstGeom prst="rect">
                <a:avLst/>
              </a:prstGeom>
              <a:no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963" name="矩形 53"/>
              <p:cNvSpPr/>
              <p:nvPr/>
            </p:nvSpPr>
            <p:spPr>
              <a:xfrm rot="16200000">
                <a:off x="919955" y="948532"/>
                <a:ext cx="95250" cy="315913"/>
              </a:xfrm>
              <a:prstGeom prst="rect">
                <a:avLst/>
              </a:prstGeom>
              <a:no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964" name="直接连接符 54"/>
              <p:cNvSpPr/>
              <p:nvPr/>
            </p:nvSpPr>
            <p:spPr>
              <a:xfrm flipV="1">
                <a:off x="96836" y="1150939"/>
                <a:ext cx="712788" cy="107950"/>
              </a:xfrm>
              <a:prstGeom prst="line">
                <a:avLst/>
              </a:prstGeom>
              <a:noFill/>
              <a:ln w="6350" cap="flat">
                <a:solidFill>
                  <a:srgbClr val="000000"/>
                </a:solidFill>
                <a:prstDash val="solid"/>
                <a:round/>
              </a:ln>
              <a:effectLst/>
            </p:spPr>
            <p:txBody>
              <a:bodyPr wrap="square" lIns="45719" tIns="45719" rIns="45719" bIns="45719" numCol="1" anchor="t">
                <a:noAutofit/>
              </a:bodyPr>
              <a:lstStyle/>
              <a:p>
                <a:pPr/>
              </a:p>
            </p:txBody>
          </p:sp>
          <p:sp>
            <p:nvSpPr>
              <p:cNvPr id="965" name="直接连接符 55"/>
              <p:cNvSpPr/>
              <p:nvPr/>
            </p:nvSpPr>
            <p:spPr>
              <a:xfrm flipH="1" flipV="1">
                <a:off x="1133474" y="1150939"/>
                <a:ext cx="704850" cy="107950"/>
              </a:xfrm>
              <a:prstGeom prst="line">
                <a:avLst/>
              </a:prstGeom>
              <a:noFill/>
              <a:ln w="6350" cap="flat">
                <a:solidFill>
                  <a:srgbClr val="000000"/>
                </a:solidFill>
                <a:prstDash val="solid"/>
                <a:round/>
              </a:ln>
              <a:effectLst/>
            </p:spPr>
            <p:txBody>
              <a:bodyPr wrap="square" lIns="45719" tIns="45719" rIns="45719" bIns="45719" numCol="1" anchor="t">
                <a:noAutofit/>
              </a:bodyPr>
              <a:lstStyle/>
              <a:p>
                <a:pPr/>
              </a:p>
            </p:txBody>
          </p:sp>
          <p:sp>
            <p:nvSpPr>
              <p:cNvPr id="966" name="矩形 56"/>
              <p:cNvSpPr/>
              <p:nvPr/>
            </p:nvSpPr>
            <p:spPr>
              <a:xfrm>
                <a:off x="342899" y="568324"/>
                <a:ext cx="123825" cy="152400"/>
              </a:xfrm>
              <a:prstGeom prst="rect">
                <a:avLst/>
              </a:prstGeom>
              <a:no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967" name="矩形 57"/>
              <p:cNvSpPr/>
              <p:nvPr/>
            </p:nvSpPr>
            <p:spPr>
              <a:xfrm>
                <a:off x="696911" y="854075"/>
                <a:ext cx="193676" cy="95250"/>
              </a:xfrm>
              <a:prstGeom prst="rect">
                <a:avLst/>
              </a:prstGeom>
              <a:no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p>
            </p:txBody>
          </p:sp>
        </p:grpSp>
        <p:grpSp>
          <p:nvGrpSpPr>
            <p:cNvPr id="971" name="组合 77"/>
            <p:cNvGrpSpPr/>
            <p:nvPr/>
          </p:nvGrpSpPr>
          <p:grpSpPr>
            <a:xfrm>
              <a:off x="0" y="282575"/>
              <a:ext cx="2659061" cy="184151"/>
              <a:chOff x="0" y="0"/>
              <a:chExt cx="2659060" cy="184149"/>
            </a:xfrm>
          </p:grpSpPr>
          <p:sp>
            <p:nvSpPr>
              <p:cNvPr id="969" name="矩形 59"/>
              <p:cNvSpPr/>
              <p:nvPr/>
            </p:nvSpPr>
            <p:spPr>
              <a:xfrm>
                <a:off x="101599" y="71436"/>
                <a:ext cx="2455863" cy="112714"/>
              </a:xfrm>
              <a:prstGeom prst="rect">
                <a:avLst/>
              </a:prstGeom>
              <a:solidFill>
                <a:srgbClr val="9C9CDF"/>
              </a:solid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970" name="矩形 60"/>
              <p:cNvSpPr/>
              <p:nvPr/>
            </p:nvSpPr>
            <p:spPr>
              <a:xfrm>
                <a:off x="0" y="0"/>
                <a:ext cx="2659061" cy="71436"/>
              </a:xfrm>
              <a:prstGeom prst="rect">
                <a:avLst/>
              </a:prstGeom>
              <a:solidFill>
                <a:srgbClr val="000000"/>
              </a:solid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p>
            </p:txBody>
          </p:sp>
        </p:grpSp>
        <p:sp>
          <p:nvSpPr>
            <p:cNvPr id="972" name="TextBox 55"/>
            <p:cNvSpPr txBox="1"/>
            <p:nvPr/>
          </p:nvSpPr>
          <p:spPr>
            <a:xfrm>
              <a:off x="2904866" y="198068"/>
              <a:ext cx="231141" cy="1549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sz="400"/>
              </a:lvl1pPr>
            </a:lstStyle>
            <a:p>
              <a:pPr/>
              <a:r>
                <a:t>3 mm</a:t>
              </a:r>
            </a:p>
          </p:txBody>
        </p:sp>
        <p:sp>
          <p:nvSpPr>
            <p:cNvPr id="973" name="TextBox 56"/>
            <p:cNvSpPr txBox="1"/>
            <p:nvPr/>
          </p:nvSpPr>
          <p:spPr>
            <a:xfrm>
              <a:off x="2908043" y="301515"/>
              <a:ext cx="231141" cy="1549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sz="400"/>
              </a:lvl1pPr>
            </a:lstStyle>
            <a:p>
              <a:pPr/>
              <a:r>
                <a:t>8 mm</a:t>
              </a:r>
            </a:p>
          </p:txBody>
        </p:sp>
        <p:grpSp>
          <p:nvGrpSpPr>
            <p:cNvPr id="982" name="组合 66"/>
            <p:cNvGrpSpPr/>
            <p:nvPr/>
          </p:nvGrpSpPr>
          <p:grpSpPr>
            <a:xfrm>
              <a:off x="2671764" y="282574"/>
              <a:ext cx="474394" cy="906463"/>
              <a:chOff x="0" y="0"/>
              <a:chExt cx="474392" cy="906461"/>
            </a:xfrm>
          </p:grpSpPr>
          <p:sp>
            <p:nvSpPr>
              <p:cNvPr id="974" name="直接连接符 64"/>
              <p:cNvSpPr/>
              <p:nvPr/>
            </p:nvSpPr>
            <p:spPr>
              <a:xfrm flipH="1" flipV="1">
                <a:off x="0" y="77787"/>
                <a:ext cx="155575" cy="1"/>
              </a:xfrm>
              <a:prstGeom prst="line">
                <a:avLst/>
              </a:prstGeom>
              <a:noFill/>
              <a:ln w="6350" cap="flat">
                <a:solidFill>
                  <a:srgbClr val="000000"/>
                </a:solidFill>
                <a:prstDash val="solid"/>
                <a:round/>
              </a:ln>
              <a:effectLst/>
            </p:spPr>
            <p:txBody>
              <a:bodyPr wrap="square" lIns="45719" tIns="45719" rIns="45719" bIns="45719" numCol="1" anchor="t">
                <a:noAutofit/>
              </a:bodyPr>
              <a:lstStyle/>
              <a:p>
                <a:pPr/>
              </a:p>
            </p:txBody>
          </p:sp>
          <p:sp>
            <p:nvSpPr>
              <p:cNvPr id="975" name="右大括号 65"/>
              <p:cNvSpPr/>
              <p:nvPr/>
            </p:nvSpPr>
            <p:spPr>
              <a:xfrm>
                <a:off x="158748" y="0"/>
                <a:ext cx="61913" cy="7778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641"/>
                      <a:pt x="10800" y="1433"/>
                    </a:cubicBezTo>
                    <a:lnTo>
                      <a:pt x="10800" y="9367"/>
                    </a:lnTo>
                    <a:cubicBezTo>
                      <a:pt x="10800" y="10158"/>
                      <a:pt x="15635" y="10800"/>
                      <a:pt x="21600" y="10800"/>
                    </a:cubicBezTo>
                    <a:cubicBezTo>
                      <a:pt x="15635" y="10800"/>
                      <a:pt x="10800" y="11441"/>
                      <a:pt x="10800" y="12232"/>
                    </a:cubicBezTo>
                    <a:lnTo>
                      <a:pt x="10800" y="20167"/>
                    </a:lnTo>
                    <a:cubicBezTo>
                      <a:pt x="10800" y="20959"/>
                      <a:pt x="5965" y="21600"/>
                      <a:pt x="0" y="21600"/>
                    </a:cubicBezTo>
                  </a:path>
                </a:pathLst>
              </a:custGeom>
              <a:noFill/>
              <a:ln w="6350" cap="flat">
                <a:solidFill>
                  <a:srgbClr val="000000"/>
                </a:solidFill>
                <a:prstDash val="solid"/>
                <a:round/>
              </a:ln>
              <a:effectLst/>
            </p:spPr>
            <p:txBody>
              <a:bodyPr wrap="square" lIns="45719" tIns="45719" rIns="45719" bIns="45719" numCol="1" anchor="ctr">
                <a:noAutofit/>
              </a:bodyPr>
              <a:lstStyle/>
              <a:p>
                <a:pPr algn="ctr"/>
              </a:p>
            </p:txBody>
          </p:sp>
          <p:sp>
            <p:nvSpPr>
              <p:cNvPr id="976" name="右大括号 66"/>
              <p:cNvSpPr/>
              <p:nvPr/>
            </p:nvSpPr>
            <p:spPr>
              <a:xfrm>
                <a:off x="155572" y="82549"/>
                <a:ext cx="61913" cy="920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542"/>
                      <a:pt x="10800" y="1210"/>
                    </a:cubicBezTo>
                    <a:lnTo>
                      <a:pt x="10800" y="9590"/>
                    </a:lnTo>
                    <a:cubicBezTo>
                      <a:pt x="10800" y="10258"/>
                      <a:pt x="15635" y="10800"/>
                      <a:pt x="21600" y="10800"/>
                    </a:cubicBezTo>
                    <a:cubicBezTo>
                      <a:pt x="15635" y="10800"/>
                      <a:pt x="10800" y="11342"/>
                      <a:pt x="10800" y="12010"/>
                    </a:cubicBezTo>
                    <a:lnTo>
                      <a:pt x="10800" y="20390"/>
                    </a:lnTo>
                    <a:cubicBezTo>
                      <a:pt x="10800" y="21058"/>
                      <a:pt x="5965" y="21600"/>
                      <a:pt x="0" y="21600"/>
                    </a:cubicBezTo>
                  </a:path>
                </a:pathLst>
              </a:custGeom>
              <a:noFill/>
              <a:ln w="6350" cap="flat">
                <a:solidFill>
                  <a:srgbClr val="000000"/>
                </a:solidFill>
                <a:prstDash val="solid"/>
                <a:round/>
              </a:ln>
              <a:effectLst/>
            </p:spPr>
            <p:txBody>
              <a:bodyPr wrap="square" lIns="45719" tIns="45719" rIns="45719" bIns="45719" numCol="1" anchor="ctr">
                <a:noAutofit/>
              </a:bodyPr>
              <a:lstStyle/>
              <a:p>
                <a:pPr algn="ctr"/>
              </a:p>
            </p:txBody>
          </p:sp>
          <p:sp>
            <p:nvSpPr>
              <p:cNvPr id="977" name="右大括号 67"/>
              <p:cNvSpPr/>
              <p:nvPr/>
            </p:nvSpPr>
            <p:spPr>
              <a:xfrm>
                <a:off x="158748" y="174624"/>
                <a:ext cx="61913" cy="7318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68"/>
                      <a:pt x="10800" y="152"/>
                    </a:cubicBezTo>
                    <a:lnTo>
                      <a:pt x="10800" y="10648"/>
                    </a:lnTo>
                    <a:cubicBezTo>
                      <a:pt x="10800" y="10732"/>
                      <a:pt x="15635" y="10800"/>
                      <a:pt x="21600" y="10800"/>
                    </a:cubicBezTo>
                    <a:cubicBezTo>
                      <a:pt x="15635" y="10800"/>
                      <a:pt x="10800" y="10868"/>
                      <a:pt x="10800" y="10952"/>
                    </a:cubicBezTo>
                    <a:lnTo>
                      <a:pt x="10800" y="21448"/>
                    </a:lnTo>
                    <a:cubicBezTo>
                      <a:pt x="10800" y="21532"/>
                      <a:pt x="5965" y="21600"/>
                      <a:pt x="0" y="21600"/>
                    </a:cubicBezTo>
                  </a:path>
                </a:pathLst>
              </a:custGeom>
              <a:noFill/>
              <a:ln w="6350" cap="flat">
                <a:solidFill>
                  <a:srgbClr val="000000"/>
                </a:solidFill>
                <a:prstDash val="solid"/>
                <a:round/>
              </a:ln>
              <a:effectLst/>
            </p:spPr>
            <p:txBody>
              <a:bodyPr wrap="square" lIns="45719" tIns="45719" rIns="45719" bIns="45719" numCol="1" anchor="ctr">
                <a:noAutofit/>
              </a:bodyPr>
              <a:lstStyle/>
              <a:p>
                <a:pPr algn="ctr"/>
              </a:p>
            </p:txBody>
          </p:sp>
          <p:sp>
            <p:nvSpPr>
              <p:cNvPr id="978" name="TextBox 57"/>
              <p:cNvSpPr txBox="1"/>
              <p:nvPr/>
            </p:nvSpPr>
            <p:spPr>
              <a:xfrm>
                <a:off x="215000" y="431287"/>
                <a:ext cx="259393" cy="1549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sz="400"/>
                </a:lvl1pPr>
              </a:lstStyle>
              <a:p>
                <a:pPr/>
                <a:r>
                  <a:t>70 mm</a:t>
                </a:r>
              </a:p>
            </p:txBody>
          </p:sp>
          <p:sp>
            <p:nvSpPr>
              <p:cNvPr id="979" name="直接连接符 69"/>
              <p:cNvSpPr/>
              <p:nvPr/>
            </p:nvSpPr>
            <p:spPr>
              <a:xfrm flipH="1" flipV="1">
                <a:off x="0" y="0"/>
                <a:ext cx="155575" cy="1"/>
              </a:xfrm>
              <a:prstGeom prst="line">
                <a:avLst/>
              </a:prstGeom>
              <a:noFill/>
              <a:ln w="6350" cap="flat">
                <a:solidFill>
                  <a:srgbClr val="000000"/>
                </a:solidFill>
                <a:prstDash val="solid"/>
                <a:round/>
              </a:ln>
              <a:effectLst/>
            </p:spPr>
            <p:txBody>
              <a:bodyPr wrap="square" lIns="45719" tIns="45719" rIns="45719" bIns="45719" numCol="1" anchor="t">
                <a:noAutofit/>
              </a:bodyPr>
              <a:lstStyle/>
              <a:p>
                <a:pPr/>
              </a:p>
            </p:txBody>
          </p:sp>
          <p:sp>
            <p:nvSpPr>
              <p:cNvPr id="980" name="直接连接符 70"/>
              <p:cNvSpPr/>
              <p:nvPr/>
            </p:nvSpPr>
            <p:spPr>
              <a:xfrm flipH="1" flipV="1">
                <a:off x="3174" y="174624"/>
                <a:ext cx="155575" cy="1"/>
              </a:xfrm>
              <a:prstGeom prst="line">
                <a:avLst/>
              </a:prstGeom>
              <a:noFill/>
              <a:ln w="6350" cap="flat">
                <a:solidFill>
                  <a:srgbClr val="000000"/>
                </a:solidFill>
                <a:prstDash val="solid"/>
                <a:round/>
              </a:ln>
              <a:effectLst/>
            </p:spPr>
            <p:txBody>
              <a:bodyPr wrap="square" lIns="45719" tIns="45719" rIns="45719" bIns="45719" numCol="1" anchor="t">
                <a:noAutofit/>
              </a:bodyPr>
              <a:lstStyle/>
              <a:p>
                <a:pPr/>
              </a:p>
            </p:txBody>
          </p:sp>
          <p:sp>
            <p:nvSpPr>
              <p:cNvPr id="981" name="直接连接符 71"/>
              <p:cNvSpPr/>
              <p:nvPr/>
            </p:nvSpPr>
            <p:spPr>
              <a:xfrm flipH="1">
                <a:off x="3174" y="906461"/>
                <a:ext cx="155575" cy="1"/>
              </a:xfrm>
              <a:prstGeom prst="line">
                <a:avLst/>
              </a:prstGeom>
              <a:noFill/>
              <a:ln w="6350" cap="flat">
                <a:solidFill>
                  <a:srgbClr val="000000"/>
                </a:solidFill>
                <a:prstDash val="solid"/>
                <a:round/>
              </a:ln>
              <a:effectLst/>
            </p:spPr>
            <p:txBody>
              <a:bodyPr wrap="square" lIns="45719" tIns="45719" rIns="45719" bIns="45719" numCol="1" anchor="t">
                <a:noAutofit/>
              </a:bodyPr>
              <a:lstStyle/>
              <a:p>
                <a:pPr/>
              </a:p>
            </p:txBody>
          </p:sp>
        </p:grpSp>
        <p:sp>
          <p:nvSpPr>
            <p:cNvPr id="983" name="直接连接符 72"/>
            <p:cNvSpPr/>
            <p:nvPr/>
          </p:nvSpPr>
          <p:spPr>
            <a:xfrm>
              <a:off x="1588" y="211136"/>
              <a:ext cx="2657475" cy="1"/>
            </a:xfrm>
            <a:prstGeom prst="line">
              <a:avLst/>
            </a:prstGeom>
            <a:noFill/>
            <a:ln w="6350" cap="flat">
              <a:solidFill>
                <a:srgbClr val="000000"/>
              </a:solidFill>
              <a:prstDash val="solid"/>
              <a:round/>
            </a:ln>
            <a:effectLst/>
          </p:spPr>
          <p:txBody>
            <a:bodyPr wrap="square" lIns="45719" tIns="45719" rIns="45719" bIns="45719" numCol="1" anchor="t">
              <a:noAutofit/>
            </a:bodyPr>
            <a:lstStyle/>
            <a:p>
              <a:pPr/>
            </a:p>
          </p:txBody>
        </p:sp>
        <p:sp>
          <p:nvSpPr>
            <p:cNvPr id="984" name="直接连接符 73"/>
            <p:cNvSpPr/>
            <p:nvPr/>
          </p:nvSpPr>
          <p:spPr>
            <a:xfrm flipH="1">
              <a:off x="0" y="144461"/>
              <a:ext cx="1" cy="131764"/>
            </a:xfrm>
            <a:prstGeom prst="line">
              <a:avLst/>
            </a:prstGeom>
            <a:noFill/>
            <a:ln w="6350" cap="flat">
              <a:solidFill>
                <a:srgbClr val="000000"/>
              </a:solidFill>
              <a:prstDash val="solid"/>
              <a:round/>
            </a:ln>
            <a:effectLst/>
          </p:spPr>
          <p:txBody>
            <a:bodyPr wrap="square" lIns="45719" tIns="45719" rIns="45719" bIns="45719" numCol="1" anchor="t">
              <a:noAutofit/>
            </a:bodyPr>
            <a:lstStyle/>
            <a:p>
              <a:pPr/>
            </a:p>
          </p:txBody>
        </p:sp>
        <p:sp>
          <p:nvSpPr>
            <p:cNvPr id="985" name="直接连接符 74"/>
            <p:cNvSpPr/>
            <p:nvPr/>
          </p:nvSpPr>
          <p:spPr>
            <a:xfrm>
              <a:off x="2659062" y="144461"/>
              <a:ext cx="1" cy="131764"/>
            </a:xfrm>
            <a:prstGeom prst="line">
              <a:avLst/>
            </a:prstGeom>
            <a:noFill/>
            <a:ln w="6350" cap="flat">
              <a:solidFill>
                <a:srgbClr val="000000"/>
              </a:solidFill>
              <a:prstDash val="solid"/>
              <a:round/>
            </a:ln>
            <a:effectLst/>
          </p:spPr>
          <p:txBody>
            <a:bodyPr wrap="square" lIns="45719" tIns="45719" rIns="45719" bIns="45719" numCol="1" anchor="t">
              <a:noAutofit/>
            </a:bodyPr>
            <a:lstStyle/>
            <a:p>
              <a:pPr/>
            </a:p>
          </p:txBody>
        </p:sp>
        <p:sp>
          <p:nvSpPr>
            <p:cNvPr id="986" name="TextBox 74"/>
            <p:cNvSpPr txBox="1"/>
            <p:nvPr/>
          </p:nvSpPr>
          <p:spPr>
            <a:xfrm>
              <a:off x="1257442" y="0"/>
              <a:ext cx="287646" cy="1549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sz="400"/>
              </a:lvl1pPr>
            </a:lstStyle>
            <a:p>
              <a:pPr/>
              <a:r>
                <a:t>150 mm</a:t>
              </a:r>
            </a:p>
          </p:txBody>
        </p:sp>
      </p:grpSp>
      <p:sp>
        <p:nvSpPr>
          <p:cNvPr id="988" name="任意多边形 128"/>
          <p:cNvSpPr/>
          <p:nvPr/>
        </p:nvSpPr>
        <p:spPr>
          <a:xfrm>
            <a:off x="3390343" y="2776828"/>
            <a:ext cx="339727" cy="596901"/>
          </a:xfrm>
          <a:custGeom>
            <a:avLst/>
            <a:gdLst/>
            <a:ahLst/>
            <a:cxnLst>
              <a:cxn ang="0">
                <a:pos x="wd2" y="hd2"/>
              </a:cxn>
              <a:cxn ang="5400000">
                <a:pos x="wd2" y="hd2"/>
              </a:cxn>
              <a:cxn ang="10800000">
                <a:pos x="wd2" y="hd2"/>
              </a:cxn>
              <a:cxn ang="16200000">
                <a:pos x="wd2" y="hd2"/>
              </a:cxn>
            </a:cxnLst>
            <a:rect l="0" t="0" r="r" b="b"/>
            <a:pathLst>
              <a:path w="20233" h="21516" fill="norm" stroke="1" extrusionOk="0">
                <a:moveTo>
                  <a:pt x="6430" y="21004"/>
                </a:moveTo>
                <a:cubicBezTo>
                  <a:pt x="3008" y="16095"/>
                  <a:pt x="-415" y="11186"/>
                  <a:pt x="41" y="7685"/>
                </a:cubicBezTo>
                <a:cubicBezTo>
                  <a:pt x="498" y="4185"/>
                  <a:pt x="5822" y="87"/>
                  <a:pt x="9168" y="1"/>
                </a:cubicBezTo>
                <a:cubicBezTo>
                  <a:pt x="12515" y="-84"/>
                  <a:pt x="19055" y="3587"/>
                  <a:pt x="20120" y="7173"/>
                </a:cubicBezTo>
                <a:cubicBezTo>
                  <a:pt x="21185" y="10759"/>
                  <a:pt x="14340" y="18699"/>
                  <a:pt x="15557" y="21516"/>
                </a:cubicBezTo>
              </a:path>
            </a:pathLst>
          </a:custGeom>
          <a:gradFill>
            <a:gsLst>
              <a:gs pos="0">
                <a:srgbClr val="940000"/>
              </a:gs>
              <a:gs pos="50000">
                <a:srgbClr val="D50000"/>
              </a:gs>
              <a:gs pos="100000">
                <a:srgbClr val="FF0000"/>
              </a:gs>
            </a:gsLst>
            <a:path path="circle">
              <a:fillToRect l="62278" t="119636" r="37721" b="-19636"/>
            </a:path>
          </a:gradFill>
          <a:ln w="12700">
            <a:solidFill>
              <a:srgbClr val="000000"/>
            </a:solidFill>
          </a:ln>
        </p:spPr>
        <p:txBody>
          <a:bodyPr lIns="45719" rIns="45719" anchor="ctr"/>
          <a:lstStyle/>
          <a:p>
            <a:pPr algn="ctr">
              <a:defRPr>
                <a:solidFill>
                  <a:srgbClr val="FF0000"/>
                </a:solidFill>
              </a:defRPr>
            </a:pPr>
          </a:p>
        </p:txBody>
      </p:sp>
      <p:grpSp>
        <p:nvGrpSpPr>
          <p:cNvPr id="995" name="组合 13"/>
          <p:cNvGrpSpPr/>
          <p:nvPr/>
        </p:nvGrpSpPr>
        <p:grpSpPr>
          <a:xfrm>
            <a:off x="6701632" y="1143105"/>
            <a:ext cx="3649662" cy="5105295"/>
            <a:chOff x="0" y="0"/>
            <a:chExt cx="3649661" cy="5105293"/>
          </a:xfrm>
        </p:grpSpPr>
        <p:grpSp>
          <p:nvGrpSpPr>
            <p:cNvPr id="991" name="组合 6"/>
            <p:cNvGrpSpPr/>
            <p:nvPr/>
          </p:nvGrpSpPr>
          <p:grpSpPr>
            <a:xfrm>
              <a:off x="0" y="404456"/>
              <a:ext cx="3649662" cy="4700838"/>
              <a:chOff x="0" y="0"/>
              <a:chExt cx="3649661" cy="4700836"/>
            </a:xfrm>
          </p:grpSpPr>
          <p:pic>
            <p:nvPicPr>
              <p:cNvPr id="989" name="图片 2" descr="图片 2"/>
              <p:cNvPicPr>
                <a:picLocks noChangeAspect="1"/>
              </p:cNvPicPr>
              <p:nvPr/>
            </p:nvPicPr>
            <p:blipFill>
              <a:blip r:embed="rId2">
                <a:extLst/>
              </a:blip>
              <a:stretch>
                <a:fillRect/>
              </a:stretch>
            </p:blipFill>
            <p:spPr>
              <a:xfrm>
                <a:off x="11231" y="0"/>
                <a:ext cx="3638431" cy="2446125"/>
              </a:xfrm>
              <a:prstGeom prst="rect">
                <a:avLst/>
              </a:prstGeom>
              <a:ln w="12700" cap="flat">
                <a:noFill/>
                <a:miter lim="400000"/>
              </a:ln>
              <a:effectLst/>
            </p:spPr>
          </p:pic>
          <p:pic>
            <p:nvPicPr>
              <p:cNvPr id="990" name="图片 5" descr="图片 5"/>
              <p:cNvPicPr>
                <a:picLocks noChangeAspect="1"/>
              </p:cNvPicPr>
              <p:nvPr/>
            </p:nvPicPr>
            <p:blipFill>
              <a:blip r:embed="rId3">
                <a:extLst/>
              </a:blip>
              <a:stretch>
                <a:fillRect/>
              </a:stretch>
            </p:blipFill>
            <p:spPr>
              <a:xfrm>
                <a:off x="0" y="2328344"/>
                <a:ext cx="3638431" cy="2372493"/>
              </a:xfrm>
              <a:prstGeom prst="rect">
                <a:avLst/>
              </a:prstGeom>
              <a:ln w="12700" cap="flat">
                <a:noFill/>
                <a:miter lim="400000"/>
              </a:ln>
              <a:effectLst/>
            </p:spPr>
          </p:pic>
        </p:grpSp>
        <p:sp>
          <p:nvSpPr>
            <p:cNvPr id="992" name="文本框 7"/>
            <p:cNvSpPr txBox="1"/>
            <p:nvPr/>
          </p:nvSpPr>
          <p:spPr>
            <a:xfrm>
              <a:off x="82686" y="885825"/>
              <a:ext cx="1028426" cy="24384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sz="1000">
                  <a:solidFill>
                    <a:srgbClr val="FF0000"/>
                  </a:solidFill>
                </a:defRPr>
              </a:lvl1pPr>
            </a:lstStyle>
            <a:p>
              <a:pPr/>
              <a:r>
                <a:t>MPC paint-coat</a:t>
              </a:r>
            </a:p>
          </p:txBody>
        </p:sp>
        <p:sp>
          <p:nvSpPr>
            <p:cNvPr id="993" name="文本框 54"/>
            <p:cNvSpPr txBox="1"/>
            <p:nvPr/>
          </p:nvSpPr>
          <p:spPr>
            <a:xfrm>
              <a:off x="82686" y="2846771"/>
              <a:ext cx="1169812" cy="24384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sz="1000">
                  <a:solidFill>
                    <a:srgbClr val="FF0000"/>
                  </a:solidFill>
                </a:defRPr>
              </a:lvl1pPr>
            </a:lstStyle>
            <a:p>
              <a:pPr/>
              <a:r>
                <a:t>Commercial paint</a:t>
              </a:r>
            </a:p>
          </p:txBody>
        </p:sp>
        <p:sp>
          <p:nvSpPr>
            <p:cNvPr id="994" name="文本框 83"/>
            <p:cNvSpPr txBox="1"/>
            <p:nvPr/>
          </p:nvSpPr>
          <p:spPr>
            <a:xfrm>
              <a:off x="232410" y="-1"/>
              <a:ext cx="3242946" cy="269241"/>
            </a:xfrm>
            <a:prstGeom prst="rect">
              <a:avLst/>
            </a:prstGeom>
            <a:solidFill>
              <a:srgbClr val="9C9CDF"/>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b="1" sz="1200">
                  <a:solidFill>
                    <a:srgbClr val="FF0000"/>
                  </a:solidFill>
                </a:defRPr>
              </a:lvl1pPr>
            </a:lstStyle>
            <a:p>
              <a:pPr/>
              <a:r>
                <a:t>Appearance after fire resistance test (1h)</a:t>
              </a:r>
            </a:p>
          </p:txBody>
        </p:sp>
      </p:grpSp>
      <p:sp>
        <p:nvSpPr>
          <p:cNvPr id="996" name="文本框 12"/>
          <p:cNvSpPr txBox="1"/>
          <p:nvPr/>
        </p:nvSpPr>
        <p:spPr>
          <a:xfrm>
            <a:off x="3714885" y="2821731"/>
            <a:ext cx="785278" cy="243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1000">
                <a:solidFill>
                  <a:srgbClr val="FF0000"/>
                </a:solidFill>
              </a:defRPr>
            </a:lvl1pPr>
          </a:lstStyle>
          <a:p>
            <a:pPr/>
            <a:r>
              <a:t>(~1000 o C)</a:t>
            </a:r>
          </a:p>
        </p:txBody>
      </p:sp>
      <p:sp>
        <p:nvSpPr>
          <p:cNvPr id="997" name="TextBox 12"/>
          <p:cNvSpPr txBox="1"/>
          <p:nvPr/>
        </p:nvSpPr>
        <p:spPr>
          <a:xfrm>
            <a:off x="609282" y="985837"/>
            <a:ext cx="3142299"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buSzPct val="100000"/>
              <a:buChar char="➢"/>
              <a:defRPr b="1" sz="1600">
                <a:solidFill>
                  <a:srgbClr val="002060"/>
                </a:solidFill>
              </a:defRPr>
            </a:pPr>
            <a:r>
              <a:t>F</a:t>
            </a:r>
            <a:r>
              <a:t>ire protecting performance</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9" name="标题 1"/>
          <p:cNvSpPr txBox="1"/>
          <p:nvPr>
            <p:ph type="title"/>
          </p:nvPr>
        </p:nvSpPr>
        <p:spPr>
          <a:xfrm>
            <a:off x="353566" y="136524"/>
            <a:ext cx="8396539" cy="668149"/>
          </a:xfrm>
          <a:prstGeom prst="rect">
            <a:avLst/>
          </a:prstGeom>
        </p:spPr>
        <p:txBody>
          <a:bodyPr/>
          <a:lstStyle/>
          <a:p>
            <a:pPr defTabSz="676655">
              <a:defRPr sz="2072">
                <a:latin typeface="Times New Roman"/>
                <a:ea typeface="Times New Roman"/>
                <a:cs typeface="Times New Roman"/>
                <a:sym typeface="Times New Roman"/>
              </a:defRPr>
            </a:pPr>
            <a:r>
              <a:t>1.</a:t>
            </a:r>
            <a:r>
              <a:t>Composition and Properties of Magnesium Phosphate Cementitious Materials</a:t>
            </a:r>
          </a:p>
        </p:txBody>
      </p:sp>
      <p:grpSp>
        <p:nvGrpSpPr>
          <p:cNvPr id="1003" name="组合 1"/>
          <p:cNvGrpSpPr/>
          <p:nvPr/>
        </p:nvGrpSpPr>
        <p:grpSpPr>
          <a:xfrm>
            <a:off x="152082" y="1916113"/>
            <a:ext cx="5864670" cy="4715828"/>
            <a:chOff x="0" y="0"/>
            <a:chExt cx="5864669" cy="4715827"/>
          </a:xfrm>
        </p:grpSpPr>
        <p:pic>
          <p:nvPicPr>
            <p:cNvPr id="1000" name="Picture 12" descr="Picture 12"/>
            <p:cNvPicPr>
              <a:picLocks noChangeAspect="1"/>
            </p:cNvPicPr>
            <p:nvPr/>
          </p:nvPicPr>
          <p:blipFill>
            <a:blip r:embed="rId2">
              <a:extLst/>
            </a:blip>
            <a:stretch>
              <a:fillRect/>
            </a:stretch>
          </p:blipFill>
          <p:spPr>
            <a:xfrm>
              <a:off x="688511" y="0"/>
              <a:ext cx="2450406" cy="1980669"/>
            </a:xfrm>
            <a:prstGeom prst="rect">
              <a:avLst/>
            </a:prstGeom>
            <a:ln w="12700" cap="flat">
              <a:noFill/>
              <a:miter lim="400000"/>
            </a:ln>
            <a:effectLst/>
          </p:spPr>
        </p:pic>
        <p:sp>
          <p:nvSpPr>
            <p:cNvPr id="1001" name="TextBox 20"/>
            <p:cNvSpPr txBox="1"/>
            <p:nvPr/>
          </p:nvSpPr>
          <p:spPr>
            <a:xfrm>
              <a:off x="2028347" y="1489027"/>
              <a:ext cx="2090240" cy="30734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sz="1400"/>
              </a:lvl1pPr>
            </a:lstStyle>
            <a:p>
              <a:pPr/>
              <a:r>
                <a:t>Infrared thermal imager</a:t>
              </a:r>
            </a:p>
          </p:txBody>
        </p:sp>
        <p:sp>
          <p:nvSpPr>
            <p:cNvPr id="1002" name="TextBox 133"/>
            <p:cNvSpPr txBox="1"/>
            <p:nvPr/>
          </p:nvSpPr>
          <p:spPr>
            <a:xfrm>
              <a:off x="0" y="4408487"/>
              <a:ext cx="5864670" cy="307341"/>
            </a:xfrm>
            <a:prstGeom prst="rect">
              <a:avLst/>
            </a:prstGeom>
            <a:solidFill>
              <a:srgbClr val="FFFFFF"/>
            </a:solid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sz="1400"/>
              </a:lvl1pPr>
            </a:lstStyle>
            <a:p>
              <a:pPr/>
              <a:r>
                <a:t>Screenshot of measurement results from an infrared thermal imager</a:t>
              </a:r>
            </a:p>
          </p:txBody>
        </p:sp>
      </p:grpSp>
      <p:sp>
        <p:nvSpPr>
          <p:cNvPr id="1004" name="TextBox 2"/>
          <p:cNvSpPr txBox="1"/>
          <p:nvPr/>
        </p:nvSpPr>
        <p:spPr>
          <a:xfrm>
            <a:off x="6096000" y="4419600"/>
            <a:ext cx="3381375" cy="92964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5719" rIns="45719">
            <a:spAutoFit/>
          </a:bodyPr>
          <a:lstStyle>
            <a:lvl1pPr>
              <a:defRPr b="1"/>
            </a:lvl1pPr>
          </a:lstStyle>
          <a:p>
            <a:pPr/>
            <a:r>
              <a:t>Temperature variation chart of the back surface of steel plate with temperature</a:t>
            </a:r>
          </a:p>
        </p:txBody>
      </p:sp>
      <p:sp>
        <p:nvSpPr>
          <p:cNvPr id="1005" name="文本框 1"/>
          <p:cNvSpPr txBox="1"/>
          <p:nvPr/>
        </p:nvSpPr>
        <p:spPr>
          <a:xfrm>
            <a:off x="6130924" y="5812154"/>
            <a:ext cx="3355342" cy="929641"/>
          </a:xfrm>
          <a:prstGeom prst="rect">
            <a:avLst/>
          </a:prstGeom>
          <a:solidFill>
            <a:srgbClr val="0000CC"/>
          </a:solidFill>
          <a:ln w="12700">
            <a:miter lim="400000"/>
          </a:ln>
          <a:extLst>
            <a:ext uri="{C572A759-6A51-4108-AA02-DFA0A04FC94B}">
              <ma14:wrappingTextBoxFlag xmlns:ma14="http://schemas.microsoft.com/office/mac/drawingml/2011/main" val="1"/>
            </a:ext>
          </a:extLst>
        </p:spPr>
        <p:txBody>
          <a:bodyPr lIns="45719" rIns="45719">
            <a:spAutoFit/>
          </a:bodyPr>
          <a:lstStyle>
            <a:lvl1pPr>
              <a:defRPr b="1">
                <a:solidFill>
                  <a:srgbClr val="FFFFFF"/>
                </a:solidFill>
              </a:defRPr>
            </a:lvl1pPr>
          </a:lstStyle>
          <a:p>
            <a:pPr/>
            <a:r>
              <a:t>MPC coatings exhibit excellent fire resistance potential</a:t>
            </a:r>
          </a:p>
        </p:txBody>
      </p:sp>
      <p:sp>
        <p:nvSpPr>
          <p:cNvPr id="1006" name="文本框 5"/>
          <p:cNvSpPr txBox="1"/>
          <p:nvPr/>
        </p:nvSpPr>
        <p:spPr>
          <a:xfrm>
            <a:off x="7924628" y="3809734"/>
            <a:ext cx="805568" cy="37084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solidFill>
                  <a:srgbClr val="FF0000"/>
                </a:solidFill>
              </a:defRPr>
            </a:lvl1pPr>
          </a:lstStyle>
          <a:p>
            <a:pPr/>
            <a:r>
              <a:t>550 ℃</a:t>
            </a:r>
          </a:p>
        </p:txBody>
      </p:sp>
      <p:sp>
        <p:nvSpPr>
          <p:cNvPr id="1007" name="Text Box 10"/>
          <p:cNvSpPr txBox="1"/>
          <p:nvPr/>
        </p:nvSpPr>
        <p:spPr>
          <a:xfrm>
            <a:off x="557899" y="1391979"/>
            <a:ext cx="5423536" cy="307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20000"/>
              </a:lnSpc>
              <a:defRPr sz="1400">
                <a:solidFill>
                  <a:srgbClr val="006600"/>
                </a:solidFill>
              </a:defRPr>
            </a:lvl1pPr>
          </a:lstStyle>
          <a:p>
            <a:pPr/>
            <a:r>
              <a:t>Effect of Temperature Rise on Barrier Isolation</a:t>
            </a:r>
          </a:p>
        </p:txBody>
      </p:sp>
      <p:pic>
        <p:nvPicPr>
          <p:cNvPr id="1008" name="图片 18" descr="图片 18"/>
          <p:cNvPicPr>
            <a:picLocks noChangeAspect="1"/>
          </p:cNvPicPr>
          <p:nvPr/>
        </p:nvPicPr>
        <p:blipFill>
          <a:blip r:embed="rId3">
            <a:extLst/>
          </a:blip>
          <a:stretch>
            <a:fillRect/>
          </a:stretch>
        </p:blipFill>
        <p:spPr>
          <a:xfrm>
            <a:off x="907557" y="3779447"/>
            <a:ext cx="2450407" cy="2509075"/>
          </a:xfrm>
          <a:prstGeom prst="rect">
            <a:avLst/>
          </a:prstGeom>
          <a:ln w="12700">
            <a:miter lim="400000"/>
          </a:ln>
        </p:spPr>
      </p:pic>
      <p:sp>
        <p:nvSpPr>
          <p:cNvPr id="1009" name="TextBox 12"/>
          <p:cNvSpPr txBox="1"/>
          <p:nvPr/>
        </p:nvSpPr>
        <p:spPr>
          <a:xfrm>
            <a:off x="609282" y="985837"/>
            <a:ext cx="3142299"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buSzPct val="100000"/>
              <a:buChar char="➢"/>
              <a:defRPr b="1" sz="1600">
                <a:solidFill>
                  <a:srgbClr val="002060"/>
                </a:solidFill>
              </a:defRPr>
            </a:pPr>
            <a:r>
              <a:t>F</a:t>
            </a:r>
            <a:r>
              <a:t>ire protecting performance</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1" name="标题 1"/>
          <p:cNvSpPr txBox="1"/>
          <p:nvPr>
            <p:ph type="title"/>
          </p:nvPr>
        </p:nvSpPr>
        <p:spPr>
          <a:xfrm>
            <a:off x="353566" y="136524"/>
            <a:ext cx="8396539" cy="668149"/>
          </a:xfrm>
          <a:prstGeom prst="rect">
            <a:avLst/>
          </a:prstGeom>
        </p:spPr>
        <p:txBody>
          <a:bodyPr/>
          <a:lstStyle/>
          <a:p>
            <a:pPr defTabSz="676655">
              <a:defRPr sz="2072">
                <a:latin typeface="Times New Roman"/>
                <a:ea typeface="Times New Roman"/>
                <a:cs typeface="Times New Roman"/>
                <a:sym typeface="Times New Roman"/>
              </a:defRPr>
            </a:pPr>
            <a:r>
              <a:t>1.</a:t>
            </a:r>
            <a:r>
              <a:t>Composition and Properties of Magnesium Phosphate Cementitious Materials</a:t>
            </a:r>
          </a:p>
        </p:txBody>
      </p:sp>
      <p:sp>
        <p:nvSpPr>
          <p:cNvPr id="1012" name="TextBox 30"/>
          <p:cNvSpPr txBox="1"/>
          <p:nvPr/>
        </p:nvSpPr>
        <p:spPr>
          <a:xfrm>
            <a:off x="7498323" y="1296008"/>
            <a:ext cx="3330576" cy="62484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5719" rIns="45719">
            <a:spAutoFit/>
          </a:bodyPr>
          <a:lstStyle/>
          <a:p>
            <a:pPr>
              <a:defRPr b="1" sz="1200"/>
            </a:pPr>
            <a:r>
              <a:t>Each cycle: soak in water for 18 hours (22±2°C)</a:t>
            </a:r>
          </a:p>
          <a:p>
            <a:pPr>
              <a:defRPr sz="1200"/>
            </a:pPr>
            <a:r>
              <a:t>Drying for 6 hours (50 ±2°C)</a:t>
            </a:r>
          </a:p>
        </p:txBody>
      </p:sp>
      <p:sp>
        <p:nvSpPr>
          <p:cNvPr id="1013" name="Text Box 10"/>
          <p:cNvSpPr txBox="1"/>
          <p:nvPr/>
        </p:nvSpPr>
        <p:spPr>
          <a:xfrm>
            <a:off x="1264919" y="1445894"/>
            <a:ext cx="3961132" cy="307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20000"/>
              </a:lnSpc>
              <a:defRPr sz="1400">
                <a:solidFill>
                  <a:srgbClr val="006600"/>
                </a:solidFill>
              </a:defRPr>
            </a:lvl1pPr>
          </a:lstStyle>
          <a:p>
            <a:pPr/>
            <a:r>
              <a:t>Dual effect of fireproofing and anti-corrosion</a:t>
            </a:r>
          </a:p>
        </p:txBody>
      </p:sp>
      <p:sp>
        <p:nvSpPr>
          <p:cNvPr id="1014" name="文本框 1"/>
          <p:cNvSpPr txBox="1"/>
          <p:nvPr/>
        </p:nvSpPr>
        <p:spPr>
          <a:xfrm>
            <a:off x="3385222" y="6346366"/>
            <a:ext cx="4619003" cy="365446"/>
          </a:xfrm>
          <a:prstGeom prst="rect">
            <a:avLst/>
          </a:prstGeom>
          <a:solidFill>
            <a:srgbClr val="0000CC"/>
          </a:solidFill>
          <a:ln w="12700">
            <a:miter lim="400000"/>
          </a:ln>
          <a:extLst>
            <a:ext uri="{C572A759-6A51-4108-AA02-DFA0A04FC94B}">
              <ma14:wrappingTextBoxFlag xmlns:ma14="http://schemas.microsoft.com/office/mac/drawingml/2011/main" val="1"/>
            </a:ext>
          </a:extLst>
        </p:spPr>
        <p:txBody>
          <a:bodyPr lIns="45719" rIns="45719">
            <a:spAutoFit/>
          </a:bodyPr>
          <a:lstStyle>
            <a:lvl1pPr>
              <a:defRPr b="1" sz="1000">
                <a:solidFill>
                  <a:srgbClr val="FFFFFF"/>
                </a:solidFill>
                <a:latin typeface="Times New Roman"/>
                <a:ea typeface="Times New Roman"/>
                <a:cs typeface="Times New Roman"/>
                <a:sym typeface="Times New Roman"/>
              </a:defRPr>
            </a:lvl1pPr>
          </a:lstStyle>
          <a:p>
            <a:pPr/>
            <a:r>
              <a:t>MPC coating holds promise for integrated fireproofing and anti-corrosion functionality</a:t>
            </a:r>
          </a:p>
        </p:txBody>
      </p:sp>
      <p:grpSp>
        <p:nvGrpSpPr>
          <p:cNvPr id="1034" name="组合 3"/>
          <p:cNvGrpSpPr/>
          <p:nvPr/>
        </p:nvGrpSpPr>
        <p:grpSpPr>
          <a:xfrm>
            <a:off x="6961750" y="1930372"/>
            <a:ext cx="5079210" cy="4469552"/>
            <a:chOff x="0" y="0"/>
            <a:chExt cx="5079208" cy="4469550"/>
          </a:xfrm>
        </p:grpSpPr>
        <p:grpSp>
          <p:nvGrpSpPr>
            <p:cNvPr id="1028" name="组合 18"/>
            <p:cNvGrpSpPr/>
            <p:nvPr/>
          </p:nvGrpSpPr>
          <p:grpSpPr>
            <a:xfrm>
              <a:off x="0" y="0"/>
              <a:ext cx="4478338" cy="4151313"/>
              <a:chOff x="0" y="0"/>
              <a:chExt cx="4478337" cy="4151312"/>
            </a:xfrm>
          </p:grpSpPr>
          <p:pic>
            <p:nvPicPr>
              <p:cNvPr id="1015" name="图片 7" descr="图片 7"/>
              <p:cNvPicPr>
                <a:picLocks noChangeAspect="1"/>
              </p:cNvPicPr>
              <p:nvPr/>
            </p:nvPicPr>
            <p:blipFill>
              <a:blip r:embed="rId2">
                <a:extLst/>
              </a:blip>
              <a:stretch>
                <a:fillRect/>
              </a:stretch>
            </p:blipFill>
            <p:spPr>
              <a:xfrm>
                <a:off x="0" y="0"/>
                <a:ext cx="4478338" cy="4151313"/>
              </a:xfrm>
              <a:prstGeom prst="rect">
                <a:avLst/>
              </a:prstGeom>
              <a:ln w="9525" cap="flat">
                <a:solidFill>
                  <a:srgbClr val="FFC000"/>
                </a:solidFill>
                <a:prstDash val="solid"/>
                <a:miter lim="800000"/>
              </a:ln>
              <a:effectLst>
                <a:outerShdw sx="100000" sy="100000" kx="0" ky="0" algn="b" rotWithShape="0" blurRad="50800" dist="50800" dir="5400000">
                  <a:srgbClr val="808080">
                    <a:alpha val="0"/>
                  </a:srgbClr>
                </a:outerShdw>
              </a:effectLst>
            </p:spPr>
          </p:pic>
          <p:sp>
            <p:nvSpPr>
              <p:cNvPr id="1016" name="任意多边形 4"/>
              <p:cNvSpPr/>
              <p:nvPr/>
            </p:nvSpPr>
            <p:spPr>
              <a:xfrm rot="10800000">
                <a:off x="2855911" y="2219323"/>
                <a:ext cx="433390" cy="396878"/>
              </a:xfrm>
              <a:custGeom>
                <a:avLst/>
                <a:gdLst/>
                <a:ahLst/>
                <a:cxnLst>
                  <a:cxn ang="0">
                    <a:pos x="wd2" y="hd2"/>
                  </a:cxn>
                  <a:cxn ang="5400000">
                    <a:pos x="wd2" y="hd2"/>
                  </a:cxn>
                  <a:cxn ang="10800000">
                    <a:pos x="wd2" y="hd2"/>
                  </a:cxn>
                  <a:cxn ang="16200000">
                    <a:pos x="wd2" y="hd2"/>
                  </a:cxn>
                </a:cxnLst>
                <a:rect l="0" t="0" r="r" b="b"/>
                <a:pathLst>
                  <a:path w="21244" h="21482" fill="norm" stroke="1" extrusionOk="0">
                    <a:moveTo>
                      <a:pt x="4384" y="3479"/>
                    </a:moveTo>
                    <a:cubicBezTo>
                      <a:pt x="5610" y="2767"/>
                      <a:pt x="7815" y="1863"/>
                      <a:pt x="8864" y="1286"/>
                    </a:cubicBezTo>
                    <a:cubicBezTo>
                      <a:pt x="9912" y="709"/>
                      <a:pt x="9966" y="132"/>
                      <a:pt x="10677" y="16"/>
                    </a:cubicBezTo>
                    <a:cubicBezTo>
                      <a:pt x="11388" y="-99"/>
                      <a:pt x="12455" y="420"/>
                      <a:pt x="13130" y="593"/>
                    </a:cubicBezTo>
                    <a:cubicBezTo>
                      <a:pt x="13806" y="767"/>
                      <a:pt x="14037" y="978"/>
                      <a:pt x="14730" y="1055"/>
                    </a:cubicBezTo>
                    <a:cubicBezTo>
                      <a:pt x="15424" y="1132"/>
                      <a:pt x="16721" y="901"/>
                      <a:pt x="17290" y="1055"/>
                    </a:cubicBezTo>
                    <a:cubicBezTo>
                      <a:pt x="17859" y="1209"/>
                      <a:pt x="17912" y="1709"/>
                      <a:pt x="18144" y="1978"/>
                    </a:cubicBezTo>
                    <a:cubicBezTo>
                      <a:pt x="18375" y="2248"/>
                      <a:pt x="18464" y="2421"/>
                      <a:pt x="18677" y="2671"/>
                    </a:cubicBezTo>
                    <a:cubicBezTo>
                      <a:pt x="18890" y="2921"/>
                      <a:pt x="19264" y="3209"/>
                      <a:pt x="19424" y="3479"/>
                    </a:cubicBezTo>
                    <a:cubicBezTo>
                      <a:pt x="19584" y="3748"/>
                      <a:pt x="19441" y="4133"/>
                      <a:pt x="19637" y="4286"/>
                    </a:cubicBezTo>
                    <a:cubicBezTo>
                      <a:pt x="19832" y="4440"/>
                      <a:pt x="20330" y="4017"/>
                      <a:pt x="20597" y="4402"/>
                    </a:cubicBezTo>
                    <a:cubicBezTo>
                      <a:pt x="20864" y="4786"/>
                      <a:pt x="21308" y="6114"/>
                      <a:pt x="21237" y="6594"/>
                    </a:cubicBezTo>
                    <a:cubicBezTo>
                      <a:pt x="21166" y="7075"/>
                      <a:pt x="20241" y="6864"/>
                      <a:pt x="20170" y="7287"/>
                    </a:cubicBezTo>
                    <a:cubicBezTo>
                      <a:pt x="20099" y="7710"/>
                      <a:pt x="21059" y="8537"/>
                      <a:pt x="20810" y="9133"/>
                    </a:cubicBezTo>
                    <a:cubicBezTo>
                      <a:pt x="20561" y="9730"/>
                      <a:pt x="19299" y="10730"/>
                      <a:pt x="18677" y="10864"/>
                    </a:cubicBezTo>
                    <a:cubicBezTo>
                      <a:pt x="18055" y="10999"/>
                      <a:pt x="17326" y="9826"/>
                      <a:pt x="17077" y="9941"/>
                    </a:cubicBezTo>
                    <a:cubicBezTo>
                      <a:pt x="16828" y="10057"/>
                      <a:pt x="17397" y="11018"/>
                      <a:pt x="17184" y="11557"/>
                    </a:cubicBezTo>
                    <a:cubicBezTo>
                      <a:pt x="16970" y="12095"/>
                      <a:pt x="16419" y="12653"/>
                      <a:pt x="15797" y="13173"/>
                    </a:cubicBezTo>
                    <a:cubicBezTo>
                      <a:pt x="15175" y="13692"/>
                      <a:pt x="14108" y="14365"/>
                      <a:pt x="13450" y="14673"/>
                    </a:cubicBezTo>
                    <a:cubicBezTo>
                      <a:pt x="12792" y="14981"/>
                      <a:pt x="12295" y="15115"/>
                      <a:pt x="11850" y="15019"/>
                    </a:cubicBezTo>
                    <a:cubicBezTo>
                      <a:pt x="11406" y="14923"/>
                      <a:pt x="11157" y="14019"/>
                      <a:pt x="10784" y="14096"/>
                    </a:cubicBezTo>
                    <a:cubicBezTo>
                      <a:pt x="10410" y="14173"/>
                      <a:pt x="10055" y="15385"/>
                      <a:pt x="9610" y="15481"/>
                    </a:cubicBezTo>
                    <a:cubicBezTo>
                      <a:pt x="9166" y="15577"/>
                      <a:pt x="8597" y="14846"/>
                      <a:pt x="8117" y="14673"/>
                    </a:cubicBezTo>
                    <a:cubicBezTo>
                      <a:pt x="7637" y="14500"/>
                      <a:pt x="7121" y="14250"/>
                      <a:pt x="6730" y="14442"/>
                    </a:cubicBezTo>
                    <a:cubicBezTo>
                      <a:pt x="6339" y="14634"/>
                      <a:pt x="5966" y="15269"/>
                      <a:pt x="5770" y="15827"/>
                    </a:cubicBezTo>
                    <a:cubicBezTo>
                      <a:pt x="5575" y="16385"/>
                      <a:pt x="5344" y="17577"/>
                      <a:pt x="5557" y="17789"/>
                    </a:cubicBezTo>
                    <a:cubicBezTo>
                      <a:pt x="5770" y="18000"/>
                      <a:pt x="6552" y="17096"/>
                      <a:pt x="7050" y="17096"/>
                    </a:cubicBezTo>
                    <a:cubicBezTo>
                      <a:pt x="7548" y="17096"/>
                      <a:pt x="8170" y="17443"/>
                      <a:pt x="8544" y="17789"/>
                    </a:cubicBezTo>
                    <a:cubicBezTo>
                      <a:pt x="8917" y="18135"/>
                      <a:pt x="9415" y="18693"/>
                      <a:pt x="9290" y="19174"/>
                    </a:cubicBezTo>
                    <a:cubicBezTo>
                      <a:pt x="9166" y="19655"/>
                      <a:pt x="8241" y="20597"/>
                      <a:pt x="7797" y="20674"/>
                    </a:cubicBezTo>
                    <a:cubicBezTo>
                      <a:pt x="7352" y="20751"/>
                      <a:pt x="7192" y="19635"/>
                      <a:pt x="6624" y="19635"/>
                    </a:cubicBezTo>
                    <a:cubicBezTo>
                      <a:pt x="6055" y="19635"/>
                      <a:pt x="4935" y="20366"/>
                      <a:pt x="4384" y="20674"/>
                    </a:cubicBezTo>
                    <a:cubicBezTo>
                      <a:pt x="3832" y="20982"/>
                      <a:pt x="4028" y="21501"/>
                      <a:pt x="3317" y="21482"/>
                    </a:cubicBezTo>
                    <a:cubicBezTo>
                      <a:pt x="2606" y="21463"/>
                      <a:pt x="526" y="21039"/>
                      <a:pt x="117" y="20559"/>
                    </a:cubicBezTo>
                    <a:cubicBezTo>
                      <a:pt x="-292" y="20078"/>
                      <a:pt x="472" y="19058"/>
                      <a:pt x="864" y="18597"/>
                    </a:cubicBezTo>
                    <a:cubicBezTo>
                      <a:pt x="1255" y="18135"/>
                      <a:pt x="2108" y="18270"/>
                      <a:pt x="2464" y="17789"/>
                    </a:cubicBezTo>
                    <a:cubicBezTo>
                      <a:pt x="2819" y="17308"/>
                      <a:pt x="2624" y="16308"/>
                      <a:pt x="2997" y="15712"/>
                    </a:cubicBezTo>
                    <a:cubicBezTo>
                      <a:pt x="3370" y="15115"/>
                      <a:pt x="4526" y="14788"/>
                      <a:pt x="4704" y="14211"/>
                    </a:cubicBezTo>
                    <a:cubicBezTo>
                      <a:pt x="4881" y="13634"/>
                      <a:pt x="4579" y="12903"/>
                      <a:pt x="4064" y="12249"/>
                    </a:cubicBezTo>
                    <a:cubicBezTo>
                      <a:pt x="3548" y="11595"/>
                      <a:pt x="2144" y="10903"/>
                      <a:pt x="1610" y="10287"/>
                    </a:cubicBezTo>
                    <a:cubicBezTo>
                      <a:pt x="1077" y="9672"/>
                      <a:pt x="757" y="9056"/>
                      <a:pt x="864" y="8556"/>
                    </a:cubicBezTo>
                    <a:cubicBezTo>
                      <a:pt x="970" y="8056"/>
                      <a:pt x="2144" y="7787"/>
                      <a:pt x="2250" y="7287"/>
                    </a:cubicBezTo>
                    <a:cubicBezTo>
                      <a:pt x="2357" y="6787"/>
                      <a:pt x="1504" y="6171"/>
                      <a:pt x="1504" y="5556"/>
                    </a:cubicBezTo>
                    <a:cubicBezTo>
                      <a:pt x="1504" y="4940"/>
                      <a:pt x="3157" y="4190"/>
                      <a:pt x="4384" y="3479"/>
                    </a:cubicBezTo>
                    <a:close/>
                  </a:path>
                </a:pathLst>
              </a:custGeom>
              <a:solidFill>
                <a:srgbClr val="FFFFFF">
                  <a:alpha val="0"/>
                </a:srgbClr>
              </a:solidFill>
              <a:ln w="25400" cap="flat">
                <a:solidFill>
                  <a:srgbClr val="FFC000"/>
                </a:solidFill>
                <a:prstDash val="sysDash"/>
                <a:round/>
              </a:ln>
              <a:effectLst/>
            </p:spPr>
            <p:txBody>
              <a:bodyPr wrap="square" lIns="45719" tIns="45719" rIns="45719" bIns="45719" numCol="1" anchor="ctr">
                <a:noAutofit/>
              </a:bodyPr>
              <a:lstStyle/>
              <a:p>
                <a:pPr algn="ctr">
                  <a:defRPr>
                    <a:solidFill>
                      <a:srgbClr val="FF0000"/>
                    </a:solidFill>
                  </a:defRPr>
                </a:pPr>
              </a:p>
            </p:txBody>
          </p:sp>
          <p:sp>
            <p:nvSpPr>
              <p:cNvPr id="1017" name="任意多边形 9"/>
              <p:cNvSpPr/>
              <p:nvPr/>
            </p:nvSpPr>
            <p:spPr>
              <a:xfrm rot="10800000">
                <a:off x="3289299" y="2919412"/>
                <a:ext cx="242889" cy="269876"/>
              </a:xfrm>
              <a:custGeom>
                <a:avLst/>
                <a:gdLst/>
                <a:ahLst/>
                <a:cxnLst>
                  <a:cxn ang="0">
                    <a:pos x="wd2" y="hd2"/>
                  </a:cxn>
                  <a:cxn ang="5400000">
                    <a:pos x="wd2" y="hd2"/>
                  </a:cxn>
                  <a:cxn ang="10800000">
                    <a:pos x="wd2" y="hd2"/>
                  </a:cxn>
                  <a:cxn ang="16200000">
                    <a:pos x="wd2" y="hd2"/>
                  </a:cxn>
                </a:cxnLst>
                <a:rect l="0" t="0" r="r" b="b"/>
                <a:pathLst>
                  <a:path w="21428" h="21369" fill="norm" stroke="1" extrusionOk="0">
                    <a:moveTo>
                      <a:pt x="15544" y="901"/>
                    </a:moveTo>
                    <a:cubicBezTo>
                      <a:pt x="16956" y="1363"/>
                      <a:pt x="18563" y="2074"/>
                      <a:pt x="19073" y="2820"/>
                    </a:cubicBezTo>
                    <a:cubicBezTo>
                      <a:pt x="19582" y="3566"/>
                      <a:pt x="18680" y="4418"/>
                      <a:pt x="18602" y="5378"/>
                    </a:cubicBezTo>
                    <a:cubicBezTo>
                      <a:pt x="18524" y="6337"/>
                      <a:pt x="18524" y="7474"/>
                      <a:pt x="18602" y="8575"/>
                    </a:cubicBezTo>
                    <a:cubicBezTo>
                      <a:pt x="18680" y="9676"/>
                      <a:pt x="18602" y="11026"/>
                      <a:pt x="19073" y="11985"/>
                    </a:cubicBezTo>
                    <a:cubicBezTo>
                      <a:pt x="19543" y="12945"/>
                      <a:pt x="21346" y="13691"/>
                      <a:pt x="21425" y="14330"/>
                    </a:cubicBezTo>
                    <a:cubicBezTo>
                      <a:pt x="21503" y="14970"/>
                      <a:pt x="20170" y="15005"/>
                      <a:pt x="19543" y="15822"/>
                    </a:cubicBezTo>
                    <a:cubicBezTo>
                      <a:pt x="18916" y="16639"/>
                      <a:pt x="18328" y="18309"/>
                      <a:pt x="17661" y="19233"/>
                    </a:cubicBezTo>
                    <a:cubicBezTo>
                      <a:pt x="16995" y="20156"/>
                      <a:pt x="16250" y="21258"/>
                      <a:pt x="15544" y="21364"/>
                    </a:cubicBezTo>
                    <a:cubicBezTo>
                      <a:pt x="14839" y="21471"/>
                      <a:pt x="14133" y="19979"/>
                      <a:pt x="13428" y="19872"/>
                    </a:cubicBezTo>
                    <a:cubicBezTo>
                      <a:pt x="12722" y="19766"/>
                      <a:pt x="12055" y="20867"/>
                      <a:pt x="11311" y="20725"/>
                    </a:cubicBezTo>
                    <a:cubicBezTo>
                      <a:pt x="10566" y="20583"/>
                      <a:pt x="9978" y="19375"/>
                      <a:pt x="8959" y="19020"/>
                    </a:cubicBezTo>
                    <a:cubicBezTo>
                      <a:pt x="7939" y="18664"/>
                      <a:pt x="5979" y="19162"/>
                      <a:pt x="5195" y="18593"/>
                    </a:cubicBezTo>
                    <a:cubicBezTo>
                      <a:pt x="4411" y="18025"/>
                      <a:pt x="4842" y="16320"/>
                      <a:pt x="4254" y="15609"/>
                    </a:cubicBezTo>
                    <a:cubicBezTo>
                      <a:pt x="3666" y="14899"/>
                      <a:pt x="2373" y="15005"/>
                      <a:pt x="1667" y="14330"/>
                    </a:cubicBezTo>
                    <a:cubicBezTo>
                      <a:pt x="961" y="13655"/>
                      <a:pt x="138" y="12625"/>
                      <a:pt x="21" y="11559"/>
                    </a:cubicBezTo>
                    <a:cubicBezTo>
                      <a:pt x="-97" y="10493"/>
                      <a:pt x="295" y="8681"/>
                      <a:pt x="961" y="7935"/>
                    </a:cubicBezTo>
                    <a:cubicBezTo>
                      <a:pt x="1628" y="7189"/>
                      <a:pt x="3627" y="7651"/>
                      <a:pt x="4019" y="7083"/>
                    </a:cubicBezTo>
                    <a:cubicBezTo>
                      <a:pt x="4411" y="6514"/>
                      <a:pt x="2882" y="4987"/>
                      <a:pt x="3314" y="4525"/>
                    </a:cubicBezTo>
                    <a:cubicBezTo>
                      <a:pt x="3745" y="4063"/>
                      <a:pt x="5744" y="4916"/>
                      <a:pt x="6606" y="4312"/>
                    </a:cubicBezTo>
                    <a:cubicBezTo>
                      <a:pt x="7469" y="3708"/>
                      <a:pt x="7822" y="1612"/>
                      <a:pt x="8488" y="901"/>
                    </a:cubicBezTo>
                    <a:cubicBezTo>
                      <a:pt x="9155" y="191"/>
                      <a:pt x="9939" y="-129"/>
                      <a:pt x="10605" y="49"/>
                    </a:cubicBezTo>
                    <a:cubicBezTo>
                      <a:pt x="11271" y="226"/>
                      <a:pt x="14133" y="439"/>
                      <a:pt x="15544" y="901"/>
                    </a:cubicBezTo>
                    <a:close/>
                  </a:path>
                </a:pathLst>
              </a:custGeom>
              <a:noFill/>
              <a:ln w="25400" cap="flat">
                <a:solidFill>
                  <a:srgbClr val="FFC000"/>
                </a:solidFill>
                <a:prstDash val="sysDash"/>
                <a:round/>
              </a:ln>
              <a:effectLst>
                <a:outerShdw sx="100000" sy="100000" kx="0" ky="0" algn="b" rotWithShape="0" blurRad="50800" dist="50800" dir="5400000">
                  <a:srgbClr val="000000">
                    <a:alpha val="0"/>
                  </a:srgbClr>
                </a:outerShdw>
              </a:effectLst>
            </p:spPr>
            <p:txBody>
              <a:bodyPr wrap="square" lIns="45719" tIns="45719" rIns="45719" bIns="45719" numCol="1" anchor="ctr">
                <a:noAutofit/>
              </a:bodyPr>
              <a:lstStyle/>
              <a:p>
                <a:pPr/>
              </a:p>
            </p:txBody>
          </p:sp>
          <p:sp>
            <p:nvSpPr>
              <p:cNvPr id="1018" name="任意多边形 10"/>
              <p:cNvSpPr/>
              <p:nvPr/>
            </p:nvSpPr>
            <p:spPr>
              <a:xfrm rot="10800000">
                <a:off x="3506786" y="3241674"/>
                <a:ext cx="190501" cy="207965"/>
              </a:xfrm>
              <a:custGeom>
                <a:avLst/>
                <a:gdLst/>
                <a:ahLst/>
                <a:cxnLst>
                  <a:cxn ang="0">
                    <a:pos x="wd2" y="hd2"/>
                  </a:cxn>
                  <a:cxn ang="5400000">
                    <a:pos x="wd2" y="hd2"/>
                  </a:cxn>
                  <a:cxn ang="10800000">
                    <a:pos x="wd2" y="hd2"/>
                  </a:cxn>
                  <a:cxn ang="16200000">
                    <a:pos x="wd2" y="hd2"/>
                  </a:cxn>
                </a:cxnLst>
                <a:rect l="0" t="0" r="r" b="b"/>
                <a:pathLst>
                  <a:path w="21539" h="21302" fill="norm" stroke="1" extrusionOk="0">
                    <a:moveTo>
                      <a:pt x="13292" y="18515"/>
                    </a:moveTo>
                    <a:cubicBezTo>
                      <a:pt x="15055" y="17686"/>
                      <a:pt x="17421" y="16949"/>
                      <a:pt x="18730" y="16305"/>
                    </a:cubicBezTo>
                    <a:cubicBezTo>
                      <a:pt x="20039" y="15660"/>
                      <a:pt x="20694" y="15798"/>
                      <a:pt x="21147" y="14647"/>
                    </a:cubicBezTo>
                    <a:cubicBezTo>
                      <a:pt x="21600" y="13495"/>
                      <a:pt x="21600" y="10870"/>
                      <a:pt x="21449" y="9396"/>
                    </a:cubicBezTo>
                    <a:cubicBezTo>
                      <a:pt x="21298" y="7923"/>
                      <a:pt x="21096" y="6817"/>
                      <a:pt x="20241" y="5804"/>
                    </a:cubicBezTo>
                    <a:cubicBezTo>
                      <a:pt x="19385" y="4791"/>
                      <a:pt x="17371" y="4238"/>
                      <a:pt x="16313" y="3317"/>
                    </a:cubicBezTo>
                    <a:cubicBezTo>
                      <a:pt x="15256" y="2396"/>
                      <a:pt x="15004" y="508"/>
                      <a:pt x="13896" y="277"/>
                    </a:cubicBezTo>
                    <a:cubicBezTo>
                      <a:pt x="12789" y="47"/>
                      <a:pt x="10825" y="1981"/>
                      <a:pt x="9667" y="1935"/>
                    </a:cubicBezTo>
                    <a:cubicBezTo>
                      <a:pt x="8509" y="1889"/>
                      <a:pt x="8006" y="-45"/>
                      <a:pt x="6948" y="1"/>
                    </a:cubicBezTo>
                    <a:cubicBezTo>
                      <a:pt x="5891" y="47"/>
                      <a:pt x="4028" y="1429"/>
                      <a:pt x="3323" y="2212"/>
                    </a:cubicBezTo>
                    <a:cubicBezTo>
                      <a:pt x="2618" y="2995"/>
                      <a:pt x="3273" y="3363"/>
                      <a:pt x="2719" y="4699"/>
                    </a:cubicBezTo>
                    <a:cubicBezTo>
                      <a:pt x="2165" y="6034"/>
                      <a:pt x="0" y="8613"/>
                      <a:pt x="0" y="10225"/>
                    </a:cubicBezTo>
                    <a:cubicBezTo>
                      <a:pt x="0" y="11837"/>
                      <a:pt x="1712" y="13173"/>
                      <a:pt x="2719" y="14370"/>
                    </a:cubicBezTo>
                    <a:cubicBezTo>
                      <a:pt x="3726" y="15568"/>
                      <a:pt x="5136" y="16259"/>
                      <a:pt x="6042" y="17410"/>
                    </a:cubicBezTo>
                    <a:cubicBezTo>
                      <a:pt x="6948" y="18561"/>
                      <a:pt x="7049" y="21002"/>
                      <a:pt x="8157" y="21279"/>
                    </a:cubicBezTo>
                    <a:cubicBezTo>
                      <a:pt x="9264" y="21555"/>
                      <a:pt x="11530" y="19344"/>
                      <a:pt x="13292" y="18515"/>
                    </a:cubicBezTo>
                    <a:close/>
                  </a:path>
                </a:pathLst>
              </a:custGeom>
              <a:noFill/>
              <a:ln w="25400" cap="flat">
                <a:solidFill>
                  <a:srgbClr val="FFC000"/>
                </a:solidFill>
                <a:prstDash val="sysDash"/>
                <a:round/>
              </a:ln>
              <a:effectLst>
                <a:outerShdw sx="100000" sy="100000" kx="0" ky="0" algn="b" rotWithShape="0" blurRad="50800" dist="50800" dir="5400000">
                  <a:srgbClr val="000000">
                    <a:alpha val="0"/>
                  </a:srgbClr>
                </a:outerShdw>
              </a:effectLst>
            </p:spPr>
            <p:txBody>
              <a:bodyPr wrap="square" lIns="45719" tIns="45719" rIns="45719" bIns="45719" numCol="1" anchor="ctr">
                <a:noAutofit/>
              </a:bodyPr>
              <a:lstStyle/>
              <a:p>
                <a:pPr/>
              </a:p>
            </p:txBody>
          </p:sp>
          <p:sp>
            <p:nvSpPr>
              <p:cNvPr id="1019" name="任意多边形 12"/>
              <p:cNvSpPr/>
              <p:nvPr/>
            </p:nvSpPr>
            <p:spPr>
              <a:xfrm rot="10800000">
                <a:off x="3555999" y="2411412"/>
                <a:ext cx="271464" cy="254002"/>
              </a:xfrm>
              <a:custGeom>
                <a:avLst/>
                <a:gdLst/>
                <a:ahLst/>
                <a:cxnLst>
                  <a:cxn ang="0">
                    <a:pos x="wd2" y="hd2"/>
                  </a:cxn>
                  <a:cxn ang="5400000">
                    <a:pos x="wd2" y="hd2"/>
                  </a:cxn>
                  <a:cxn ang="10800000">
                    <a:pos x="wd2" y="hd2"/>
                  </a:cxn>
                  <a:cxn ang="16200000">
                    <a:pos x="wd2" y="hd2"/>
                  </a:cxn>
                </a:cxnLst>
                <a:rect l="0" t="0" r="r" b="b"/>
                <a:pathLst>
                  <a:path w="20807" h="21193" fill="norm" stroke="1" extrusionOk="0">
                    <a:moveTo>
                      <a:pt x="12580" y="660"/>
                    </a:moveTo>
                    <a:cubicBezTo>
                      <a:pt x="13905" y="1223"/>
                      <a:pt x="16045" y="2463"/>
                      <a:pt x="17063" y="3590"/>
                    </a:cubicBezTo>
                    <a:cubicBezTo>
                      <a:pt x="18082" y="4717"/>
                      <a:pt x="18082" y="6670"/>
                      <a:pt x="18694" y="7421"/>
                    </a:cubicBezTo>
                    <a:cubicBezTo>
                      <a:pt x="19305" y="8173"/>
                      <a:pt x="20460" y="7459"/>
                      <a:pt x="20731" y="8097"/>
                    </a:cubicBezTo>
                    <a:cubicBezTo>
                      <a:pt x="21003" y="8736"/>
                      <a:pt x="20460" y="10502"/>
                      <a:pt x="20324" y="11253"/>
                    </a:cubicBezTo>
                    <a:cubicBezTo>
                      <a:pt x="20188" y="12004"/>
                      <a:pt x="20426" y="12267"/>
                      <a:pt x="19916" y="12605"/>
                    </a:cubicBezTo>
                    <a:cubicBezTo>
                      <a:pt x="19407" y="12943"/>
                      <a:pt x="17675" y="12831"/>
                      <a:pt x="17267" y="13281"/>
                    </a:cubicBezTo>
                    <a:cubicBezTo>
                      <a:pt x="16860" y="13732"/>
                      <a:pt x="17845" y="14484"/>
                      <a:pt x="17471" y="15310"/>
                    </a:cubicBezTo>
                    <a:cubicBezTo>
                      <a:pt x="17097" y="16136"/>
                      <a:pt x="15977" y="17263"/>
                      <a:pt x="15026" y="18240"/>
                    </a:cubicBezTo>
                    <a:cubicBezTo>
                      <a:pt x="14075" y="19217"/>
                      <a:pt x="13124" y="20982"/>
                      <a:pt x="11765" y="21170"/>
                    </a:cubicBezTo>
                    <a:cubicBezTo>
                      <a:pt x="10407" y="21358"/>
                      <a:pt x="7792" y="20344"/>
                      <a:pt x="6875" y="19367"/>
                    </a:cubicBezTo>
                    <a:cubicBezTo>
                      <a:pt x="5958" y="18390"/>
                      <a:pt x="7384" y="16249"/>
                      <a:pt x="6263" y="15310"/>
                    </a:cubicBezTo>
                    <a:cubicBezTo>
                      <a:pt x="5143" y="14371"/>
                      <a:pt x="897" y="14859"/>
                      <a:pt x="150" y="13732"/>
                    </a:cubicBezTo>
                    <a:cubicBezTo>
                      <a:pt x="-597" y="12605"/>
                      <a:pt x="1679" y="9788"/>
                      <a:pt x="1780" y="8548"/>
                    </a:cubicBezTo>
                    <a:cubicBezTo>
                      <a:pt x="1882" y="7309"/>
                      <a:pt x="965" y="6895"/>
                      <a:pt x="762" y="6294"/>
                    </a:cubicBezTo>
                    <a:cubicBezTo>
                      <a:pt x="558" y="5693"/>
                      <a:pt x="82" y="5618"/>
                      <a:pt x="558" y="4942"/>
                    </a:cubicBezTo>
                    <a:cubicBezTo>
                      <a:pt x="1033" y="4266"/>
                      <a:pt x="2799" y="2913"/>
                      <a:pt x="3614" y="2237"/>
                    </a:cubicBezTo>
                    <a:cubicBezTo>
                      <a:pt x="4429" y="1561"/>
                      <a:pt x="4531" y="1223"/>
                      <a:pt x="5448" y="885"/>
                    </a:cubicBezTo>
                    <a:cubicBezTo>
                      <a:pt x="6365" y="547"/>
                      <a:pt x="8267" y="660"/>
                      <a:pt x="9116" y="209"/>
                    </a:cubicBezTo>
                    <a:cubicBezTo>
                      <a:pt x="9965" y="-242"/>
                      <a:pt x="11256" y="96"/>
                      <a:pt x="12580" y="660"/>
                    </a:cubicBezTo>
                    <a:close/>
                  </a:path>
                </a:pathLst>
              </a:custGeom>
              <a:noFill/>
              <a:ln w="25400" cap="flat">
                <a:solidFill>
                  <a:srgbClr val="FFC000"/>
                </a:solidFill>
                <a:prstDash val="sysDash"/>
                <a:round/>
              </a:ln>
              <a:effectLst>
                <a:outerShdw sx="100000" sy="100000" kx="0" ky="0" algn="b" rotWithShape="0" blurRad="50800" dist="50800" dir="5400000">
                  <a:srgbClr val="000000">
                    <a:alpha val="0"/>
                  </a:srgbClr>
                </a:outerShdw>
              </a:effectLst>
            </p:spPr>
            <p:txBody>
              <a:bodyPr wrap="square" lIns="45719" tIns="45719" rIns="45719" bIns="45719" numCol="1" anchor="ctr">
                <a:noAutofit/>
              </a:bodyPr>
              <a:lstStyle/>
              <a:p>
                <a:pPr/>
              </a:p>
            </p:txBody>
          </p:sp>
          <p:sp>
            <p:nvSpPr>
              <p:cNvPr id="1020" name="任意多边形 13"/>
              <p:cNvSpPr/>
              <p:nvPr/>
            </p:nvSpPr>
            <p:spPr>
              <a:xfrm rot="10800000">
                <a:off x="3378199" y="3487736"/>
                <a:ext cx="136527" cy="138114"/>
              </a:xfrm>
              <a:custGeom>
                <a:avLst/>
                <a:gdLst/>
                <a:ahLst/>
                <a:cxnLst>
                  <a:cxn ang="0">
                    <a:pos x="wd2" y="hd2"/>
                  </a:cxn>
                  <a:cxn ang="5400000">
                    <a:pos x="wd2" y="hd2"/>
                  </a:cxn>
                  <a:cxn ang="10800000">
                    <a:pos x="wd2" y="hd2"/>
                  </a:cxn>
                  <a:cxn ang="16200000">
                    <a:pos x="wd2" y="hd2"/>
                  </a:cxn>
                </a:cxnLst>
                <a:rect l="0" t="0" r="r" b="b"/>
                <a:pathLst>
                  <a:path w="19890" h="20837" fill="norm" stroke="1" extrusionOk="0">
                    <a:moveTo>
                      <a:pt x="12965" y="1261"/>
                    </a:moveTo>
                    <a:cubicBezTo>
                      <a:pt x="15387" y="2993"/>
                      <a:pt x="16549" y="9412"/>
                      <a:pt x="17615" y="11654"/>
                    </a:cubicBezTo>
                    <a:cubicBezTo>
                      <a:pt x="18680" y="13895"/>
                      <a:pt x="20908" y="13182"/>
                      <a:pt x="19358" y="14710"/>
                    </a:cubicBezTo>
                    <a:cubicBezTo>
                      <a:pt x="17808" y="16238"/>
                      <a:pt x="11512" y="21129"/>
                      <a:pt x="8316" y="20823"/>
                    </a:cubicBezTo>
                    <a:cubicBezTo>
                      <a:pt x="5120" y="20518"/>
                      <a:pt x="1052" y="16137"/>
                      <a:pt x="180" y="12876"/>
                    </a:cubicBezTo>
                    <a:cubicBezTo>
                      <a:pt x="-692" y="9616"/>
                      <a:pt x="1826" y="2891"/>
                      <a:pt x="3086" y="1261"/>
                    </a:cubicBezTo>
                    <a:cubicBezTo>
                      <a:pt x="4345" y="-369"/>
                      <a:pt x="10544" y="-471"/>
                      <a:pt x="12965" y="1261"/>
                    </a:cubicBezTo>
                    <a:close/>
                  </a:path>
                </a:pathLst>
              </a:custGeom>
              <a:noFill/>
              <a:ln w="25400" cap="flat">
                <a:solidFill>
                  <a:srgbClr val="FFC000"/>
                </a:solidFill>
                <a:prstDash val="sysDash"/>
                <a:round/>
              </a:ln>
              <a:effectLst>
                <a:outerShdw sx="100000" sy="100000" kx="0" ky="0" algn="b" rotWithShape="0" blurRad="50800" dist="50800" dir="5400000">
                  <a:srgbClr val="000000">
                    <a:alpha val="0"/>
                  </a:srgbClr>
                </a:outerShdw>
              </a:effectLst>
            </p:spPr>
            <p:txBody>
              <a:bodyPr wrap="square" lIns="45719" tIns="45719" rIns="45719" bIns="45719" numCol="1" anchor="ctr">
                <a:noAutofit/>
              </a:bodyPr>
              <a:lstStyle/>
              <a:p>
                <a:pPr/>
              </a:p>
            </p:txBody>
          </p:sp>
          <p:sp>
            <p:nvSpPr>
              <p:cNvPr id="1021" name="任意多边形 5"/>
              <p:cNvSpPr/>
              <p:nvPr/>
            </p:nvSpPr>
            <p:spPr>
              <a:xfrm rot="10800000">
                <a:off x="3122610" y="3602037"/>
                <a:ext cx="185741" cy="185739"/>
              </a:xfrm>
              <a:custGeom>
                <a:avLst/>
                <a:gdLst/>
                <a:ahLst/>
                <a:cxnLst>
                  <a:cxn ang="0">
                    <a:pos x="wd2" y="hd2"/>
                  </a:cxn>
                  <a:cxn ang="5400000">
                    <a:pos x="wd2" y="hd2"/>
                  </a:cxn>
                  <a:cxn ang="10800000">
                    <a:pos x="wd2" y="hd2"/>
                  </a:cxn>
                  <a:cxn ang="16200000">
                    <a:pos x="wd2" y="hd2"/>
                  </a:cxn>
                </a:cxnLst>
                <a:rect l="0" t="0" r="r" b="b"/>
                <a:pathLst>
                  <a:path w="18537" h="20313" fill="norm" stroke="1" extrusionOk="0">
                    <a:moveTo>
                      <a:pt x="9129" y="57"/>
                    </a:moveTo>
                    <a:cubicBezTo>
                      <a:pt x="11190" y="205"/>
                      <a:pt x="14513" y="427"/>
                      <a:pt x="15908" y="3608"/>
                    </a:cubicBezTo>
                    <a:cubicBezTo>
                      <a:pt x="17304" y="6788"/>
                      <a:pt x="20029" y="16849"/>
                      <a:pt x="17503" y="19142"/>
                    </a:cubicBezTo>
                    <a:cubicBezTo>
                      <a:pt x="14978" y="21435"/>
                      <a:pt x="3081" y="20104"/>
                      <a:pt x="755" y="17367"/>
                    </a:cubicBezTo>
                    <a:cubicBezTo>
                      <a:pt x="-1571" y="14630"/>
                      <a:pt x="2084" y="5605"/>
                      <a:pt x="3547" y="2720"/>
                    </a:cubicBezTo>
                    <a:cubicBezTo>
                      <a:pt x="5009" y="-165"/>
                      <a:pt x="7069" y="-91"/>
                      <a:pt x="9129" y="57"/>
                    </a:cubicBezTo>
                    <a:close/>
                  </a:path>
                </a:pathLst>
              </a:custGeom>
              <a:noFill/>
              <a:ln w="25400" cap="flat">
                <a:solidFill>
                  <a:srgbClr val="FFC000"/>
                </a:solidFill>
                <a:prstDash val="sysDash"/>
                <a:round/>
              </a:ln>
              <a:effectLst>
                <a:outerShdw sx="100000" sy="100000" kx="0" ky="0" algn="b" rotWithShape="0" blurRad="50800" dist="50800" dir="5400000">
                  <a:srgbClr val="000000">
                    <a:alpha val="0"/>
                  </a:srgbClr>
                </a:outerShdw>
              </a:effectLst>
            </p:spPr>
            <p:txBody>
              <a:bodyPr wrap="square" lIns="45719" tIns="45719" rIns="45719" bIns="45719" numCol="1" anchor="ctr">
                <a:noAutofit/>
              </a:bodyPr>
              <a:lstStyle/>
              <a:p>
                <a:pPr/>
              </a:p>
            </p:txBody>
          </p:sp>
          <p:sp>
            <p:nvSpPr>
              <p:cNvPr id="1022" name="任意多边形 10"/>
              <p:cNvSpPr/>
              <p:nvPr/>
            </p:nvSpPr>
            <p:spPr>
              <a:xfrm rot="10800000">
                <a:off x="2882899" y="3789362"/>
                <a:ext cx="185740" cy="147639"/>
              </a:xfrm>
              <a:custGeom>
                <a:avLst/>
                <a:gdLst/>
                <a:ahLst/>
                <a:cxnLst>
                  <a:cxn ang="0">
                    <a:pos x="wd2" y="hd2"/>
                  </a:cxn>
                  <a:cxn ang="5400000">
                    <a:pos x="wd2" y="hd2"/>
                  </a:cxn>
                  <a:cxn ang="10800000">
                    <a:pos x="wd2" y="hd2"/>
                  </a:cxn>
                  <a:cxn ang="16200000">
                    <a:pos x="wd2" y="hd2"/>
                  </a:cxn>
                </a:cxnLst>
                <a:rect l="0" t="0" r="r" b="b"/>
                <a:pathLst>
                  <a:path w="20518" h="20211" fill="norm" stroke="1" extrusionOk="0">
                    <a:moveTo>
                      <a:pt x="12991" y="408"/>
                    </a:moveTo>
                    <a:cubicBezTo>
                      <a:pt x="15940" y="1629"/>
                      <a:pt x="20732" y="7264"/>
                      <a:pt x="20511" y="10550"/>
                    </a:cubicBezTo>
                    <a:cubicBezTo>
                      <a:pt x="20290" y="13837"/>
                      <a:pt x="14982" y="19472"/>
                      <a:pt x="11664" y="20130"/>
                    </a:cubicBezTo>
                    <a:cubicBezTo>
                      <a:pt x="8347" y="20787"/>
                      <a:pt x="2081" y="17312"/>
                      <a:pt x="606" y="14495"/>
                    </a:cubicBezTo>
                    <a:cubicBezTo>
                      <a:pt x="-868" y="11678"/>
                      <a:pt x="533" y="5573"/>
                      <a:pt x="2818" y="3225"/>
                    </a:cubicBezTo>
                    <a:cubicBezTo>
                      <a:pt x="5103" y="877"/>
                      <a:pt x="10043" y="-813"/>
                      <a:pt x="12991" y="408"/>
                    </a:cubicBezTo>
                    <a:close/>
                  </a:path>
                </a:pathLst>
              </a:custGeom>
              <a:noFill/>
              <a:ln w="25400" cap="flat">
                <a:solidFill>
                  <a:srgbClr val="FFC000"/>
                </a:solidFill>
                <a:prstDash val="sysDash"/>
                <a:round/>
              </a:ln>
              <a:effectLst>
                <a:outerShdw sx="100000" sy="100000" kx="0" ky="0" algn="b" rotWithShape="0" blurRad="50800" dist="50800" dir="5400000">
                  <a:srgbClr val="000000">
                    <a:alpha val="0"/>
                  </a:srgbClr>
                </a:outerShdw>
              </a:effectLst>
            </p:spPr>
            <p:txBody>
              <a:bodyPr wrap="square" lIns="45719" tIns="45719" rIns="45719" bIns="45719" numCol="1" anchor="ctr">
                <a:noAutofit/>
              </a:bodyPr>
              <a:lstStyle/>
              <a:p>
                <a:pPr/>
              </a:p>
            </p:txBody>
          </p:sp>
          <p:sp>
            <p:nvSpPr>
              <p:cNvPr id="1023" name="任意多边形 11"/>
              <p:cNvSpPr/>
              <p:nvPr/>
            </p:nvSpPr>
            <p:spPr>
              <a:xfrm rot="10800000">
                <a:off x="2378074" y="3689349"/>
                <a:ext cx="185739" cy="169865"/>
              </a:xfrm>
              <a:custGeom>
                <a:avLst/>
                <a:gdLst/>
                <a:ahLst/>
                <a:cxnLst>
                  <a:cxn ang="0">
                    <a:pos x="wd2" y="hd2"/>
                  </a:cxn>
                  <a:cxn ang="5400000">
                    <a:pos x="wd2" y="hd2"/>
                  </a:cxn>
                  <a:cxn ang="10800000">
                    <a:pos x="wd2" y="hd2"/>
                  </a:cxn>
                  <a:cxn ang="16200000">
                    <a:pos x="wd2" y="hd2"/>
                  </a:cxn>
                </a:cxnLst>
                <a:rect l="0" t="0" r="r" b="b"/>
                <a:pathLst>
                  <a:path w="20771" h="20763" fill="norm" stroke="1" extrusionOk="0">
                    <a:moveTo>
                      <a:pt x="9451" y="28"/>
                    </a:moveTo>
                    <a:cubicBezTo>
                      <a:pt x="12431" y="-299"/>
                      <a:pt x="16527" y="2319"/>
                      <a:pt x="18389" y="4447"/>
                    </a:cubicBezTo>
                    <a:cubicBezTo>
                      <a:pt x="20251" y="6574"/>
                      <a:pt x="21145" y="10092"/>
                      <a:pt x="20624" y="12792"/>
                    </a:cubicBezTo>
                    <a:cubicBezTo>
                      <a:pt x="20102" y="15492"/>
                      <a:pt x="18315" y="19992"/>
                      <a:pt x="15261" y="20646"/>
                    </a:cubicBezTo>
                    <a:cubicBezTo>
                      <a:pt x="12207" y="21301"/>
                      <a:pt x="4759" y="19092"/>
                      <a:pt x="2301" y="16719"/>
                    </a:cubicBezTo>
                    <a:cubicBezTo>
                      <a:pt x="-157" y="14346"/>
                      <a:pt x="-455" y="9192"/>
                      <a:pt x="513" y="6410"/>
                    </a:cubicBezTo>
                    <a:cubicBezTo>
                      <a:pt x="1482" y="3628"/>
                      <a:pt x="6472" y="356"/>
                      <a:pt x="9451" y="28"/>
                    </a:cubicBezTo>
                    <a:close/>
                  </a:path>
                </a:pathLst>
              </a:custGeom>
              <a:noFill/>
              <a:ln w="25400" cap="flat">
                <a:solidFill>
                  <a:srgbClr val="FFC000"/>
                </a:solidFill>
                <a:prstDash val="sysDash"/>
                <a:round/>
              </a:ln>
              <a:effectLst>
                <a:outerShdw sx="100000" sy="100000" kx="0" ky="0" algn="b" rotWithShape="0" blurRad="50800" dist="50800" dir="5400000">
                  <a:srgbClr val="000000">
                    <a:alpha val="0"/>
                  </a:srgbClr>
                </a:outerShdw>
              </a:effectLst>
            </p:spPr>
            <p:txBody>
              <a:bodyPr wrap="square" lIns="45719" tIns="45719" rIns="45719" bIns="45719" numCol="1" anchor="ctr">
                <a:noAutofit/>
              </a:bodyPr>
              <a:lstStyle/>
              <a:p>
                <a:pPr/>
              </a:p>
            </p:txBody>
          </p:sp>
          <p:sp>
            <p:nvSpPr>
              <p:cNvPr id="1024" name="任意多边形 14"/>
              <p:cNvSpPr/>
              <p:nvPr/>
            </p:nvSpPr>
            <p:spPr>
              <a:xfrm rot="10800000">
                <a:off x="3744911" y="3094037"/>
                <a:ext cx="171452" cy="206376"/>
              </a:xfrm>
              <a:custGeom>
                <a:avLst/>
                <a:gdLst/>
                <a:ahLst/>
                <a:cxnLst>
                  <a:cxn ang="0">
                    <a:pos x="wd2" y="hd2"/>
                  </a:cxn>
                  <a:cxn ang="5400000">
                    <a:pos x="wd2" y="hd2"/>
                  </a:cxn>
                  <a:cxn ang="10800000">
                    <a:pos x="wd2" y="hd2"/>
                  </a:cxn>
                  <a:cxn ang="16200000">
                    <a:pos x="wd2" y="hd2"/>
                  </a:cxn>
                </a:cxnLst>
                <a:rect l="0" t="0" r="r" b="b"/>
                <a:pathLst>
                  <a:path w="20771" h="20530" fill="norm" stroke="1" extrusionOk="0">
                    <a:moveTo>
                      <a:pt x="14456" y="3796"/>
                    </a:moveTo>
                    <a:cubicBezTo>
                      <a:pt x="16721" y="5692"/>
                      <a:pt x="20928" y="10771"/>
                      <a:pt x="20766" y="13547"/>
                    </a:cubicBezTo>
                    <a:cubicBezTo>
                      <a:pt x="20605" y="16323"/>
                      <a:pt x="15993" y="19844"/>
                      <a:pt x="13485" y="20454"/>
                    </a:cubicBezTo>
                    <a:cubicBezTo>
                      <a:pt x="10978" y="21063"/>
                      <a:pt x="7822" y="17881"/>
                      <a:pt x="5719" y="17203"/>
                    </a:cubicBezTo>
                    <a:cubicBezTo>
                      <a:pt x="3616" y="16526"/>
                      <a:pt x="1674" y="18219"/>
                      <a:pt x="865" y="16391"/>
                    </a:cubicBezTo>
                    <a:cubicBezTo>
                      <a:pt x="56" y="14563"/>
                      <a:pt x="946" y="8943"/>
                      <a:pt x="865" y="6234"/>
                    </a:cubicBezTo>
                    <a:cubicBezTo>
                      <a:pt x="784" y="3526"/>
                      <a:pt x="-672" y="817"/>
                      <a:pt x="380" y="140"/>
                    </a:cubicBezTo>
                    <a:cubicBezTo>
                      <a:pt x="1431" y="-537"/>
                      <a:pt x="5315" y="1427"/>
                      <a:pt x="7175" y="2171"/>
                    </a:cubicBezTo>
                    <a:cubicBezTo>
                      <a:pt x="9036" y="2916"/>
                      <a:pt x="12191" y="1901"/>
                      <a:pt x="14456" y="3796"/>
                    </a:cubicBezTo>
                    <a:close/>
                  </a:path>
                </a:pathLst>
              </a:custGeom>
              <a:noFill/>
              <a:ln w="25400" cap="flat">
                <a:solidFill>
                  <a:srgbClr val="FFC000"/>
                </a:solidFill>
                <a:prstDash val="sysDash"/>
                <a:round/>
              </a:ln>
              <a:effectLst>
                <a:outerShdw sx="100000" sy="100000" kx="0" ky="0" algn="b" rotWithShape="0" blurRad="50800" dist="50800" dir="5400000">
                  <a:srgbClr val="000000">
                    <a:alpha val="0"/>
                  </a:srgbClr>
                </a:outerShdw>
              </a:effectLst>
            </p:spPr>
            <p:txBody>
              <a:bodyPr wrap="square" lIns="45719" tIns="45719" rIns="45719" bIns="45719" numCol="1" anchor="ctr">
                <a:noAutofit/>
              </a:bodyPr>
              <a:lstStyle/>
              <a:p>
                <a:pPr/>
              </a:p>
            </p:txBody>
          </p:sp>
          <p:sp>
            <p:nvSpPr>
              <p:cNvPr id="1025" name="任意多边形 15"/>
              <p:cNvSpPr/>
              <p:nvPr/>
            </p:nvSpPr>
            <p:spPr>
              <a:xfrm rot="10800000">
                <a:off x="3762374" y="3433763"/>
                <a:ext cx="115889" cy="101601"/>
              </a:xfrm>
              <a:custGeom>
                <a:avLst/>
                <a:gdLst/>
                <a:ahLst/>
                <a:cxnLst>
                  <a:cxn ang="0">
                    <a:pos x="wd2" y="hd2"/>
                  </a:cxn>
                  <a:cxn ang="5400000">
                    <a:pos x="wd2" y="hd2"/>
                  </a:cxn>
                  <a:cxn ang="10800000">
                    <a:pos x="wd2" y="hd2"/>
                  </a:cxn>
                  <a:cxn ang="16200000">
                    <a:pos x="wd2" y="hd2"/>
                  </a:cxn>
                </a:cxnLst>
                <a:rect l="0" t="0" r="r" b="b"/>
                <a:pathLst>
                  <a:path w="20238" h="20119" fill="norm" stroke="1" extrusionOk="0">
                    <a:moveTo>
                      <a:pt x="9537" y="109"/>
                    </a:moveTo>
                    <a:cubicBezTo>
                      <a:pt x="12842" y="636"/>
                      <a:pt x="19452" y="3138"/>
                      <a:pt x="20160" y="6431"/>
                    </a:cubicBezTo>
                    <a:cubicBezTo>
                      <a:pt x="20868" y="9724"/>
                      <a:pt x="16619" y="18548"/>
                      <a:pt x="13786" y="19865"/>
                    </a:cubicBezTo>
                    <a:cubicBezTo>
                      <a:pt x="10953" y="21182"/>
                      <a:pt x="5406" y="17099"/>
                      <a:pt x="3163" y="14333"/>
                    </a:cubicBezTo>
                    <a:cubicBezTo>
                      <a:pt x="921" y="11567"/>
                      <a:pt x="-732" y="5509"/>
                      <a:pt x="330" y="3270"/>
                    </a:cubicBezTo>
                    <a:cubicBezTo>
                      <a:pt x="1393" y="1031"/>
                      <a:pt x="6232" y="-418"/>
                      <a:pt x="9537" y="109"/>
                    </a:cubicBezTo>
                    <a:close/>
                  </a:path>
                </a:pathLst>
              </a:custGeom>
              <a:noFill/>
              <a:ln w="25400" cap="flat">
                <a:solidFill>
                  <a:srgbClr val="FFC000"/>
                </a:solidFill>
                <a:prstDash val="sysDash"/>
                <a:round/>
              </a:ln>
              <a:effectLst>
                <a:outerShdw sx="100000" sy="100000" kx="0" ky="0" algn="b" rotWithShape="0" blurRad="50800" dist="50800" dir="5400000">
                  <a:srgbClr val="000000">
                    <a:alpha val="0"/>
                  </a:srgbClr>
                </a:outerShdw>
              </a:effectLst>
            </p:spPr>
            <p:txBody>
              <a:bodyPr wrap="square" lIns="45719" tIns="45719" rIns="45719" bIns="45719" numCol="1" anchor="ctr">
                <a:noAutofit/>
              </a:bodyPr>
              <a:lstStyle/>
              <a:p>
                <a:pPr/>
              </a:p>
            </p:txBody>
          </p:sp>
          <p:sp>
            <p:nvSpPr>
              <p:cNvPr id="1026" name="任意多边形 16"/>
              <p:cNvSpPr/>
              <p:nvPr/>
            </p:nvSpPr>
            <p:spPr>
              <a:xfrm rot="10800000">
                <a:off x="3797299" y="2224087"/>
                <a:ext cx="174627" cy="174627"/>
              </a:xfrm>
              <a:custGeom>
                <a:avLst/>
                <a:gdLst/>
                <a:ahLst/>
                <a:cxnLst>
                  <a:cxn ang="0">
                    <a:pos x="wd2" y="hd2"/>
                  </a:cxn>
                  <a:cxn ang="5400000">
                    <a:pos x="wd2" y="hd2"/>
                  </a:cxn>
                  <a:cxn ang="10800000">
                    <a:pos x="wd2" y="hd2"/>
                  </a:cxn>
                  <a:cxn ang="16200000">
                    <a:pos x="wd2" y="hd2"/>
                  </a:cxn>
                </a:cxnLst>
                <a:rect l="0" t="0" r="r" b="b"/>
                <a:pathLst>
                  <a:path w="20026" h="20718" fill="norm" stroke="1" extrusionOk="0">
                    <a:moveTo>
                      <a:pt x="9577" y="4338"/>
                    </a:moveTo>
                    <a:cubicBezTo>
                      <a:pt x="12003" y="5772"/>
                      <a:pt x="18293" y="6490"/>
                      <a:pt x="19582" y="8642"/>
                    </a:cubicBezTo>
                    <a:cubicBezTo>
                      <a:pt x="20870" y="10794"/>
                      <a:pt x="19127" y="15257"/>
                      <a:pt x="17308" y="17250"/>
                    </a:cubicBezTo>
                    <a:cubicBezTo>
                      <a:pt x="15489" y="19242"/>
                      <a:pt x="11472" y="21235"/>
                      <a:pt x="8668" y="20597"/>
                    </a:cubicBezTo>
                    <a:cubicBezTo>
                      <a:pt x="5864" y="19960"/>
                      <a:pt x="1695" y="15815"/>
                      <a:pt x="483" y="13424"/>
                    </a:cubicBezTo>
                    <a:cubicBezTo>
                      <a:pt x="-730" y="11033"/>
                      <a:pt x="634" y="8482"/>
                      <a:pt x="1392" y="6250"/>
                    </a:cubicBezTo>
                    <a:cubicBezTo>
                      <a:pt x="2150" y="4019"/>
                      <a:pt x="3438" y="432"/>
                      <a:pt x="5030" y="34"/>
                    </a:cubicBezTo>
                    <a:cubicBezTo>
                      <a:pt x="6622" y="-365"/>
                      <a:pt x="7152" y="2903"/>
                      <a:pt x="9577" y="4338"/>
                    </a:cubicBezTo>
                    <a:close/>
                  </a:path>
                </a:pathLst>
              </a:custGeom>
              <a:noFill/>
              <a:ln w="25400" cap="flat">
                <a:solidFill>
                  <a:srgbClr val="FFC000"/>
                </a:solidFill>
                <a:prstDash val="sysDash"/>
                <a:round/>
              </a:ln>
              <a:effectLst>
                <a:outerShdw sx="100000" sy="100000" kx="0" ky="0" algn="b" rotWithShape="0" blurRad="50800" dist="50800" dir="5400000">
                  <a:srgbClr val="000000">
                    <a:alpha val="0"/>
                  </a:srgbClr>
                </a:outerShdw>
              </a:effectLst>
            </p:spPr>
            <p:txBody>
              <a:bodyPr wrap="square" lIns="45719" tIns="45719" rIns="45719" bIns="45719" numCol="1" anchor="ctr">
                <a:noAutofit/>
              </a:bodyPr>
              <a:lstStyle/>
              <a:p>
                <a:pPr/>
              </a:p>
            </p:txBody>
          </p:sp>
          <p:sp>
            <p:nvSpPr>
              <p:cNvPr id="1027" name="任意多边形 17"/>
              <p:cNvSpPr/>
              <p:nvPr/>
            </p:nvSpPr>
            <p:spPr>
              <a:xfrm rot="10800000">
                <a:off x="3998911" y="2566987"/>
                <a:ext cx="127002" cy="109595"/>
              </a:xfrm>
              <a:custGeom>
                <a:avLst/>
                <a:gdLst/>
                <a:ahLst/>
                <a:cxnLst>
                  <a:cxn ang="0">
                    <a:pos x="wd2" y="hd2"/>
                  </a:cxn>
                  <a:cxn ang="5400000">
                    <a:pos x="wd2" y="hd2"/>
                  </a:cxn>
                  <a:cxn ang="10800000">
                    <a:pos x="wd2" y="hd2"/>
                  </a:cxn>
                  <a:cxn ang="16200000">
                    <a:pos x="wd2" y="hd2"/>
                  </a:cxn>
                </a:cxnLst>
                <a:rect l="0" t="0" r="r" b="b"/>
                <a:pathLst>
                  <a:path w="20297" h="21125" fill="norm" stroke="1" extrusionOk="0">
                    <a:moveTo>
                      <a:pt x="13291" y="11"/>
                    </a:moveTo>
                    <a:cubicBezTo>
                      <a:pt x="16071" y="-119"/>
                      <a:pt x="18744" y="922"/>
                      <a:pt x="19707" y="3134"/>
                    </a:cubicBezTo>
                    <a:cubicBezTo>
                      <a:pt x="20669" y="5346"/>
                      <a:pt x="20455" y="10291"/>
                      <a:pt x="19065" y="13283"/>
                    </a:cubicBezTo>
                    <a:cubicBezTo>
                      <a:pt x="17675" y="16276"/>
                      <a:pt x="14467" y="20700"/>
                      <a:pt x="11366" y="21091"/>
                    </a:cubicBezTo>
                    <a:cubicBezTo>
                      <a:pt x="8265" y="21481"/>
                      <a:pt x="1849" y="18488"/>
                      <a:pt x="459" y="15626"/>
                    </a:cubicBezTo>
                    <a:cubicBezTo>
                      <a:pt x="-931" y="12763"/>
                      <a:pt x="1101" y="6517"/>
                      <a:pt x="3025" y="3915"/>
                    </a:cubicBezTo>
                    <a:cubicBezTo>
                      <a:pt x="4950" y="1312"/>
                      <a:pt x="10511" y="141"/>
                      <a:pt x="13291" y="11"/>
                    </a:cubicBezTo>
                    <a:close/>
                  </a:path>
                </a:pathLst>
              </a:custGeom>
              <a:noFill/>
              <a:ln w="25400" cap="flat">
                <a:solidFill>
                  <a:srgbClr val="FFC000"/>
                </a:solidFill>
                <a:prstDash val="sysDash"/>
                <a:round/>
              </a:ln>
              <a:effectLst>
                <a:outerShdw sx="100000" sy="100000" kx="0" ky="0" algn="b" rotWithShape="0" blurRad="50800" dist="50800" dir="5400000">
                  <a:srgbClr val="000000">
                    <a:alpha val="0"/>
                  </a:srgbClr>
                </a:outerShdw>
              </a:effectLst>
            </p:spPr>
            <p:txBody>
              <a:bodyPr wrap="square" lIns="45719" tIns="45719" rIns="45719" bIns="45719" numCol="1" anchor="ctr">
                <a:noAutofit/>
              </a:bodyPr>
              <a:lstStyle/>
              <a:p>
                <a:pPr/>
              </a:p>
            </p:txBody>
          </p:sp>
        </p:grpSp>
        <p:sp>
          <p:nvSpPr>
            <p:cNvPr id="1029" name="TextBox 19"/>
            <p:cNvSpPr txBox="1"/>
            <p:nvPr/>
          </p:nvSpPr>
          <p:spPr>
            <a:xfrm>
              <a:off x="25400" y="44449"/>
              <a:ext cx="1146176" cy="243841"/>
            </a:xfrm>
            <a:prstGeom prst="rect">
              <a:avLst/>
            </a:prstGeom>
            <a:solidFill>
              <a:srgbClr val="006600"/>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b="1" sz="1000">
                  <a:solidFill>
                    <a:srgbClr val="FFFFFF"/>
                  </a:solidFill>
                </a:defRPr>
              </a:lvl1pPr>
            </a:lstStyle>
            <a:p>
              <a:pPr/>
              <a:r>
                <a:t>MPC paint-coat</a:t>
              </a:r>
            </a:p>
          </p:txBody>
        </p:sp>
        <p:sp>
          <p:nvSpPr>
            <p:cNvPr id="1030" name="TextBox 20"/>
            <p:cNvSpPr txBox="1"/>
            <p:nvPr/>
          </p:nvSpPr>
          <p:spPr>
            <a:xfrm>
              <a:off x="25400" y="2167254"/>
              <a:ext cx="1692276" cy="243841"/>
            </a:xfrm>
            <a:prstGeom prst="rect">
              <a:avLst/>
            </a:prstGeom>
            <a:solidFill>
              <a:srgbClr val="006600"/>
            </a:solid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000">
                  <a:solidFill>
                    <a:srgbClr val="FFFFFF"/>
                  </a:solidFill>
                </a:defRPr>
              </a:lvl1pPr>
            </a:lstStyle>
            <a:p>
              <a:pPr/>
              <a:r>
                <a:t>Commercial paint</a:t>
              </a:r>
            </a:p>
          </p:txBody>
        </p:sp>
        <p:sp>
          <p:nvSpPr>
            <p:cNvPr id="1031" name="TextBox 26"/>
            <p:cNvSpPr txBox="1"/>
            <p:nvPr/>
          </p:nvSpPr>
          <p:spPr>
            <a:xfrm>
              <a:off x="2201545" y="25399"/>
              <a:ext cx="1513841" cy="253366"/>
            </a:xfrm>
            <a:prstGeom prst="rect">
              <a:avLst/>
            </a:prstGeom>
            <a:solidFill>
              <a:srgbClr val="006600"/>
            </a:solidFill>
            <a:ln w="9525" cap="flat">
              <a:solidFill>
                <a:srgbClr val="000000"/>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b="1" sz="1000">
                  <a:solidFill>
                    <a:srgbClr val="FFFFFF"/>
                  </a:solidFill>
                </a:defRPr>
              </a:lvl1pPr>
            </a:lstStyle>
            <a:p>
              <a:pPr/>
              <a:r>
                <a:t>non corroding</a:t>
              </a:r>
            </a:p>
          </p:txBody>
        </p:sp>
        <p:sp>
          <p:nvSpPr>
            <p:cNvPr id="1032" name="TextBox 29"/>
            <p:cNvSpPr txBox="1"/>
            <p:nvPr/>
          </p:nvSpPr>
          <p:spPr>
            <a:xfrm>
              <a:off x="2252345" y="2133599"/>
              <a:ext cx="908686" cy="253366"/>
            </a:xfrm>
            <a:prstGeom prst="rect">
              <a:avLst/>
            </a:prstGeom>
            <a:solidFill>
              <a:srgbClr val="006600"/>
            </a:solidFill>
            <a:ln w="9525" cap="flat">
              <a:solidFill>
                <a:srgbClr val="000000"/>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1000">
                  <a:solidFill>
                    <a:srgbClr val="FFFFFF"/>
                  </a:solidFill>
                </a:defRPr>
              </a:lvl1pPr>
            </a:lstStyle>
            <a:p>
              <a:pPr/>
              <a:r>
                <a:t>rustiness</a:t>
              </a:r>
            </a:p>
          </p:txBody>
        </p:sp>
        <p:sp>
          <p:nvSpPr>
            <p:cNvPr id="1033" name="矩形 2"/>
            <p:cNvSpPr txBox="1"/>
            <p:nvPr/>
          </p:nvSpPr>
          <p:spPr>
            <a:xfrm>
              <a:off x="1277620" y="4098710"/>
              <a:ext cx="3801589"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a:solidFill>
                    <a:srgbClr val="0000CC"/>
                  </a:solidFill>
                </a:defRPr>
              </a:lvl1pPr>
            </a:lstStyle>
            <a:p>
              <a:pPr/>
              <a:r>
                <a:t>Appearance after 7 dry-wet cycles</a:t>
              </a:r>
            </a:p>
          </p:txBody>
        </p:sp>
      </p:grpSp>
      <p:pic>
        <p:nvPicPr>
          <p:cNvPr id="1035" name="图片 35" descr="图片 35"/>
          <p:cNvPicPr>
            <a:picLocks noChangeAspect="1"/>
          </p:cNvPicPr>
          <p:nvPr/>
        </p:nvPicPr>
        <p:blipFill>
          <a:blip r:embed="rId3">
            <a:extLst/>
          </a:blip>
          <a:stretch>
            <a:fillRect/>
          </a:stretch>
        </p:blipFill>
        <p:spPr>
          <a:xfrm>
            <a:off x="965289" y="1891497"/>
            <a:ext cx="4478336" cy="4386738"/>
          </a:xfrm>
          <a:prstGeom prst="rect">
            <a:avLst/>
          </a:prstGeom>
          <a:ln w="12700">
            <a:miter lim="400000"/>
          </a:ln>
        </p:spPr>
      </p:pic>
      <p:sp>
        <p:nvSpPr>
          <p:cNvPr id="1036" name="文本框 36"/>
          <p:cNvSpPr txBox="1"/>
          <p:nvPr/>
        </p:nvSpPr>
        <p:spPr>
          <a:xfrm>
            <a:off x="5443558" y="4952715"/>
            <a:ext cx="1425391" cy="862966"/>
          </a:xfrm>
          <a:prstGeom prst="rect">
            <a:avLst/>
          </a:prstGeom>
          <a:solidFill>
            <a:srgbClr val="006600"/>
          </a:solidFill>
          <a:ln>
            <a:solidFill>
              <a:srgbClr val="000000"/>
            </a:solidFill>
            <a:miter/>
          </a:ln>
          <a:extLst>
            <a:ext uri="{C572A759-6A51-4108-AA02-DFA0A04FC94B}">
              <ma14:wrappingTextBoxFlag xmlns:ma14="http://schemas.microsoft.com/office/mac/drawingml/2011/main" val="1"/>
            </a:ext>
          </a:extLst>
        </p:spPr>
        <p:txBody>
          <a:bodyPr lIns="45719" rIns="45719">
            <a:spAutoFit/>
          </a:bodyPr>
          <a:lstStyle>
            <a:lvl1pPr algn="ctr">
              <a:defRPr b="1" sz="1000">
                <a:solidFill>
                  <a:srgbClr val="FFFFFF"/>
                </a:solidFill>
              </a:defRPr>
            </a:lvl1pPr>
          </a:lstStyle>
          <a:p>
            <a:pPr/>
            <a:r>
              <a:t>The temperature distribution is uniform, with the highest temperature decreasing.</a:t>
            </a:r>
          </a:p>
        </p:txBody>
      </p:sp>
      <p:sp>
        <p:nvSpPr>
          <p:cNvPr id="1037" name="文本框 37"/>
          <p:cNvSpPr txBox="1"/>
          <p:nvPr/>
        </p:nvSpPr>
        <p:spPr>
          <a:xfrm>
            <a:off x="5138791" y="3204548"/>
            <a:ext cx="1729522" cy="558166"/>
          </a:xfrm>
          <a:prstGeom prst="rect">
            <a:avLst/>
          </a:prstGeom>
          <a:solidFill>
            <a:srgbClr val="006600"/>
          </a:solidFill>
          <a:ln>
            <a:solidFill>
              <a:srgbClr val="000000"/>
            </a:solidFill>
            <a:miter/>
          </a:ln>
          <a:extLst>
            <a:ext uri="{C572A759-6A51-4108-AA02-DFA0A04FC94B}">
              <ma14:wrappingTextBoxFlag xmlns:ma14="http://schemas.microsoft.com/office/mac/drawingml/2011/main" val="1"/>
            </a:ext>
          </a:extLst>
        </p:spPr>
        <p:txBody>
          <a:bodyPr lIns="45719" rIns="45719">
            <a:spAutoFit/>
          </a:bodyPr>
          <a:lstStyle>
            <a:lvl1pPr algn="ctr">
              <a:defRPr b="1" sz="1000">
                <a:solidFill>
                  <a:srgbClr val="FFFFFF"/>
                </a:solidFill>
              </a:defRPr>
            </a:lvl1pPr>
          </a:lstStyle>
          <a:p>
            <a:pPr/>
            <a:r>
              <a:t>Enhancement of High-Temperature Crack Resistance</a:t>
            </a:r>
          </a:p>
        </p:txBody>
      </p:sp>
      <p:sp>
        <p:nvSpPr>
          <p:cNvPr id="1038" name="文本框 38"/>
          <p:cNvSpPr txBox="1"/>
          <p:nvPr/>
        </p:nvSpPr>
        <p:spPr>
          <a:xfrm>
            <a:off x="1598525" y="2450794"/>
            <a:ext cx="803001"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solidFill>
                  <a:srgbClr val="FF0000"/>
                </a:solidFill>
              </a:defRPr>
            </a:lvl1pPr>
          </a:lstStyle>
          <a:p>
            <a:pPr/>
            <a:r>
              <a:t>0% EV</a:t>
            </a:r>
          </a:p>
        </p:txBody>
      </p:sp>
      <p:sp>
        <p:nvSpPr>
          <p:cNvPr id="1039" name="TextBox 12"/>
          <p:cNvSpPr txBox="1"/>
          <p:nvPr/>
        </p:nvSpPr>
        <p:spPr>
          <a:xfrm>
            <a:off x="609282" y="985837"/>
            <a:ext cx="3142299"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buSzPct val="100000"/>
              <a:buChar char="➢"/>
              <a:defRPr b="1" sz="1600">
                <a:solidFill>
                  <a:srgbClr val="002060"/>
                </a:solidFill>
              </a:defRPr>
            </a:pPr>
            <a:r>
              <a:t>F</a:t>
            </a:r>
            <a:r>
              <a:t>ire protecting performance</a:t>
            </a:r>
          </a:p>
        </p:txBody>
      </p:sp>
      <p:sp>
        <p:nvSpPr>
          <p:cNvPr id="1040" name="文本框 40"/>
          <p:cNvSpPr txBox="1"/>
          <p:nvPr/>
        </p:nvSpPr>
        <p:spPr>
          <a:xfrm>
            <a:off x="2941390" y="2469844"/>
            <a:ext cx="930138"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solidFill>
                  <a:srgbClr val="FF0000"/>
                </a:solidFill>
              </a:defRPr>
            </a:lvl1pPr>
          </a:lstStyle>
          <a:p>
            <a:pPr/>
            <a:r>
              <a:t>30% EV</a:t>
            </a:r>
          </a:p>
        </p:txBody>
      </p:sp>
      <p:sp>
        <p:nvSpPr>
          <p:cNvPr id="1041" name="文本框 41"/>
          <p:cNvSpPr txBox="1"/>
          <p:nvPr/>
        </p:nvSpPr>
        <p:spPr>
          <a:xfrm>
            <a:off x="4498012" y="2470378"/>
            <a:ext cx="930138"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solidFill>
                  <a:srgbClr val="FF0000"/>
                </a:solidFill>
              </a:defRPr>
            </a:lvl1pPr>
          </a:lstStyle>
          <a:p>
            <a:pPr/>
            <a:r>
              <a:t>60% EV</a:t>
            </a:r>
          </a:p>
        </p:txBody>
      </p:sp>
      <p:sp>
        <p:nvSpPr>
          <p:cNvPr id="1042" name="文本框 42"/>
          <p:cNvSpPr txBox="1"/>
          <p:nvPr/>
        </p:nvSpPr>
        <p:spPr>
          <a:xfrm>
            <a:off x="4221479" y="1010919"/>
            <a:ext cx="6821171"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200">
                <a:solidFill>
                  <a:srgbClr val="FF0000"/>
                </a:solidFill>
              </a:defRPr>
            </a:lvl1pPr>
          </a:lstStyle>
          <a:p>
            <a:pPr/>
            <a:r>
              <a:t>The linear shrinkage of magnesium phosphate cement coating at high temperature (1100°C) is 0.6%.</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4" name="标题 1"/>
          <p:cNvSpPr txBox="1"/>
          <p:nvPr>
            <p:ph type="title"/>
          </p:nvPr>
        </p:nvSpPr>
        <p:spPr>
          <a:xfrm>
            <a:off x="353566" y="136524"/>
            <a:ext cx="8396539" cy="668149"/>
          </a:xfrm>
          <a:prstGeom prst="rect">
            <a:avLst/>
          </a:prstGeom>
        </p:spPr>
        <p:txBody>
          <a:bodyPr/>
          <a:lstStyle/>
          <a:p>
            <a:pPr defTabSz="685800">
              <a:defRPr sz="2100">
                <a:latin typeface="Times New Roman"/>
                <a:ea typeface="Times New Roman"/>
                <a:cs typeface="Times New Roman"/>
                <a:sym typeface="Times New Roman"/>
              </a:defRPr>
            </a:pPr>
            <a:r>
              <a:t>2.</a:t>
            </a:r>
            <a:r>
              <a:t>Engineering Applications of Magnesium Phosphate Cementitious Materials</a:t>
            </a:r>
          </a:p>
        </p:txBody>
      </p:sp>
      <p:sp>
        <p:nvSpPr>
          <p:cNvPr id="1045" name="文本框 4"/>
          <p:cNvSpPr txBox="1"/>
          <p:nvPr/>
        </p:nvSpPr>
        <p:spPr>
          <a:xfrm>
            <a:off x="773149" y="992886"/>
            <a:ext cx="5105401" cy="574041"/>
          </a:xfrm>
          <a:prstGeom prst="rect">
            <a:avLst/>
          </a:prstGeom>
          <a:gradFill>
            <a:gsLst>
              <a:gs pos="0">
                <a:srgbClr val="2E5E97"/>
              </a:gs>
              <a:gs pos="80000">
                <a:srgbClr val="3C7BC7"/>
              </a:gs>
              <a:gs pos="100000">
                <a:srgbClr val="3A7CCA"/>
              </a:gs>
            </a:gsLst>
            <a:lin ang="16200000"/>
          </a:gradFill>
          <a:ln w="12700">
            <a:miter lim="400000"/>
          </a:ln>
          <a:effectLst>
            <a:outerShdw sx="100000" sy="100000" kx="0" ky="0" algn="b" rotWithShape="0" blurRad="152400" dist="250190" dir="8460000">
              <a:srgbClr val="000000">
                <a:alpha val="28000"/>
              </a:srgbClr>
            </a:outerShdw>
          </a:effectLst>
          <a:extLst>
            <a:ext uri="{C572A759-6A51-4108-AA02-DFA0A04FC94B}">
              <ma14:wrappingTextBoxFlag xmlns:ma14="http://schemas.microsoft.com/office/mac/drawingml/2011/main" val="1"/>
            </a:ext>
          </a:extLst>
        </p:spPr>
        <p:txBody>
          <a:bodyPr lIns="45719" rIns="45719">
            <a:spAutoFit/>
          </a:bodyPr>
          <a:lstStyle>
            <a:lvl1pPr algn="ctr">
              <a:defRPr b="1" sz="1600">
                <a:solidFill>
                  <a:srgbClr val="FFFFFF"/>
                </a:solidFill>
              </a:defRPr>
            </a:lvl1pPr>
          </a:lstStyle>
          <a:p>
            <a:pPr/>
            <a:r>
              <a:t>Key technical aspects of MPC for ultra-rapid repair reinforcement</a:t>
            </a:r>
          </a:p>
        </p:txBody>
      </p:sp>
      <p:grpSp>
        <p:nvGrpSpPr>
          <p:cNvPr id="1048" name="文本框 2"/>
          <p:cNvGrpSpPr/>
          <p:nvPr/>
        </p:nvGrpSpPr>
        <p:grpSpPr>
          <a:xfrm>
            <a:off x="304802" y="1518142"/>
            <a:ext cx="6019801" cy="5105401"/>
            <a:chOff x="0" y="0"/>
            <a:chExt cx="6019800" cy="5105400"/>
          </a:xfrm>
        </p:grpSpPr>
        <p:sp>
          <p:nvSpPr>
            <p:cNvPr id="1046" name="矩形"/>
            <p:cNvSpPr/>
            <p:nvPr/>
          </p:nvSpPr>
          <p:spPr>
            <a:xfrm>
              <a:off x="0" y="0"/>
              <a:ext cx="6019800" cy="5105400"/>
            </a:xfrm>
            <a:prstGeom prst="rect">
              <a:avLst/>
            </a:prstGeom>
            <a:gradFill flip="none" rotWithShape="1">
              <a:gsLst>
                <a:gs pos="0">
                  <a:srgbClr val="A2C3FF"/>
                </a:gs>
                <a:gs pos="35000">
                  <a:srgbClr val="BDD4FF"/>
                </a:gs>
                <a:gs pos="100000">
                  <a:srgbClr val="E6EEFF"/>
                </a:gs>
              </a:gsLst>
              <a:lin ang="16200000" scaled="0"/>
            </a:gradFill>
            <a:ln w="12700" cap="flat">
              <a:noFill/>
              <a:miter lim="400000"/>
            </a:ln>
            <a:effectLst>
              <a:outerShdw sx="100000" sy="100000" kx="0" ky="0" algn="b" rotWithShape="0" blurRad="114300" dist="12700" dir="5400000">
                <a:srgbClr val="000000"/>
              </a:outerShdw>
            </a:effectLst>
          </p:spPr>
          <p:txBody>
            <a:bodyPr wrap="square" lIns="45719" tIns="45719" rIns="45719" bIns="45719" numCol="1" anchor="ctr">
              <a:noAutofit/>
            </a:bodyPr>
            <a:lstStyle/>
            <a:p>
              <a:pPr>
                <a:lnSpc>
                  <a:spcPct val="150000"/>
                </a:lnSpc>
                <a:defRPr b="1" sz="1200">
                  <a:solidFill>
                    <a:srgbClr val="C00000"/>
                  </a:solidFill>
                </a:defRPr>
              </a:pPr>
            </a:p>
          </p:txBody>
        </p:sp>
        <p:sp>
          <p:nvSpPr>
            <p:cNvPr id="1047" name="Material application form: It can be used in the form of MPC net slurry, mortar, or concrete, depending on the specific application site.…"/>
            <p:cNvSpPr txBox="1"/>
            <p:nvPr/>
          </p:nvSpPr>
          <p:spPr>
            <a:xfrm>
              <a:off x="45719" y="417829"/>
              <a:ext cx="5928362" cy="426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marL="342900" indent="-342900">
                <a:lnSpc>
                  <a:spcPct val="150000"/>
                </a:lnSpc>
                <a:buSzPct val="100000"/>
                <a:buChar char="p"/>
                <a:defRPr b="1" sz="1200">
                  <a:solidFill>
                    <a:srgbClr val="C00000"/>
                  </a:solidFill>
                </a:defRPr>
              </a:pPr>
              <a:r>
                <a:t>Material application form: It can be used in the form of MPC net slurry, mortar, or concrete, depending on the specific application site.</a:t>
              </a:r>
              <a:endParaRPr sz="2400"/>
            </a:p>
            <a:p>
              <a:pPr marL="342900" indent="-342900">
                <a:lnSpc>
                  <a:spcPct val="150000"/>
                </a:lnSpc>
                <a:buSzPct val="100000"/>
                <a:buChar char="p"/>
                <a:defRPr b="1" sz="1200">
                  <a:solidFill>
                    <a:srgbClr val="C00000"/>
                  </a:solidFill>
                </a:defRPr>
              </a:pPr>
              <a:r>
                <a:t>Condensation time control: For larger volumes, control for over 25 minutes; for smaller applications, 10-20 minutes is recommended.</a:t>
              </a:r>
              <a:endParaRPr sz="2400"/>
            </a:p>
            <a:p>
              <a:pPr marL="342900" indent="-342900">
                <a:lnSpc>
                  <a:spcPct val="150000"/>
                </a:lnSpc>
                <a:buSzPct val="100000"/>
                <a:buChar char="p"/>
                <a:defRPr b="1" sz="1200">
                  <a:solidFill>
                    <a:srgbClr val="C00000"/>
                  </a:solidFill>
                </a:defRPr>
              </a:pPr>
              <a:r>
                <a:t>Stirring method: Manual mixing, handheld mixer, or mechanical mixer can be used, depending on construction site conditions and material requirements.</a:t>
              </a:r>
              <a:endParaRPr sz="2400"/>
            </a:p>
            <a:p>
              <a:pPr marL="342900" indent="-342900">
                <a:lnSpc>
                  <a:spcPct val="150000"/>
                </a:lnSpc>
                <a:buSzPct val="100000"/>
                <a:buChar char="p"/>
                <a:defRPr b="1" sz="1200">
                  <a:solidFill>
                    <a:srgbClr val="C00000"/>
                  </a:solidFill>
                </a:defRPr>
              </a:pPr>
              <a:r>
                <a:t>Pouring: Pure slurry and mortar can be directly poured for filling, with concrete supplemented by vibration.</a:t>
              </a:r>
              <a:endParaRPr sz="2400"/>
            </a:p>
            <a:p>
              <a:pPr marL="342900" indent="-342900">
                <a:lnSpc>
                  <a:spcPct val="150000"/>
                </a:lnSpc>
                <a:buSzPct val="100000"/>
                <a:buChar char="p"/>
                <a:defRPr b="1" sz="1200">
                  <a:solidFill>
                    <a:srgbClr val="C00000"/>
                  </a:solidFill>
                </a:defRPr>
              </a:pPr>
              <a:r>
                <a:t>Maintenance: Minimize exposure to rainwater before hardening, and no maintenance is required after hardening.</a:t>
              </a:r>
              <a:endParaRPr sz="2400"/>
            </a:p>
            <a:p>
              <a:pPr marL="342900" indent="-342900">
                <a:lnSpc>
                  <a:spcPct val="150000"/>
                </a:lnSpc>
                <a:buSzPct val="100000"/>
                <a:buChar char="p"/>
                <a:defRPr b="1" sz="1200">
                  <a:solidFill>
                    <a:srgbClr val="C00000"/>
                  </a:solidFill>
                </a:defRPr>
              </a:pPr>
              <a:r>
                <a:t>Strength determination: After hardening, rebound elasticity testing is performed, typically exceeding 30 MPa within 1 hour. Strength development is related to ambient temperature and pouring volume.</a:t>
              </a:r>
              <a:endParaRPr sz="2400"/>
            </a:p>
            <a:p>
              <a:pPr marL="342900" indent="-342900">
                <a:lnSpc>
                  <a:spcPct val="150000"/>
                </a:lnSpc>
                <a:buSzPct val="100000"/>
                <a:buChar char="p"/>
                <a:defRPr b="1" sz="1200">
                  <a:solidFill>
                    <a:srgbClr val="C00000"/>
                  </a:solidFill>
                </a:defRPr>
              </a:pPr>
              <a:r>
                <a:t>Put into service: It can be put into use after meeting the strength requirements, typically within 0.5-3 hours post-construction.</a:t>
              </a:r>
            </a:p>
          </p:txBody>
        </p:sp>
      </p:grpSp>
      <p:pic>
        <p:nvPicPr>
          <p:cNvPr id="1049" name="Picture 4" descr="Picture 4"/>
          <p:cNvPicPr>
            <a:picLocks noChangeAspect="1"/>
          </p:cNvPicPr>
          <p:nvPr/>
        </p:nvPicPr>
        <p:blipFill>
          <a:blip r:embed="rId2">
            <a:extLst/>
          </a:blip>
          <a:srcRect l="0" t="0" r="6" b="6"/>
          <a:stretch>
            <a:fillRect/>
          </a:stretch>
        </p:blipFill>
        <p:spPr>
          <a:xfrm>
            <a:off x="6873157" y="1078049"/>
            <a:ext cx="2214564" cy="22145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307" y="0"/>
                </a:moveTo>
                <a:cubicBezTo>
                  <a:pt x="1033" y="0"/>
                  <a:pt x="0" y="1033"/>
                  <a:pt x="0" y="2307"/>
                </a:cubicBezTo>
                <a:lnTo>
                  <a:pt x="0" y="19293"/>
                </a:lnTo>
                <a:cubicBezTo>
                  <a:pt x="0" y="20567"/>
                  <a:pt x="1033" y="21600"/>
                  <a:pt x="2307" y="21600"/>
                </a:cubicBezTo>
                <a:lnTo>
                  <a:pt x="19293" y="21600"/>
                </a:lnTo>
                <a:cubicBezTo>
                  <a:pt x="20567" y="21600"/>
                  <a:pt x="21600" y="20567"/>
                  <a:pt x="21600" y="19293"/>
                </a:cubicBezTo>
                <a:lnTo>
                  <a:pt x="21600" y="2307"/>
                </a:lnTo>
                <a:cubicBezTo>
                  <a:pt x="21600" y="1033"/>
                  <a:pt x="20567" y="0"/>
                  <a:pt x="19293" y="0"/>
                </a:cubicBezTo>
                <a:lnTo>
                  <a:pt x="2307" y="0"/>
                </a:lnTo>
                <a:close/>
              </a:path>
            </a:pathLst>
          </a:custGeom>
          <a:ln w="12700">
            <a:miter lim="400000"/>
          </a:ln>
        </p:spPr>
      </p:pic>
      <p:pic>
        <p:nvPicPr>
          <p:cNvPr id="1050" name="图片 11" descr="图片 11"/>
          <p:cNvPicPr>
            <a:picLocks noChangeAspect="1"/>
          </p:cNvPicPr>
          <p:nvPr/>
        </p:nvPicPr>
        <p:blipFill>
          <a:blip r:embed="rId3">
            <a:extLst/>
          </a:blip>
          <a:srcRect l="0" t="17421" r="8763" b="14782"/>
          <a:stretch>
            <a:fillRect/>
          </a:stretch>
        </p:blipFill>
        <p:spPr>
          <a:xfrm>
            <a:off x="6793876" y="3783105"/>
            <a:ext cx="2420542" cy="239911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288" y="0"/>
                </a:moveTo>
                <a:cubicBezTo>
                  <a:pt x="1025" y="0"/>
                  <a:pt x="0" y="1034"/>
                  <a:pt x="0" y="2308"/>
                </a:cubicBezTo>
                <a:lnTo>
                  <a:pt x="0" y="19295"/>
                </a:lnTo>
                <a:cubicBezTo>
                  <a:pt x="0" y="20570"/>
                  <a:pt x="1025" y="21600"/>
                  <a:pt x="2288" y="21600"/>
                </a:cubicBezTo>
                <a:lnTo>
                  <a:pt x="19312" y="21600"/>
                </a:lnTo>
                <a:cubicBezTo>
                  <a:pt x="20575" y="21600"/>
                  <a:pt x="21600" y="20570"/>
                  <a:pt x="21600" y="19295"/>
                </a:cubicBezTo>
                <a:lnTo>
                  <a:pt x="21600" y="2308"/>
                </a:lnTo>
                <a:cubicBezTo>
                  <a:pt x="21600" y="1034"/>
                  <a:pt x="20575" y="0"/>
                  <a:pt x="19312" y="0"/>
                </a:cubicBezTo>
                <a:lnTo>
                  <a:pt x="2288" y="0"/>
                </a:lnTo>
                <a:close/>
              </a:path>
            </a:pathLst>
          </a:custGeom>
          <a:ln w="12700">
            <a:miter lim="400000"/>
          </a:ln>
        </p:spPr>
      </p:pic>
      <p:pic>
        <p:nvPicPr>
          <p:cNvPr id="1051" name="图片 14" descr="图片 14"/>
          <p:cNvPicPr>
            <a:picLocks noChangeAspect="1"/>
          </p:cNvPicPr>
          <p:nvPr/>
        </p:nvPicPr>
        <p:blipFill>
          <a:blip r:embed="rId4">
            <a:extLst/>
          </a:blip>
          <a:srcRect l="36897" t="25772" r="33832" b="34360"/>
          <a:stretch>
            <a:fillRect/>
          </a:stretch>
        </p:blipFill>
        <p:spPr>
          <a:xfrm rot="5400000">
            <a:off x="9539663" y="1054236"/>
            <a:ext cx="2209007" cy="22566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309" y="0"/>
                </a:moveTo>
                <a:cubicBezTo>
                  <a:pt x="1035" y="0"/>
                  <a:pt x="0" y="1013"/>
                  <a:pt x="0" y="2260"/>
                </a:cubicBezTo>
                <a:lnTo>
                  <a:pt x="0" y="19340"/>
                </a:lnTo>
                <a:cubicBezTo>
                  <a:pt x="0" y="20587"/>
                  <a:pt x="1035" y="21600"/>
                  <a:pt x="2309" y="21600"/>
                </a:cubicBezTo>
                <a:lnTo>
                  <a:pt x="19291" y="21600"/>
                </a:lnTo>
                <a:cubicBezTo>
                  <a:pt x="20565" y="21600"/>
                  <a:pt x="21600" y="20587"/>
                  <a:pt x="21600" y="19340"/>
                </a:cubicBezTo>
                <a:lnTo>
                  <a:pt x="21600" y="2260"/>
                </a:lnTo>
                <a:cubicBezTo>
                  <a:pt x="21600" y="1013"/>
                  <a:pt x="20565" y="0"/>
                  <a:pt x="19291" y="0"/>
                </a:cubicBezTo>
                <a:lnTo>
                  <a:pt x="2309" y="0"/>
                </a:lnTo>
                <a:close/>
              </a:path>
            </a:pathLst>
          </a:custGeom>
          <a:ln w="12700">
            <a:miter lim="400000"/>
          </a:ln>
        </p:spPr>
      </p:pic>
      <p:sp>
        <p:nvSpPr>
          <p:cNvPr id="1052" name="文本框 15"/>
          <p:cNvSpPr txBox="1"/>
          <p:nvPr/>
        </p:nvSpPr>
        <p:spPr>
          <a:xfrm>
            <a:off x="7380480" y="6260067"/>
            <a:ext cx="1705123"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Handheld mixer</a:t>
            </a:r>
          </a:p>
        </p:txBody>
      </p:sp>
      <p:sp>
        <p:nvSpPr>
          <p:cNvPr id="1053" name="文本框 16"/>
          <p:cNvSpPr txBox="1"/>
          <p:nvPr/>
        </p:nvSpPr>
        <p:spPr>
          <a:xfrm>
            <a:off x="10328607" y="3254019"/>
            <a:ext cx="980924"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concrete</a:t>
            </a:r>
          </a:p>
        </p:txBody>
      </p:sp>
      <p:sp>
        <p:nvSpPr>
          <p:cNvPr id="1054" name="文本框 17"/>
          <p:cNvSpPr txBox="1"/>
          <p:nvPr/>
        </p:nvSpPr>
        <p:spPr>
          <a:xfrm>
            <a:off x="7726730" y="3263913"/>
            <a:ext cx="1209301"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Pure slurry</a:t>
            </a:r>
          </a:p>
        </p:txBody>
      </p:sp>
      <p:grpSp>
        <p:nvGrpSpPr>
          <p:cNvPr id="1057" name="组合 18"/>
          <p:cNvGrpSpPr/>
          <p:nvPr/>
        </p:nvGrpSpPr>
        <p:grpSpPr>
          <a:xfrm>
            <a:off x="9503794" y="3774423"/>
            <a:ext cx="2405460" cy="2856485"/>
            <a:chOff x="166" y="0"/>
            <a:chExt cx="2405459" cy="2856484"/>
          </a:xfrm>
        </p:grpSpPr>
        <p:pic>
          <p:nvPicPr>
            <p:cNvPr id="1055" name="图片 19" descr="图片 19"/>
            <p:cNvPicPr>
              <a:picLocks noChangeAspect="1"/>
            </p:cNvPicPr>
            <p:nvPr/>
          </p:nvPicPr>
          <p:blipFill>
            <a:blip r:embed="rId5">
              <a:extLst/>
            </a:blip>
            <a:srcRect l="10892" t="0" r="12851" b="6"/>
            <a:stretch>
              <a:fillRect/>
            </a:stretch>
          </p:blipFill>
          <p:spPr>
            <a:xfrm rot="5400000">
              <a:off x="-20074" y="20240"/>
              <a:ext cx="2445941" cy="24054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271" y="0"/>
                  </a:moveTo>
                  <a:cubicBezTo>
                    <a:pt x="1018" y="0"/>
                    <a:pt x="0" y="1035"/>
                    <a:pt x="0" y="2309"/>
                  </a:cubicBezTo>
                  <a:lnTo>
                    <a:pt x="0" y="19294"/>
                  </a:lnTo>
                  <a:cubicBezTo>
                    <a:pt x="0" y="20569"/>
                    <a:pt x="1018" y="21600"/>
                    <a:pt x="2271" y="21600"/>
                  </a:cubicBezTo>
                  <a:lnTo>
                    <a:pt x="19332" y="21600"/>
                  </a:lnTo>
                  <a:cubicBezTo>
                    <a:pt x="20586" y="21600"/>
                    <a:pt x="21600" y="20569"/>
                    <a:pt x="21600" y="19294"/>
                  </a:cubicBezTo>
                  <a:lnTo>
                    <a:pt x="21600" y="2309"/>
                  </a:lnTo>
                  <a:cubicBezTo>
                    <a:pt x="21600" y="1035"/>
                    <a:pt x="20586" y="0"/>
                    <a:pt x="19332" y="0"/>
                  </a:cubicBezTo>
                  <a:lnTo>
                    <a:pt x="2271" y="0"/>
                  </a:lnTo>
                  <a:close/>
                </a:path>
              </a:pathLst>
            </a:custGeom>
            <a:ln w="12700" cap="flat">
              <a:noFill/>
              <a:miter lim="400000"/>
            </a:ln>
            <a:effectLst/>
          </p:spPr>
        </p:pic>
        <p:sp>
          <p:nvSpPr>
            <p:cNvPr id="1056" name="文本框 43"/>
            <p:cNvSpPr txBox="1"/>
            <p:nvPr/>
          </p:nvSpPr>
          <p:spPr>
            <a:xfrm>
              <a:off x="709561" y="2485643"/>
              <a:ext cx="1692286"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r>
                <a:t>machine mixing</a:t>
              </a:r>
            </a:p>
          </p:txBody>
        </p:sp>
      </p:gr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9" name="标题 1"/>
          <p:cNvSpPr txBox="1"/>
          <p:nvPr>
            <p:ph type="title"/>
          </p:nvPr>
        </p:nvSpPr>
        <p:spPr>
          <a:xfrm>
            <a:off x="353566" y="136524"/>
            <a:ext cx="8396539" cy="668149"/>
          </a:xfrm>
          <a:prstGeom prst="rect">
            <a:avLst/>
          </a:prstGeom>
        </p:spPr>
        <p:txBody>
          <a:bodyPr/>
          <a:lstStyle/>
          <a:p>
            <a:pPr defTabSz="685800">
              <a:defRPr sz="2100">
                <a:latin typeface="Times New Roman"/>
                <a:ea typeface="Times New Roman"/>
                <a:cs typeface="Times New Roman"/>
                <a:sym typeface="Times New Roman"/>
              </a:defRPr>
            </a:pPr>
            <a:r>
              <a:t>2.</a:t>
            </a:r>
            <a:r>
              <a:t>Engineering Applications of Magnesium Phosphate Cementitious Materials</a:t>
            </a:r>
          </a:p>
        </p:txBody>
      </p:sp>
      <p:grpSp>
        <p:nvGrpSpPr>
          <p:cNvPr id="1062" name="图片 3"/>
          <p:cNvGrpSpPr/>
          <p:nvPr/>
        </p:nvGrpSpPr>
        <p:grpSpPr>
          <a:xfrm>
            <a:off x="6261348" y="3979426"/>
            <a:ext cx="2774358" cy="2160001"/>
            <a:chOff x="0" y="0"/>
            <a:chExt cx="2774357" cy="2159999"/>
          </a:xfrm>
        </p:grpSpPr>
        <p:sp>
          <p:nvSpPr>
            <p:cNvPr id="1060" name="形状"/>
            <p:cNvSpPr/>
            <p:nvPr/>
          </p:nvSpPr>
          <p:spPr>
            <a:xfrm>
              <a:off x="-1" y="-1"/>
              <a:ext cx="2774359" cy="216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856"/>
                  </a:moveTo>
                  <a:lnTo>
                    <a:pt x="0" y="1856"/>
                  </a:lnTo>
                  <a:cubicBezTo>
                    <a:pt x="0" y="831"/>
                    <a:pt x="647" y="0"/>
                    <a:pt x="1445" y="0"/>
                  </a:cubicBezTo>
                  <a:lnTo>
                    <a:pt x="20155" y="0"/>
                  </a:lnTo>
                  <a:lnTo>
                    <a:pt x="20155" y="0"/>
                  </a:lnTo>
                  <a:cubicBezTo>
                    <a:pt x="20953" y="0"/>
                    <a:pt x="21600" y="831"/>
                    <a:pt x="21600" y="1856"/>
                  </a:cubicBezTo>
                  <a:lnTo>
                    <a:pt x="21600" y="19744"/>
                  </a:lnTo>
                  <a:lnTo>
                    <a:pt x="21600" y="19744"/>
                  </a:lnTo>
                  <a:cubicBezTo>
                    <a:pt x="21600" y="20769"/>
                    <a:pt x="20953" y="21600"/>
                    <a:pt x="20155" y="21600"/>
                  </a:cubicBezTo>
                  <a:lnTo>
                    <a:pt x="1445" y="21600"/>
                  </a:lnTo>
                  <a:lnTo>
                    <a:pt x="1445" y="21600"/>
                  </a:lnTo>
                  <a:cubicBezTo>
                    <a:pt x="647" y="21600"/>
                    <a:pt x="0" y="20769"/>
                    <a:pt x="0" y="19744"/>
                  </a:cubicBezTo>
                  <a:close/>
                </a:path>
              </a:pathLst>
            </a:custGeom>
            <a:solidFill>
              <a:srgbClr val="EDEDED"/>
            </a:solidFill>
            <a:ln w="12700" cap="flat">
              <a:noFill/>
              <a:miter lim="400000"/>
            </a:ln>
            <a:effectLst>
              <a:reflection blurRad="0" stA="50000" stPos="0" endA="0" endPos="40000" dist="0" dir="5400000" fadeDir="5400000" sx="100000" sy="-100000" kx="0" ky="0" algn="bl" rotWithShape="0"/>
            </a:effectLst>
          </p:spPr>
          <p:txBody>
            <a:bodyPr wrap="square" lIns="45719" tIns="45719" rIns="45719" bIns="45719" numCol="1" anchor="ctr">
              <a:noAutofit/>
            </a:bodyPr>
            <a:lstStyle/>
            <a:p>
              <a:pPr/>
            </a:p>
          </p:txBody>
        </p:sp>
        <p:pic>
          <p:nvPicPr>
            <p:cNvPr id="1061" name="image65.jpeg" descr="image65.jpeg"/>
            <p:cNvPicPr>
              <a:picLocks noChangeAspect="1"/>
            </p:cNvPicPr>
            <p:nvPr/>
          </p:nvPicPr>
          <p:blipFill>
            <a:blip r:embed="rId2">
              <a:extLst/>
            </a:blip>
            <a:srcRect l="40981" t="1695" r="0" b="0"/>
            <a:stretch>
              <a:fillRect/>
            </a:stretch>
          </p:blipFill>
          <p:spPr>
            <a:xfrm>
              <a:off x="-1" y="0"/>
              <a:ext cx="2774359" cy="2160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46" y="0"/>
                  </a:moveTo>
                  <a:cubicBezTo>
                    <a:pt x="648" y="0"/>
                    <a:pt x="0" y="832"/>
                    <a:pt x="0" y="1857"/>
                  </a:cubicBezTo>
                  <a:lnTo>
                    <a:pt x="0" y="19743"/>
                  </a:lnTo>
                  <a:cubicBezTo>
                    <a:pt x="0" y="20768"/>
                    <a:pt x="648" y="21600"/>
                    <a:pt x="1446" y="21600"/>
                  </a:cubicBezTo>
                  <a:lnTo>
                    <a:pt x="20154" y="21600"/>
                  </a:lnTo>
                  <a:cubicBezTo>
                    <a:pt x="20952" y="21600"/>
                    <a:pt x="21600" y="20768"/>
                    <a:pt x="21600" y="19743"/>
                  </a:cubicBezTo>
                  <a:lnTo>
                    <a:pt x="21600" y="1857"/>
                  </a:lnTo>
                  <a:cubicBezTo>
                    <a:pt x="21600" y="832"/>
                    <a:pt x="20952" y="0"/>
                    <a:pt x="20154" y="0"/>
                  </a:cubicBezTo>
                  <a:lnTo>
                    <a:pt x="1446" y="0"/>
                  </a:lnTo>
                  <a:close/>
                </a:path>
              </a:pathLst>
            </a:custGeom>
            <a:ln w="12700" cap="flat">
              <a:noFill/>
              <a:miter lim="400000"/>
            </a:ln>
            <a:effectLst>
              <a:reflection blurRad="0" stA="38000" stPos="0" endA="0" endPos="40000" dist="0" dir="5400000" fadeDir="5400000" sx="100000" sy="-100000" kx="0" ky="0" algn="bl" rotWithShape="0"/>
            </a:effectLst>
          </p:spPr>
        </p:pic>
      </p:grpSp>
      <p:grpSp>
        <p:nvGrpSpPr>
          <p:cNvPr id="1065" name="图片 11"/>
          <p:cNvGrpSpPr/>
          <p:nvPr/>
        </p:nvGrpSpPr>
        <p:grpSpPr>
          <a:xfrm>
            <a:off x="3118741" y="3979426"/>
            <a:ext cx="2878942" cy="2160001"/>
            <a:chOff x="0" y="0"/>
            <a:chExt cx="2878941" cy="2159999"/>
          </a:xfrm>
        </p:grpSpPr>
        <p:sp>
          <p:nvSpPr>
            <p:cNvPr id="1063" name="形状"/>
            <p:cNvSpPr/>
            <p:nvPr/>
          </p:nvSpPr>
          <p:spPr>
            <a:xfrm>
              <a:off x="-1" y="-1"/>
              <a:ext cx="2878943" cy="216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856"/>
                  </a:moveTo>
                  <a:lnTo>
                    <a:pt x="0" y="1856"/>
                  </a:lnTo>
                  <a:cubicBezTo>
                    <a:pt x="0" y="831"/>
                    <a:pt x="624" y="0"/>
                    <a:pt x="1393" y="0"/>
                  </a:cubicBezTo>
                  <a:lnTo>
                    <a:pt x="20207" y="0"/>
                  </a:lnTo>
                  <a:lnTo>
                    <a:pt x="20207" y="0"/>
                  </a:lnTo>
                  <a:cubicBezTo>
                    <a:pt x="20976" y="0"/>
                    <a:pt x="21600" y="831"/>
                    <a:pt x="21600" y="1856"/>
                  </a:cubicBezTo>
                  <a:lnTo>
                    <a:pt x="21600" y="19744"/>
                  </a:lnTo>
                  <a:lnTo>
                    <a:pt x="21600" y="19744"/>
                  </a:lnTo>
                  <a:cubicBezTo>
                    <a:pt x="21600" y="20769"/>
                    <a:pt x="20976" y="21600"/>
                    <a:pt x="20207" y="21600"/>
                  </a:cubicBezTo>
                  <a:lnTo>
                    <a:pt x="1393" y="21600"/>
                  </a:lnTo>
                  <a:lnTo>
                    <a:pt x="1393" y="21600"/>
                  </a:lnTo>
                  <a:cubicBezTo>
                    <a:pt x="624" y="21600"/>
                    <a:pt x="0" y="20769"/>
                    <a:pt x="0" y="19744"/>
                  </a:cubicBezTo>
                  <a:close/>
                </a:path>
              </a:pathLst>
            </a:custGeom>
            <a:solidFill>
              <a:srgbClr val="EDEDED"/>
            </a:solidFill>
            <a:ln w="12700" cap="flat">
              <a:noFill/>
              <a:miter lim="400000"/>
            </a:ln>
            <a:effectLst>
              <a:reflection blurRad="0" stA="50000" stPos="0" endA="0" endPos="40000" dist="0" dir="5400000" fadeDir="5400000" sx="100000" sy="-100000" kx="0" ky="0" algn="bl" rotWithShape="0"/>
            </a:effectLst>
          </p:spPr>
          <p:txBody>
            <a:bodyPr wrap="square" lIns="45719" tIns="45719" rIns="45719" bIns="45719" numCol="1" anchor="ctr">
              <a:noAutofit/>
            </a:bodyPr>
            <a:lstStyle/>
            <a:p>
              <a:pPr/>
            </a:p>
          </p:txBody>
        </p:sp>
        <p:pic>
          <p:nvPicPr>
            <p:cNvPr id="1064" name="image66.jpeg" descr="image66.jpeg"/>
            <p:cNvPicPr>
              <a:picLocks noChangeAspect="1"/>
            </p:cNvPicPr>
            <p:nvPr/>
          </p:nvPicPr>
          <p:blipFill>
            <a:blip r:embed="rId3">
              <a:extLst/>
            </a:blip>
            <a:srcRect l="11178" t="0" r="25877" b="0"/>
            <a:stretch>
              <a:fillRect/>
            </a:stretch>
          </p:blipFill>
          <p:spPr>
            <a:xfrm>
              <a:off x="0" y="0"/>
              <a:ext cx="2878932" cy="2160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94" y="0"/>
                  </a:moveTo>
                  <a:cubicBezTo>
                    <a:pt x="624" y="0"/>
                    <a:pt x="0" y="832"/>
                    <a:pt x="0" y="1857"/>
                  </a:cubicBezTo>
                  <a:lnTo>
                    <a:pt x="0" y="19743"/>
                  </a:lnTo>
                  <a:cubicBezTo>
                    <a:pt x="0" y="20768"/>
                    <a:pt x="624" y="21600"/>
                    <a:pt x="1394" y="21600"/>
                  </a:cubicBezTo>
                  <a:lnTo>
                    <a:pt x="20206" y="21600"/>
                  </a:lnTo>
                  <a:cubicBezTo>
                    <a:pt x="20976" y="21600"/>
                    <a:pt x="21600" y="20768"/>
                    <a:pt x="21600" y="19743"/>
                  </a:cubicBezTo>
                  <a:lnTo>
                    <a:pt x="21600" y="1857"/>
                  </a:lnTo>
                  <a:cubicBezTo>
                    <a:pt x="21600" y="832"/>
                    <a:pt x="20976" y="0"/>
                    <a:pt x="20206" y="0"/>
                  </a:cubicBezTo>
                  <a:lnTo>
                    <a:pt x="1394" y="0"/>
                  </a:lnTo>
                  <a:close/>
                </a:path>
              </a:pathLst>
            </a:custGeom>
            <a:ln w="12700" cap="flat">
              <a:noFill/>
              <a:miter lim="400000"/>
            </a:ln>
            <a:effectLst>
              <a:reflection blurRad="0" stA="38000" stPos="0" endA="0" endPos="40000" dist="0" dir="5400000" fadeDir="5400000" sx="100000" sy="-100000" kx="0" ky="0" algn="bl" rotWithShape="0"/>
            </a:effectLst>
          </p:spPr>
        </p:pic>
      </p:grpSp>
      <p:grpSp>
        <p:nvGrpSpPr>
          <p:cNvPr id="1068" name="图片 11"/>
          <p:cNvGrpSpPr/>
          <p:nvPr/>
        </p:nvGrpSpPr>
        <p:grpSpPr>
          <a:xfrm>
            <a:off x="6285462" y="1290447"/>
            <a:ext cx="2665735" cy="2160000"/>
            <a:chOff x="0" y="0"/>
            <a:chExt cx="2665733" cy="2159999"/>
          </a:xfrm>
        </p:grpSpPr>
        <p:sp>
          <p:nvSpPr>
            <p:cNvPr id="1066" name="形状"/>
            <p:cNvSpPr/>
            <p:nvPr/>
          </p:nvSpPr>
          <p:spPr>
            <a:xfrm>
              <a:off x="-1" y="-1"/>
              <a:ext cx="2665736" cy="216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856"/>
                  </a:moveTo>
                  <a:lnTo>
                    <a:pt x="0" y="1856"/>
                  </a:lnTo>
                  <a:cubicBezTo>
                    <a:pt x="0" y="831"/>
                    <a:pt x="673" y="0"/>
                    <a:pt x="1504" y="0"/>
                  </a:cubicBezTo>
                  <a:lnTo>
                    <a:pt x="20096" y="0"/>
                  </a:lnTo>
                  <a:lnTo>
                    <a:pt x="20096" y="0"/>
                  </a:lnTo>
                  <a:cubicBezTo>
                    <a:pt x="20927" y="0"/>
                    <a:pt x="21600" y="831"/>
                    <a:pt x="21600" y="1856"/>
                  </a:cubicBezTo>
                  <a:lnTo>
                    <a:pt x="21600" y="19744"/>
                  </a:lnTo>
                  <a:lnTo>
                    <a:pt x="21600" y="19744"/>
                  </a:lnTo>
                  <a:cubicBezTo>
                    <a:pt x="21600" y="20769"/>
                    <a:pt x="20927" y="21600"/>
                    <a:pt x="20096" y="21600"/>
                  </a:cubicBezTo>
                  <a:lnTo>
                    <a:pt x="1504" y="21600"/>
                  </a:lnTo>
                  <a:lnTo>
                    <a:pt x="1504" y="21600"/>
                  </a:lnTo>
                  <a:cubicBezTo>
                    <a:pt x="673" y="21600"/>
                    <a:pt x="0" y="20769"/>
                    <a:pt x="0" y="19744"/>
                  </a:cubicBezTo>
                  <a:close/>
                </a:path>
              </a:pathLst>
            </a:custGeom>
            <a:solidFill>
              <a:srgbClr val="EDEDED"/>
            </a:solidFill>
            <a:ln w="12700" cap="flat">
              <a:noFill/>
              <a:miter lim="400000"/>
            </a:ln>
            <a:effectLst>
              <a:reflection blurRad="0" stA="50000" stPos="0" endA="0" endPos="40000" dist="0" dir="5400000" fadeDir="5400000" sx="100000" sy="-100000" kx="0" ky="0" algn="bl" rotWithShape="0"/>
            </a:effectLst>
          </p:spPr>
          <p:txBody>
            <a:bodyPr wrap="square" lIns="45719" tIns="45719" rIns="45719" bIns="45719" numCol="1" anchor="ctr">
              <a:noAutofit/>
            </a:bodyPr>
            <a:lstStyle/>
            <a:p>
              <a:pPr/>
            </a:p>
          </p:txBody>
        </p:sp>
        <p:pic>
          <p:nvPicPr>
            <p:cNvPr id="1067" name="image67.png" descr="image67.png"/>
            <p:cNvPicPr>
              <a:picLocks noChangeAspect="1"/>
            </p:cNvPicPr>
            <p:nvPr/>
          </p:nvPicPr>
          <p:blipFill>
            <a:blip r:embed="rId4">
              <a:extLst/>
            </a:blip>
            <a:srcRect l="0" t="0" r="0" b="0"/>
            <a:stretch>
              <a:fillRect/>
            </a:stretch>
          </p:blipFill>
          <p:spPr>
            <a:xfrm>
              <a:off x="0" y="0"/>
              <a:ext cx="2665734" cy="2160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05" y="0"/>
                  </a:moveTo>
                  <a:cubicBezTo>
                    <a:pt x="674" y="0"/>
                    <a:pt x="0" y="832"/>
                    <a:pt x="0" y="1857"/>
                  </a:cubicBezTo>
                  <a:lnTo>
                    <a:pt x="0" y="19743"/>
                  </a:lnTo>
                  <a:cubicBezTo>
                    <a:pt x="0" y="20768"/>
                    <a:pt x="674" y="21600"/>
                    <a:pt x="1505" y="21600"/>
                  </a:cubicBezTo>
                  <a:lnTo>
                    <a:pt x="20095" y="21600"/>
                  </a:lnTo>
                  <a:cubicBezTo>
                    <a:pt x="20926" y="21600"/>
                    <a:pt x="21600" y="20768"/>
                    <a:pt x="21600" y="19743"/>
                  </a:cubicBezTo>
                  <a:lnTo>
                    <a:pt x="21600" y="1857"/>
                  </a:lnTo>
                  <a:cubicBezTo>
                    <a:pt x="21600" y="832"/>
                    <a:pt x="20926" y="0"/>
                    <a:pt x="20095" y="0"/>
                  </a:cubicBezTo>
                  <a:lnTo>
                    <a:pt x="1505" y="0"/>
                  </a:lnTo>
                  <a:close/>
                </a:path>
              </a:pathLst>
            </a:custGeom>
            <a:ln w="12700" cap="flat">
              <a:noFill/>
              <a:miter lim="400000"/>
            </a:ln>
            <a:effectLst>
              <a:reflection blurRad="0" stA="38000" stPos="0" endA="0" endPos="40000" dist="0" dir="5400000" fadeDir="5400000" sx="100000" sy="-100000" kx="0" ky="0" algn="bl" rotWithShape="0"/>
            </a:effectLst>
          </p:spPr>
        </p:pic>
      </p:grpSp>
      <p:sp>
        <p:nvSpPr>
          <p:cNvPr id="1069" name="文本框 15"/>
          <p:cNvSpPr txBox="1"/>
          <p:nvPr/>
        </p:nvSpPr>
        <p:spPr>
          <a:xfrm>
            <a:off x="6308623" y="3499139"/>
            <a:ext cx="2263451" cy="396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b="1" sz="1000"/>
            </a:pPr>
            <a:r>
              <a:t>Rapid Repair and Reinforcement of </a:t>
            </a:r>
          </a:p>
          <a:p>
            <a:pPr>
              <a:defRPr b="1" sz="1000"/>
            </a:pPr>
            <a:r>
              <a:t>Concrete Structures</a:t>
            </a:r>
          </a:p>
        </p:txBody>
      </p:sp>
      <p:grpSp>
        <p:nvGrpSpPr>
          <p:cNvPr id="1072" name="图片 14"/>
          <p:cNvGrpSpPr/>
          <p:nvPr/>
        </p:nvGrpSpPr>
        <p:grpSpPr>
          <a:xfrm>
            <a:off x="9201556" y="1285571"/>
            <a:ext cx="2714467" cy="2169754"/>
            <a:chOff x="0" y="0"/>
            <a:chExt cx="2714466" cy="2169753"/>
          </a:xfrm>
        </p:grpSpPr>
        <p:sp>
          <p:nvSpPr>
            <p:cNvPr id="1070" name="形状"/>
            <p:cNvSpPr/>
            <p:nvPr/>
          </p:nvSpPr>
          <p:spPr>
            <a:xfrm>
              <a:off x="0" y="-1"/>
              <a:ext cx="2714467" cy="21697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856"/>
                  </a:moveTo>
                  <a:lnTo>
                    <a:pt x="0" y="1856"/>
                  </a:lnTo>
                  <a:cubicBezTo>
                    <a:pt x="0" y="831"/>
                    <a:pt x="664" y="0"/>
                    <a:pt x="1484" y="0"/>
                  </a:cubicBezTo>
                  <a:lnTo>
                    <a:pt x="20116" y="0"/>
                  </a:lnTo>
                  <a:lnTo>
                    <a:pt x="20116" y="0"/>
                  </a:lnTo>
                  <a:cubicBezTo>
                    <a:pt x="20936" y="0"/>
                    <a:pt x="21600" y="831"/>
                    <a:pt x="21600" y="1856"/>
                  </a:cubicBezTo>
                  <a:lnTo>
                    <a:pt x="21600" y="19744"/>
                  </a:lnTo>
                  <a:lnTo>
                    <a:pt x="21600" y="19744"/>
                  </a:lnTo>
                  <a:cubicBezTo>
                    <a:pt x="21600" y="20769"/>
                    <a:pt x="20936" y="21600"/>
                    <a:pt x="20116" y="21600"/>
                  </a:cubicBezTo>
                  <a:lnTo>
                    <a:pt x="1484" y="21600"/>
                  </a:lnTo>
                  <a:lnTo>
                    <a:pt x="1484" y="21600"/>
                  </a:lnTo>
                  <a:cubicBezTo>
                    <a:pt x="664" y="21600"/>
                    <a:pt x="0" y="20769"/>
                    <a:pt x="0" y="19744"/>
                  </a:cubicBezTo>
                  <a:close/>
                </a:path>
              </a:pathLst>
            </a:custGeom>
            <a:solidFill>
              <a:srgbClr val="EDEDED"/>
            </a:solidFill>
            <a:ln w="12700" cap="flat">
              <a:noFill/>
              <a:miter lim="400000"/>
            </a:ln>
            <a:effectLst>
              <a:reflection blurRad="0" stA="50000" stPos="0" endA="0" endPos="40000" dist="0" dir="5400000" fadeDir="5400000" sx="100000" sy="-100000" kx="0" ky="0" algn="bl" rotWithShape="0"/>
            </a:effectLst>
          </p:spPr>
          <p:txBody>
            <a:bodyPr wrap="square" lIns="45719" tIns="45719" rIns="45719" bIns="45719" numCol="1" anchor="ctr">
              <a:noAutofit/>
            </a:bodyPr>
            <a:lstStyle/>
            <a:p>
              <a:pPr/>
            </a:p>
          </p:txBody>
        </p:sp>
        <p:pic>
          <p:nvPicPr>
            <p:cNvPr id="1071" name="image68.png" descr="image68.png"/>
            <p:cNvPicPr>
              <a:picLocks noChangeAspect="1"/>
            </p:cNvPicPr>
            <p:nvPr/>
          </p:nvPicPr>
          <p:blipFill>
            <a:blip r:embed="rId5">
              <a:extLst/>
            </a:blip>
            <a:srcRect l="0" t="0" r="0" b="1"/>
            <a:stretch>
              <a:fillRect/>
            </a:stretch>
          </p:blipFill>
          <p:spPr>
            <a:xfrm>
              <a:off x="0" y="0"/>
              <a:ext cx="2714467" cy="21697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84" y="0"/>
                  </a:moveTo>
                  <a:cubicBezTo>
                    <a:pt x="665" y="0"/>
                    <a:pt x="0" y="832"/>
                    <a:pt x="0" y="1857"/>
                  </a:cubicBezTo>
                  <a:lnTo>
                    <a:pt x="0" y="19743"/>
                  </a:lnTo>
                  <a:cubicBezTo>
                    <a:pt x="0" y="20768"/>
                    <a:pt x="665" y="21600"/>
                    <a:pt x="1484" y="21600"/>
                  </a:cubicBezTo>
                  <a:lnTo>
                    <a:pt x="20116" y="21600"/>
                  </a:lnTo>
                  <a:cubicBezTo>
                    <a:pt x="20935" y="21600"/>
                    <a:pt x="21600" y="20768"/>
                    <a:pt x="21600" y="19743"/>
                  </a:cubicBezTo>
                  <a:lnTo>
                    <a:pt x="21600" y="1857"/>
                  </a:lnTo>
                  <a:cubicBezTo>
                    <a:pt x="21600" y="832"/>
                    <a:pt x="20935" y="0"/>
                    <a:pt x="20116" y="0"/>
                  </a:cubicBezTo>
                  <a:lnTo>
                    <a:pt x="1484" y="0"/>
                  </a:lnTo>
                  <a:close/>
                </a:path>
              </a:pathLst>
            </a:custGeom>
            <a:ln w="12700" cap="flat">
              <a:noFill/>
              <a:miter lim="400000"/>
            </a:ln>
            <a:effectLst>
              <a:reflection blurRad="0" stA="38000" stPos="0" endA="0" endPos="40000" dist="0" dir="5400000" fadeDir="5400000" sx="100000" sy="-100000" kx="0" ky="0" algn="bl" rotWithShape="0"/>
            </a:effectLst>
          </p:spPr>
        </p:pic>
      </p:grpSp>
      <p:sp>
        <p:nvSpPr>
          <p:cNvPr id="1073" name="文本框 16"/>
          <p:cNvSpPr txBox="1"/>
          <p:nvPr/>
        </p:nvSpPr>
        <p:spPr>
          <a:xfrm>
            <a:off x="9629248" y="3487313"/>
            <a:ext cx="1520054" cy="396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b="1" sz="1000"/>
            </a:pPr>
            <a:r>
              <a:t>Rapid Repair of Tunnel/</a:t>
            </a:r>
          </a:p>
          <a:p>
            <a:pPr>
              <a:defRPr b="1" sz="1000"/>
            </a:pPr>
            <a:r>
              <a:t>Highway Pavement</a:t>
            </a:r>
          </a:p>
        </p:txBody>
      </p:sp>
      <p:grpSp>
        <p:nvGrpSpPr>
          <p:cNvPr id="1076" name="图片 17"/>
          <p:cNvGrpSpPr/>
          <p:nvPr/>
        </p:nvGrpSpPr>
        <p:grpSpPr>
          <a:xfrm>
            <a:off x="254939" y="1285571"/>
            <a:ext cx="2594200" cy="2160001"/>
            <a:chOff x="0" y="0"/>
            <a:chExt cx="2594198" cy="2159999"/>
          </a:xfrm>
        </p:grpSpPr>
        <p:sp>
          <p:nvSpPr>
            <p:cNvPr id="1074" name="形状"/>
            <p:cNvSpPr/>
            <p:nvPr/>
          </p:nvSpPr>
          <p:spPr>
            <a:xfrm>
              <a:off x="0" y="-1"/>
              <a:ext cx="2594199" cy="216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856"/>
                  </a:moveTo>
                  <a:lnTo>
                    <a:pt x="0" y="1856"/>
                  </a:lnTo>
                  <a:cubicBezTo>
                    <a:pt x="0" y="831"/>
                    <a:pt x="692" y="0"/>
                    <a:pt x="1546" y="0"/>
                  </a:cubicBezTo>
                  <a:lnTo>
                    <a:pt x="20054" y="0"/>
                  </a:lnTo>
                  <a:lnTo>
                    <a:pt x="20054" y="0"/>
                  </a:lnTo>
                  <a:cubicBezTo>
                    <a:pt x="20908" y="0"/>
                    <a:pt x="21600" y="831"/>
                    <a:pt x="21600" y="1856"/>
                  </a:cubicBezTo>
                  <a:lnTo>
                    <a:pt x="21600" y="19744"/>
                  </a:lnTo>
                  <a:lnTo>
                    <a:pt x="21600" y="19744"/>
                  </a:lnTo>
                  <a:cubicBezTo>
                    <a:pt x="21600" y="20769"/>
                    <a:pt x="20908" y="21600"/>
                    <a:pt x="20054" y="21600"/>
                  </a:cubicBezTo>
                  <a:lnTo>
                    <a:pt x="1546" y="21600"/>
                  </a:lnTo>
                  <a:lnTo>
                    <a:pt x="1546" y="21600"/>
                  </a:lnTo>
                  <a:cubicBezTo>
                    <a:pt x="692" y="21600"/>
                    <a:pt x="0" y="20769"/>
                    <a:pt x="0" y="19744"/>
                  </a:cubicBezTo>
                  <a:close/>
                </a:path>
              </a:pathLst>
            </a:custGeom>
            <a:solidFill>
              <a:srgbClr val="EDEDED"/>
            </a:solidFill>
            <a:ln w="12700" cap="flat">
              <a:noFill/>
              <a:miter lim="400000"/>
            </a:ln>
            <a:effectLst>
              <a:reflection blurRad="0" stA="50000" stPos="0" endA="0" endPos="40000" dist="0" dir="5400000" fadeDir="5400000" sx="100000" sy="-100000" kx="0" ky="0" algn="bl" rotWithShape="0"/>
            </a:effectLst>
          </p:spPr>
          <p:txBody>
            <a:bodyPr wrap="square" lIns="45719" tIns="45719" rIns="45719" bIns="45719" numCol="1" anchor="ctr">
              <a:noAutofit/>
            </a:bodyPr>
            <a:lstStyle/>
            <a:p>
              <a:pPr/>
            </a:p>
          </p:txBody>
        </p:sp>
        <p:pic>
          <p:nvPicPr>
            <p:cNvPr id="1075" name="image69.png" descr="image69.png"/>
            <p:cNvPicPr>
              <a:picLocks noChangeAspect="1"/>
            </p:cNvPicPr>
            <p:nvPr/>
          </p:nvPicPr>
          <p:blipFill>
            <a:blip r:embed="rId6">
              <a:extLst/>
            </a:blip>
            <a:srcRect l="0" t="0" r="0" b="0"/>
            <a:stretch>
              <a:fillRect/>
            </a:stretch>
          </p:blipFill>
          <p:spPr>
            <a:xfrm>
              <a:off x="0" y="0"/>
              <a:ext cx="2594199" cy="2160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46" y="0"/>
                  </a:moveTo>
                  <a:cubicBezTo>
                    <a:pt x="693" y="0"/>
                    <a:pt x="0" y="832"/>
                    <a:pt x="0" y="1857"/>
                  </a:cubicBezTo>
                  <a:lnTo>
                    <a:pt x="0" y="19743"/>
                  </a:lnTo>
                  <a:cubicBezTo>
                    <a:pt x="0" y="20768"/>
                    <a:pt x="693" y="21600"/>
                    <a:pt x="1546" y="21600"/>
                  </a:cubicBezTo>
                  <a:lnTo>
                    <a:pt x="20054" y="21600"/>
                  </a:lnTo>
                  <a:cubicBezTo>
                    <a:pt x="20907" y="21600"/>
                    <a:pt x="21600" y="20768"/>
                    <a:pt x="21600" y="19743"/>
                  </a:cubicBezTo>
                  <a:lnTo>
                    <a:pt x="21600" y="1857"/>
                  </a:lnTo>
                  <a:cubicBezTo>
                    <a:pt x="21600" y="832"/>
                    <a:pt x="20907" y="0"/>
                    <a:pt x="20054" y="0"/>
                  </a:cubicBezTo>
                  <a:lnTo>
                    <a:pt x="1546" y="0"/>
                  </a:lnTo>
                  <a:close/>
                </a:path>
              </a:pathLst>
            </a:custGeom>
            <a:ln w="12700" cap="flat">
              <a:noFill/>
              <a:miter lim="400000"/>
            </a:ln>
            <a:effectLst>
              <a:reflection blurRad="0" stA="38000" stPos="0" endA="0" endPos="40000" dist="0" dir="5400000" fadeDir="5400000" sx="100000" sy="-100000" kx="0" ky="0" algn="bl" rotWithShape="0"/>
            </a:effectLst>
          </p:spPr>
        </p:pic>
      </p:grpSp>
      <p:sp>
        <p:nvSpPr>
          <p:cNvPr id="1077" name="文本框 18"/>
          <p:cNvSpPr txBox="1"/>
          <p:nvPr/>
        </p:nvSpPr>
        <p:spPr>
          <a:xfrm>
            <a:off x="147955" y="3427619"/>
            <a:ext cx="3077106" cy="396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b="1" sz="1000"/>
            </a:pPr>
            <a:r>
              <a:t>Rapid Repair of Airport Runway and Landing Pad</a:t>
            </a:r>
          </a:p>
          <a:p>
            <a:pPr>
              <a:defRPr b="1" sz="1000"/>
            </a:pPr>
            <a:r>
              <a:t>Jiangbei Airport, Kunming Changshui Airport</a:t>
            </a:r>
          </a:p>
        </p:txBody>
      </p:sp>
      <p:sp>
        <p:nvSpPr>
          <p:cNvPr id="1078" name="文本框 19"/>
          <p:cNvSpPr txBox="1"/>
          <p:nvPr/>
        </p:nvSpPr>
        <p:spPr>
          <a:xfrm>
            <a:off x="3223259" y="3429000"/>
            <a:ext cx="2664461" cy="396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1000"/>
            </a:lvl1pPr>
          </a:lstStyle>
          <a:p>
            <a:pPr/>
            <a:r>
              <a:t>Rapid Repair of Bridge Expansion Joint/Cold Joint</a:t>
            </a:r>
          </a:p>
        </p:txBody>
      </p:sp>
      <p:grpSp>
        <p:nvGrpSpPr>
          <p:cNvPr id="1083" name="组合 26"/>
          <p:cNvGrpSpPr/>
          <p:nvPr/>
        </p:nvGrpSpPr>
        <p:grpSpPr>
          <a:xfrm>
            <a:off x="238960" y="3979426"/>
            <a:ext cx="2581662" cy="2430940"/>
            <a:chOff x="0" y="0"/>
            <a:chExt cx="2581661" cy="2430938"/>
          </a:xfrm>
        </p:grpSpPr>
        <p:grpSp>
          <p:nvGrpSpPr>
            <p:cNvPr id="1081" name="图片 3"/>
            <p:cNvGrpSpPr/>
            <p:nvPr/>
          </p:nvGrpSpPr>
          <p:grpSpPr>
            <a:xfrm>
              <a:off x="0" y="0"/>
              <a:ext cx="2581663" cy="2160191"/>
              <a:chOff x="0" y="0"/>
              <a:chExt cx="2581661" cy="2160190"/>
            </a:xfrm>
          </p:grpSpPr>
          <p:sp>
            <p:nvSpPr>
              <p:cNvPr id="1079" name="形状"/>
              <p:cNvSpPr/>
              <p:nvPr/>
            </p:nvSpPr>
            <p:spPr>
              <a:xfrm>
                <a:off x="-1" y="-1"/>
                <a:ext cx="2581664" cy="216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856"/>
                    </a:moveTo>
                    <a:lnTo>
                      <a:pt x="0" y="1856"/>
                    </a:lnTo>
                    <a:cubicBezTo>
                      <a:pt x="0" y="831"/>
                      <a:pt x="695" y="0"/>
                      <a:pt x="1553" y="0"/>
                    </a:cubicBezTo>
                    <a:lnTo>
                      <a:pt x="20047" y="0"/>
                    </a:lnTo>
                    <a:lnTo>
                      <a:pt x="20047" y="0"/>
                    </a:lnTo>
                    <a:cubicBezTo>
                      <a:pt x="20905" y="0"/>
                      <a:pt x="21600" y="831"/>
                      <a:pt x="21600" y="1856"/>
                    </a:cubicBezTo>
                    <a:lnTo>
                      <a:pt x="21600" y="19744"/>
                    </a:lnTo>
                    <a:lnTo>
                      <a:pt x="21600" y="19744"/>
                    </a:lnTo>
                    <a:cubicBezTo>
                      <a:pt x="21600" y="20769"/>
                      <a:pt x="20905" y="21600"/>
                      <a:pt x="20047" y="21600"/>
                    </a:cubicBezTo>
                    <a:lnTo>
                      <a:pt x="1553" y="21600"/>
                    </a:lnTo>
                    <a:lnTo>
                      <a:pt x="1553" y="21600"/>
                    </a:lnTo>
                    <a:cubicBezTo>
                      <a:pt x="695" y="21600"/>
                      <a:pt x="0" y="20769"/>
                      <a:pt x="0" y="19744"/>
                    </a:cubicBezTo>
                    <a:close/>
                  </a:path>
                </a:pathLst>
              </a:custGeom>
              <a:solidFill>
                <a:srgbClr val="EDEDED"/>
              </a:solidFill>
              <a:ln w="12700" cap="flat">
                <a:noFill/>
                <a:miter lim="400000"/>
              </a:ln>
              <a:effectLst>
                <a:reflection blurRad="0" stA="50000" stPos="0" endA="0" endPos="40000" dist="0" dir="5400000" fadeDir="5400000" sx="100000" sy="-100000" kx="0" ky="0" algn="bl" rotWithShape="0"/>
              </a:effectLst>
            </p:spPr>
            <p:txBody>
              <a:bodyPr wrap="square" lIns="45719" tIns="45719" rIns="45719" bIns="45719" numCol="1" anchor="ctr">
                <a:noAutofit/>
              </a:bodyPr>
              <a:lstStyle/>
              <a:p>
                <a:pPr/>
              </a:p>
            </p:txBody>
          </p:sp>
          <p:pic>
            <p:nvPicPr>
              <p:cNvPr id="1080" name="image70.jpeg" descr="image70.jpeg"/>
              <p:cNvPicPr>
                <a:picLocks noChangeAspect="1"/>
              </p:cNvPicPr>
              <p:nvPr/>
            </p:nvPicPr>
            <p:blipFill>
              <a:blip r:embed="rId7">
                <a:extLst/>
              </a:blip>
              <a:srcRect l="0" t="0" r="0" b="16810"/>
              <a:stretch>
                <a:fillRect/>
              </a:stretch>
            </p:blipFill>
            <p:spPr>
              <a:xfrm>
                <a:off x="0" y="0"/>
                <a:ext cx="2581662" cy="21601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54" y="0"/>
                    </a:moveTo>
                    <a:cubicBezTo>
                      <a:pt x="696" y="0"/>
                      <a:pt x="0" y="832"/>
                      <a:pt x="0" y="1857"/>
                    </a:cubicBezTo>
                    <a:lnTo>
                      <a:pt x="0" y="19743"/>
                    </a:lnTo>
                    <a:cubicBezTo>
                      <a:pt x="0" y="20768"/>
                      <a:pt x="696" y="21600"/>
                      <a:pt x="1554" y="21600"/>
                    </a:cubicBezTo>
                    <a:lnTo>
                      <a:pt x="20046" y="21600"/>
                    </a:lnTo>
                    <a:cubicBezTo>
                      <a:pt x="20904" y="21600"/>
                      <a:pt x="21600" y="20768"/>
                      <a:pt x="21600" y="19743"/>
                    </a:cubicBezTo>
                    <a:lnTo>
                      <a:pt x="21600" y="1857"/>
                    </a:lnTo>
                    <a:cubicBezTo>
                      <a:pt x="21600" y="832"/>
                      <a:pt x="20904" y="0"/>
                      <a:pt x="20046" y="0"/>
                    </a:cubicBezTo>
                    <a:lnTo>
                      <a:pt x="1554" y="0"/>
                    </a:lnTo>
                    <a:close/>
                  </a:path>
                </a:pathLst>
              </a:custGeom>
              <a:ln w="12700" cap="flat">
                <a:noFill/>
                <a:miter lim="400000"/>
              </a:ln>
              <a:effectLst>
                <a:reflection blurRad="0" stA="38000" stPos="0" endA="0" endPos="40000" dist="0" dir="5400000" fadeDir="5400000" sx="100000" sy="-100000" kx="0" ky="0" algn="bl" rotWithShape="0"/>
              </a:effectLst>
            </p:spPr>
          </p:pic>
        </p:grpSp>
        <p:sp>
          <p:nvSpPr>
            <p:cNvPr id="1082" name="文本框 28"/>
            <p:cNvSpPr txBox="1"/>
            <p:nvPr/>
          </p:nvSpPr>
          <p:spPr>
            <a:xfrm>
              <a:off x="623856" y="2187098"/>
              <a:ext cx="1593104" cy="243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sz="1000"/>
              </a:lvl1pPr>
            </a:lstStyle>
            <a:p>
              <a:pPr/>
              <a:r>
                <a:t>Thin-layer floor covering</a:t>
              </a:r>
            </a:p>
          </p:txBody>
        </p:sp>
      </p:grpSp>
      <p:sp>
        <p:nvSpPr>
          <p:cNvPr id="1084" name="文本框 29"/>
          <p:cNvSpPr txBox="1"/>
          <p:nvPr/>
        </p:nvSpPr>
        <p:spPr>
          <a:xfrm>
            <a:off x="3398246" y="6166730"/>
            <a:ext cx="2327199" cy="396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b="1" sz="1000"/>
            </a:pPr>
            <a:r>
              <a:t>Equipment infrastructure emergency</a:t>
            </a:r>
          </a:p>
          <a:p>
            <a:pPr>
              <a:defRPr b="1" sz="1000"/>
            </a:pPr>
            <a:r>
              <a:t> repair and reinforcement</a:t>
            </a:r>
          </a:p>
        </p:txBody>
      </p:sp>
      <p:sp>
        <p:nvSpPr>
          <p:cNvPr id="1085" name="文本框 30"/>
          <p:cNvSpPr txBox="1"/>
          <p:nvPr/>
        </p:nvSpPr>
        <p:spPr>
          <a:xfrm>
            <a:off x="6218068" y="6221341"/>
            <a:ext cx="2843224" cy="243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b="1" sz="800"/>
            </a:pPr>
            <a:r>
              <a:t>G</a:t>
            </a:r>
            <a:r>
              <a:rPr sz="1000"/>
              <a:t>routing anchoring/Reinforcement anchoring</a:t>
            </a:r>
          </a:p>
        </p:txBody>
      </p:sp>
      <p:grpSp>
        <p:nvGrpSpPr>
          <p:cNvPr id="1088" name="图片 32"/>
          <p:cNvGrpSpPr/>
          <p:nvPr/>
        </p:nvGrpSpPr>
        <p:grpSpPr>
          <a:xfrm>
            <a:off x="9294741" y="3979426"/>
            <a:ext cx="2621283" cy="2160001"/>
            <a:chOff x="0" y="0"/>
            <a:chExt cx="2621281" cy="2159999"/>
          </a:xfrm>
        </p:grpSpPr>
        <p:sp>
          <p:nvSpPr>
            <p:cNvPr id="1086" name="形状"/>
            <p:cNvSpPr/>
            <p:nvPr/>
          </p:nvSpPr>
          <p:spPr>
            <a:xfrm>
              <a:off x="0" y="-1"/>
              <a:ext cx="2621282" cy="216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856"/>
                  </a:moveTo>
                  <a:lnTo>
                    <a:pt x="0" y="1856"/>
                  </a:lnTo>
                  <a:cubicBezTo>
                    <a:pt x="0" y="831"/>
                    <a:pt x="685" y="0"/>
                    <a:pt x="1530" y="0"/>
                  </a:cubicBezTo>
                  <a:lnTo>
                    <a:pt x="20070" y="0"/>
                  </a:lnTo>
                  <a:lnTo>
                    <a:pt x="20070" y="0"/>
                  </a:lnTo>
                  <a:cubicBezTo>
                    <a:pt x="20915" y="0"/>
                    <a:pt x="21600" y="831"/>
                    <a:pt x="21600" y="1856"/>
                  </a:cubicBezTo>
                  <a:lnTo>
                    <a:pt x="21600" y="19744"/>
                  </a:lnTo>
                  <a:lnTo>
                    <a:pt x="21600" y="19744"/>
                  </a:lnTo>
                  <a:cubicBezTo>
                    <a:pt x="21600" y="20769"/>
                    <a:pt x="20915" y="21600"/>
                    <a:pt x="20070" y="21600"/>
                  </a:cubicBezTo>
                  <a:lnTo>
                    <a:pt x="1530" y="21600"/>
                  </a:lnTo>
                  <a:lnTo>
                    <a:pt x="1530" y="21600"/>
                  </a:lnTo>
                  <a:cubicBezTo>
                    <a:pt x="685" y="21600"/>
                    <a:pt x="0" y="20769"/>
                    <a:pt x="0" y="19744"/>
                  </a:cubicBezTo>
                  <a:close/>
                </a:path>
              </a:pathLst>
            </a:custGeom>
            <a:solidFill>
              <a:srgbClr val="EDEDED"/>
            </a:solidFill>
            <a:ln w="12700" cap="flat">
              <a:noFill/>
              <a:miter lim="400000"/>
            </a:ln>
            <a:effectLst>
              <a:reflection blurRad="0" stA="50000" stPos="0" endA="0" endPos="40000" dist="0" dir="5400000" fadeDir="5400000" sx="100000" sy="-100000" kx="0" ky="0" algn="bl" rotWithShape="0"/>
            </a:effectLst>
          </p:spPr>
          <p:txBody>
            <a:bodyPr wrap="square" lIns="45719" tIns="45719" rIns="45719" bIns="45719" numCol="1" anchor="ctr">
              <a:noAutofit/>
            </a:bodyPr>
            <a:lstStyle/>
            <a:p>
              <a:pPr/>
            </a:p>
          </p:txBody>
        </p:sp>
        <p:pic>
          <p:nvPicPr>
            <p:cNvPr id="1087" name="image71.png" descr="image71.png"/>
            <p:cNvPicPr>
              <a:picLocks noChangeAspect="1"/>
            </p:cNvPicPr>
            <p:nvPr/>
          </p:nvPicPr>
          <p:blipFill>
            <a:blip r:embed="rId8">
              <a:extLst/>
            </a:blip>
            <a:srcRect l="0" t="0" r="0" b="0"/>
            <a:stretch>
              <a:fillRect/>
            </a:stretch>
          </p:blipFill>
          <p:spPr>
            <a:xfrm>
              <a:off x="0" y="0"/>
              <a:ext cx="2621282" cy="2160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30" y="0"/>
                  </a:moveTo>
                  <a:cubicBezTo>
                    <a:pt x="686" y="0"/>
                    <a:pt x="0" y="832"/>
                    <a:pt x="0" y="1857"/>
                  </a:cubicBezTo>
                  <a:lnTo>
                    <a:pt x="0" y="19743"/>
                  </a:lnTo>
                  <a:cubicBezTo>
                    <a:pt x="0" y="20768"/>
                    <a:pt x="686" y="21600"/>
                    <a:pt x="1530" y="21600"/>
                  </a:cubicBezTo>
                  <a:lnTo>
                    <a:pt x="20070" y="21600"/>
                  </a:lnTo>
                  <a:cubicBezTo>
                    <a:pt x="20914" y="21600"/>
                    <a:pt x="21600" y="20768"/>
                    <a:pt x="21600" y="19743"/>
                  </a:cubicBezTo>
                  <a:lnTo>
                    <a:pt x="21600" y="1857"/>
                  </a:lnTo>
                  <a:cubicBezTo>
                    <a:pt x="21600" y="832"/>
                    <a:pt x="20914" y="0"/>
                    <a:pt x="20070" y="0"/>
                  </a:cubicBezTo>
                  <a:lnTo>
                    <a:pt x="1530" y="0"/>
                  </a:lnTo>
                  <a:close/>
                </a:path>
              </a:pathLst>
            </a:custGeom>
            <a:ln w="12700" cap="flat">
              <a:noFill/>
              <a:miter lim="400000"/>
            </a:ln>
            <a:effectLst>
              <a:reflection blurRad="0" stA="38000" stPos="0" endA="0" endPos="40000" dist="0" dir="5400000" fadeDir="5400000" sx="100000" sy="-100000" kx="0" ky="0" algn="bl" rotWithShape="0"/>
            </a:effectLst>
          </p:spPr>
        </p:pic>
      </p:grpSp>
      <p:sp>
        <p:nvSpPr>
          <p:cNvPr id="1089" name="文本框 33"/>
          <p:cNvSpPr txBox="1"/>
          <p:nvPr/>
        </p:nvSpPr>
        <p:spPr>
          <a:xfrm>
            <a:off x="9799313" y="6232771"/>
            <a:ext cx="1753281" cy="396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b="1" sz="1000"/>
            </a:pPr>
            <a:r>
              <a:t>Negative Temperature/Low </a:t>
            </a:r>
          </a:p>
          <a:p>
            <a:pPr>
              <a:defRPr b="1" sz="1000"/>
            </a:pPr>
            <a:r>
              <a:t>Temperature Repair</a:t>
            </a:r>
          </a:p>
        </p:txBody>
      </p:sp>
      <p:grpSp>
        <p:nvGrpSpPr>
          <p:cNvPr id="1096" name="组合 34"/>
          <p:cNvGrpSpPr/>
          <p:nvPr/>
        </p:nvGrpSpPr>
        <p:grpSpPr>
          <a:xfrm>
            <a:off x="3096147" y="1290446"/>
            <a:ext cx="2917408" cy="2160002"/>
            <a:chOff x="-29" y="0"/>
            <a:chExt cx="2917407" cy="2160000"/>
          </a:xfrm>
        </p:grpSpPr>
        <p:grpSp>
          <p:nvGrpSpPr>
            <p:cNvPr id="1092" name="图片 35"/>
            <p:cNvGrpSpPr/>
            <p:nvPr/>
          </p:nvGrpSpPr>
          <p:grpSpPr>
            <a:xfrm>
              <a:off x="1309975" y="-1"/>
              <a:ext cx="1607404" cy="2160002"/>
              <a:chOff x="0" y="0"/>
              <a:chExt cx="1607402" cy="2160000"/>
            </a:xfrm>
          </p:grpSpPr>
          <p:sp>
            <p:nvSpPr>
              <p:cNvPr id="1090" name="形状"/>
              <p:cNvSpPr/>
              <p:nvPr/>
            </p:nvSpPr>
            <p:spPr>
              <a:xfrm rot="5400000">
                <a:off x="-276300" y="276299"/>
                <a:ext cx="2160002" cy="16074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856"/>
                    </a:moveTo>
                    <a:lnTo>
                      <a:pt x="0" y="1856"/>
                    </a:lnTo>
                    <a:cubicBezTo>
                      <a:pt x="0" y="831"/>
                      <a:pt x="618" y="0"/>
                      <a:pt x="1381" y="0"/>
                    </a:cubicBezTo>
                    <a:lnTo>
                      <a:pt x="20219" y="0"/>
                    </a:lnTo>
                    <a:lnTo>
                      <a:pt x="20219" y="0"/>
                    </a:lnTo>
                    <a:cubicBezTo>
                      <a:pt x="20982" y="0"/>
                      <a:pt x="21600" y="831"/>
                      <a:pt x="21600" y="1856"/>
                    </a:cubicBezTo>
                    <a:lnTo>
                      <a:pt x="21600" y="19744"/>
                    </a:lnTo>
                    <a:lnTo>
                      <a:pt x="21600" y="19744"/>
                    </a:lnTo>
                    <a:cubicBezTo>
                      <a:pt x="21600" y="20769"/>
                      <a:pt x="20982" y="21600"/>
                      <a:pt x="20219" y="21600"/>
                    </a:cubicBezTo>
                    <a:lnTo>
                      <a:pt x="1381" y="21600"/>
                    </a:lnTo>
                    <a:lnTo>
                      <a:pt x="1381" y="21600"/>
                    </a:lnTo>
                    <a:cubicBezTo>
                      <a:pt x="618" y="21600"/>
                      <a:pt x="0" y="20769"/>
                      <a:pt x="0" y="19744"/>
                    </a:cubicBezTo>
                    <a:close/>
                  </a:path>
                </a:pathLst>
              </a:custGeom>
              <a:solidFill>
                <a:srgbClr val="EDEDED"/>
              </a:solidFill>
              <a:ln w="12700" cap="flat">
                <a:noFill/>
                <a:miter lim="400000"/>
              </a:ln>
              <a:effectLst>
                <a:reflection blurRad="0" stA="50000" stPos="0" endA="0" endPos="40000" dist="0" dir="5400000" fadeDir="5400000" sx="100000" sy="-100000" kx="0" ky="0" algn="bl" rotWithShape="0"/>
              </a:effectLst>
            </p:spPr>
            <p:txBody>
              <a:bodyPr wrap="square" lIns="45719" tIns="45719" rIns="45719" bIns="45719" numCol="1" anchor="ctr">
                <a:noAutofit/>
              </a:bodyPr>
              <a:lstStyle/>
              <a:p>
                <a:pPr/>
              </a:p>
            </p:txBody>
          </p:sp>
          <p:pic>
            <p:nvPicPr>
              <p:cNvPr id="1091" name="image72.jpeg" descr="image72.jpeg"/>
              <p:cNvPicPr>
                <a:picLocks noChangeAspect="1"/>
              </p:cNvPicPr>
              <p:nvPr/>
            </p:nvPicPr>
            <p:blipFill>
              <a:blip r:embed="rId9">
                <a:extLst/>
              </a:blip>
              <a:srcRect l="0" t="0" r="0" b="3"/>
              <a:stretch>
                <a:fillRect/>
              </a:stretch>
            </p:blipFill>
            <p:spPr>
              <a:xfrm rot="5400000">
                <a:off x="-276270" y="276328"/>
                <a:ext cx="2160001" cy="16073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1" y="0"/>
                    </a:moveTo>
                    <a:cubicBezTo>
                      <a:pt x="618" y="0"/>
                      <a:pt x="0" y="831"/>
                      <a:pt x="0" y="1856"/>
                    </a:cubicBezTo>
                    <a:lnTo>
                      <a:pt x="0" y="19744"/>
                    </a:lnTo>
                    <a:cubicBezTo>
                      <a:pt x="0" y="20769"/>
                      <a:pt x="618" y="21600"/>
                      <a:pt x="1381" y="21600"/>
                    </a:cubicBezTo>
                    <a:lnTo>
                      <a:pt x="20215" y="21600"/>
                    </a:lnTo>
                    <a:cubicBezTo>
                      <a:pt x="20978" y="21600"/>
                      <a:pt x="21600" y="20769"/>
                      <a:pt x="21600" y="19744"/>
                    </a:cubicBezTo>
                    <a:lnTo>
                      <a:pt x="21600" y="1856"/>
                    </a:lnTo>
                    <a:cubicBezTo>
                      <a:pt x="21600" y="831"/>
                      <a:pt x="20978" y="0"/>
                      <a:pt x="20215" y="0"/>
                    </a:cubicBezTo>
                    <a:lnTo>
                      <a:pt x="1381" y="0"/>
                    </a:lnTo>
                    <a:close/>
                  </a:path>
                </a:pathLst>
              </a:custGeom>
              <a:ln w="12700" cap="flat">
                <a:noFill/>
                <a:miter lim="400000"/>
              </a:ln>
              <a:effectLst>
                <a:reflection blurRad="0" stA="38000" stPos="0" endA="0" endPos="40000" dist="0" dir="5400000" fadeDir="5400000" sx="100000" sy="-100000" kx="0" ky="0" algn="bl" rotWithShape="0"/>
              </a:effectLst>
            </p:spPr>
          </p:pic>
        </p:grpSp>
        <p:grpSp>
          <p:nvGrpSpPr>
            <p:cNvPr id="1095" name="图片 36"/>
            <p:cNvGrpSpPr/>
            <p:nvPr/>
          </p:nvGrpSpPr>
          <p:grpSpPr>
            <a:xfrm>
              <a:off x="-30" y="-1"/>
              <a:ext cx="1456929" cy="2160001"/>
              <a:chOff x="-29" y="0"/>
              <a:chExt cx="1456928" cy="2160000"/>
            </a:xfrm>
          </p:grpSpPr>
          <p:sp>
            <p:nvSpPr>
              <p:cNvPr id="1093" name="形状"/>
              <p:cNvSpPr/>
              <p:nvPr/>
            </p:nvSpPr>
            <p:spPr>
              <a:xfrm rot="5400000">
                <a:off x="-351551" y="351550"/>
                <a:ext cx="2160001" cy="14569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856"/>
                    </a:moveTo>
                    <a:lnTo>
                      <a:pt x="0" y="1856"/>
                    </a:lnTo>
                    <a:cubicBezTo>
                      <a:pt x="0" y="831"/>
                      <a:pt x="561" y="0"/>
                      <a:pt x="1252" y="0"/>
                    </a:cubicBezTo>
                    <a:lnTo>
                      <a:pt x="20348" y="0"/>
                    </a:lnTo>
                    <a:lnTo>
                      <a:pt x="20348" y="0"/>
                    </a:lnTo>
                    <a:cubicBezTo>
                      <a:pt x="21039" y="0"/>
                      <a:pt x="21600" y="831"/>
                      <a:pt x="21600" y="1856"/>
                    </a:cubicBezTo>
                    <a:lnTo>
                      <a:pt x="21600" y="19744"/>
                    </a:lnTo>
                    <a:lnTo>
                      <a:pt x="21600" y="19744"/>
                    </a:lnTo>
                    <a:cubicBezTo>
                      <a:pt x="21600" y="20769"/>
                      <a:pt x="21039" y="21600"/>
                      <a:pt x="20348" y="21600"/>
                    </a:cubicBezTo>
                    <a:lnTo>
                      <a:pt x="1252" y="21600"/>
                    </a:lnTo>
                    <a:lnTo>
                      <a:pt x="1252" y="21600"/>
                    </a:lnTo>
                    <a:cubicBezTo>
                      <a:pt x="561" y="21600"/>
                      <a:pt x="0" y="20769"/>
                      <a:pt x="0" y="19744"/>
                    </a:cubicBezTo>
                    <a:close/>
                  </a:path>
                </a:pathLst>
              </a:custGeom>
              <a:solidFill>
                <a:srgbClr val="EDEDED"/>
              </a:solidFill>
              <a:ln w="12700" cap="flat">
                <a:noFill/>
                <a:miter lim="400000"/>
              </a:ln>
              <a:effectLst>
                <a:reflection blurRad="0" stA="50000" stPos="0" endA="0" endPos="40000" dist="0" dir="5400000" fadeDir="5400000" sx="100000" sy="-100000" kx="0" ky="0" algn="bl" rotWithShape="0"/>
              </a:effectLst>
            </p:spPr>
            <p:txBody>
              <a:bodyPr wrap="square" lIns="45719" tIns="45719" rIns="45719" bIns="45719" numCol="1" anchor="ctr">
                <a:noAutofit/>
              </a:bodyPr>
              <a:lstStyle/>
              <a:p>
                <a:pPr/>
              </a:p>
            </p:txBody>
          </p:sp>
          <p:pic>
            <p:nvPicPr>
              <p:cNvPr id="1094" name="image73.jpeg" descr="image73.jpeg"/>
              <p:cNvPicPr>
                <a:picLocks noChangeAspect="1"/>
              </p:cNvPicPr>
              <p:nvPr/>
            </p:nvPicPr>
            <p:blipFill>
              <a:blip r:embed="rId10">
                <a:extLst/>
              </a:blip>
              <a:srcRect l="0" t="0" r="0" b="10066"/>
              <a:stretch>
                <a:fillRect/>
              </a:stretch>
            </p:blipFill>
            <p:spPr>
              <a:xfrm rot="5400000">
                <a:off x="-351565" y="351535"/>
                <a:ext cx="2160000" cy="14569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50" y="0"/>
                    </a:moveTo>
                    <a:cubicBezTo>
                      <a:pt x="559" y="0"/>
                      <a:pt x="0" y="828"/>
                      <a:pt x="0" y="1853"/>
                    </a:cubicBezTo>
                    <a:lnTo>
                      <a:pt x="0" y="19741"/>
                    </a:lnTo>
                    <a:cubicBezTo>
                      <a:pt x="0" y="20766"/>
                      <a:pt x="559" y="21600"/>
                      <a:pt x="1250" y="21600"/>
                    </a:cubicBezTo>
                    <a:lnTo>
                      <a:pt x="20346" y="21600"/>
                    </a:lnTo>
                    <a:cubicBezTo>
                      <a:pt x="21037" y="21600"/>
                      <a:pt x="21600" y="20766"/>
                      <a:pt x="21600" y="19741"/>
                    </a:cubicBezTo>
                    <a:lnTo>
                      <a:pt x="21600" y="1853"/>
                    </a:lnTo>
                    <a:cubicBezTo>
                      <a:pt x="21600" y="828"/>
                      <a:pt x="21037" y="0"/>
                      <a:pt x="20346" y="0"/>
                    </a:cubicBezTo>
                    <a:lnTo>
                      <a:pt x="1250" y="0"/>
                    </a:lnTo>
                    <a:close/>
                  </a:path>
                </a:pathLst>
              </a:custGeom>
              <a:ln w="12700" cap="flat">
                <a:noFill/>
                <a:miter lim="400000"/>
              </a:ln>
              <a:effectLst>
                <a:reflection blurRad="0" stA="38000" stPos="0" endA="0" endPos="40000" dist="0" dir="5400000" fadeDir="5400000" sx="100000" sy="-100000" kx="0" ky="0" algn="bl" rotWithShape="0"/>
              </a:effectLst>
            </p:spPr>
          </p:pic>
        </p:grpSp>
      </p:grpSp>
      <p:grpSp>
        <p:nvGrpSpPr>
          <p:cNvPr id="1099" name="文本框 37"/>
          <p:cNvGrpSpPr/>
          <p:nvPr/>
        </p:nvGrpSpPr>
        <p:grpSpPr>
          <a:xfrm>
            <a:off x="228599" y="863599"/>
            <a:ext cx="11501122" cy="426721"/>
            <a:chOff x="0" y="0"/>
            <a:chExt cx="11501120" cy="426719"/>
          </a:xfrm>
        </p:grpSpPr>
        <p:sp>
          <p:nvSpPr>
            <p:cNvPr id="1097" name="矩形"/>
            <p:cNvSpPr/>
            <p:nvPr/>
          </p:nvSpPr>
          <p:spPr>
            <a:xfrm>
              <a:off x="-1" y="-1"/>
              <a:ext cx="11501122" cy="426721"/>
            </a:xfrm>
            <a:prstGeom prst="rect">
              <a:avLst/>
            </a:prstGeom>
            <a:noFill/>
            <a:ln w="22225" cap="flat">
              <a:solidFill>
                <a:srgbClr val="FF0000"/>
              </a:solidFill>
              <a:prstDash val="solid"/>
              <a:round/>
            </a:ln>
            <a:effectLst/>
          </p:spPr>
          <p:txBody>
            <a:bodyPr wrap="square" lIns="45719" tIns="45719" rIns="45719" bIns="45719" numCol="1" anchor="t">
              <a:noAutofit/>
            </a:bodyPr>
            <a:lstStyle/>
            <a:p>
              <a:pPr algn="ctr">
                <a:lnSpc>
                  <a:spcPct val="150000"/>
                </a:lnSpc>
                <a:defRPr b="1" sz="1200">
                  <a:solidFill>
                    <a:srgbClr val="FF0000"/>
                  </a:solidFill>
                </a:defRPr>
              </a:pPr>
            </a:p>
          </p:txBody>
        </p:sp>
        <p:sp>
          <p:nvSpPr>
            <p:cNvPr id="1098" name="Magnesium phosphate mortar has been applied in road repair projects in high-altitude and cold regions such as Qinghai and Inner Mongolia."/>
            <p:cNvSpPr txBox="1"/>
            <p:nvPr/>
          </p:nvSpPr>
          <p:spPr>
            <a:xfrm>
              <a:off x="56832" y="11112"/>
              <a:ext cx="11387456" cy="269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marL="457200" indent="-457200" algn="ctr">
                <a:lnSpc>
                  <a:spcPct val="150000"/>
                </a:lnSpc>
                <a:buSzPct val="100000"/>
                <a:buAutoNum type="arabicPeriod" startAt="1"/>
                <a:defRPr b="1" sz="1200">
                  <a:solidFill>
                    <a:srgbClr val="FF0000"/>
                  </a:solidFill>
                </a:defRPr>
              </a:lvl1pPr>
            </a:lstStyle>
            <a:p>
              <a:pPr/>
              <a:r>
                <a:t>Magnesium phosphate mortar has been applied in road repair projects in high-altitude and cold regions such as Qinghai and Inner Mongolia.</a:t>
              </a:r>
            </a:p>
          </p:txBody>
        </p:sp>
      </p:gr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1" name="标题 1"/>
          <p:cNvSpPr txBox="1"/>
          <p:nvPr>
            <p:ph type="title"/>
          </p:nvPr>
        </p:nvSpPr>
        <p:spPr>
          <a:xfrm>
            <a:off x="353566" y="136524"/>
            <a:ext cx="8396539" cy="668149"/>
          </a:xfrm>
          <a:prstGeom prst="rect">
            <a:avLst/>
          </a:prstGeom>
        </p:spPr>
        <p:txBody>
          <a:bodyPr/>
          <a:lstStyle/>
          <a:p>
            <a:pPr defTabSz="685800">
              <a:defRPr sz="2100">
                <a:latin typeface="Times New Roman"/>
                <a:ea typeface="Times New Roman"/>
                <a:cs typeface="Times New Roman"/>
                <a:sym typeface="Times New Roman"/>
              </a:defRPr>
            </a:pPr>
            <a:r>
              <a:t>2.</a:t>
            </a:r>
            <a:r>
              <a:t>Engineering Applications of Magnesium Phosphate Cementitious Materials</a:t>
            </a:r>
          </a:p>
        </p:txBody>
      </p:sp>
      <p:pic>
        <p:nvPicPr>
          <p:cNvPr id="1102" name="图片 12" descr="图片 12"/>
          <p:cNvPicPr>
            <a:picLocks noChangeAspect="1"/>
          </p:cNvPicPr>
          <p:nvPr/>
        </p:nvPicPr>
        <p:blipFill>
          <a:blip r:embed="rId2">
            <a:extLst/>
          </a:blip>
          <a:stretch>
            <a:fillRect/>
          </a:stretch>
        </p:blipFill>
        <p:spPr>
          <a:xfrm>
            <a:off x="2782570" y="1322019"/>
            <a:ext cx="1687830" cy="2316533"/>
          </a:xfrm>
          <a:prstGeom prst="rect">
            <a:avLst/>
          </a:prstGeom>
          <a:ln w="12700">
            <a:miter lim="400000"/>
          </a:ln>
        </p:spPr>
      </p:pic>
      <p:sp>
        <p:nvSpPr>
          <p:cNvPr id="1103" name="文本框 4"/>
          <p:cNvSpPr txBox="1"/>
          <p:nvPr/>
        </p:nvSpPr>
        <p:spPr>
          <a:xfrm>
            <a:off x="3052106" y="991869"/>
            <a:ext cx="1178324" cy="942341"/>
          </a:xfrm>
          <a:prstGeom prst="rect">
            <a:avLst/>
          </a:prstGeom>
          <a:solidFill>
            <a:srgbClr val="FFFFFF"/>
          </a:solidFill>
          <a:ln w="12700">
            <a:solidFill>
              <a:srgbClr val="0C08B8"/>
            </a:solidFill>
          </a:ln>
          <a:extLst>
            <a:ext uri="{C572A759-6A51-4108-AA02-DFA0A04FC94B}">
              <ma14:wrappingTextBoxFlag xmlns:ma14="http://schemas.microsoft.com/office/mac/drawingml/2011/main" val="1"/>
            </a:ext>
          </a:extLst>
        </p:spPr>
        <p:txBody>
          <a:bodyPr lIns="45719" rIns="45719">
            <a:spAutoFit/>
          </a:bodyPr>
          <a:lstStyle>
            <a:lvl1pPr algn="ctr">
              <a:defRPr b="1">
                <a:solidFill>
                  <a:srgbClr val="00B050"/>
                </a:solidFill>
                <a:latin typeface="MiSans Bold"/>
                <a:ea typeface="MiSans Bold"/>
                <a:cs typeface="MiSans Bold"/>
                <a:sym typeface="MiSans Bold"/>
              </a:defRPr>
            </a:lvl1pPr>
          </a:lstStyle>
          <a:p>
            <a:pPr/>
            <a:r>
              <a:t>Install steel mesh</a:t>
            </a:r>
          </a:p>
        </p:txBody>
      </p:sp>
      <p:sp>
        <p:nvSpPr>
          <p:cNvPr id="1104" name="右箭头 15"/>
          <p:cNvSpPr/>
          <p:nvPr/>
        </p:nvSpPr>
        <p:spPr>
          <a:xfrm>
            <a:off x="4342765" y="1054100"/>
            <a:ext cx="532131" cy="215900"/>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
        <p:nvSpPr>
          <p:cNvPr id="1105" name="右箭头 18"/>
          <p:cNvSpPr/>
          <p:nvPr/>
        </p:nvSpPr>
        <p:spPr>
          <a:xfrm>
            <a:off x="5927090" y="1054100"/>
            <a:ext cx="575946" cy="22479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pic>
        <p:nvPicPr>
          <p:cNvPr id="1106" name="图片 13" descr="图片 13"/>
          <p:cNvPicPr>
            <a:picLocks noChangeAspect="1"/>
          </p:cNvPicPr>
          <p:nvPr/>
        </p:nvPicPr>
        <p:blipFill>
          <a:blip r:embed="rId3">
            <a:extLst/>
          </a:blip>
          <a:stretch>
            <a:fillRect/>
          </a:stretch>
        </p:blipFill>
        <p:spPr>
          <a:xfrm>
            <a:off x="4596507" y="1328484"/>
            <a:ext cx="1642912" cy="2309430"/>
          </a:xfrm>
          <a:prstGeom prst="rect">
            <a:avLst/>
          </a:prstGeom>
          <a:ln w="12700">
            <a:miter lim="400000"/>
          </a:ln>
        </p:spPr>
      </p:pic>
      <p:sp>
        <p:nvSpPr>
          <p:cNvPr id="1107" name="文本框 2"/>
          <p:cNvSpPr txBox="1"/>
          <p:nvPr/>
        </p:nvSpPr>
        <p:spPr>
          <a:xfrm>
            <a:off x="4980218" y="991235"/>
            <a:ext cx="809492" cy="662941"/>
          </a:xfrm>
          <a:prstGeom prst="rect">
            <a:avLst/>
          </a:prstGeom>
          <a:solidFill>
            <a:srgbClr val="FFFFFF"/>
          </a:solidFill>
          <a:ln w="12700">
            <a:solidFill>
              <a:srgbClr val="0C08B8"/>
            </a:solidFill>
          </a:ln>
          <a:extLst>
            <a:ext uri="{C572A759-6A51-4108-AA02-DFA0A04FC94B}">
              <ma14:wrappingTextBoxFlag xmlns:ma14="http://schemas.microsoft.com/office/mac/drawingml/2011/main" val="1"/>
            </a:ext>
          </a:extLst>
        </p:spPr>
        <p:txBody>
          <a:bodyPr lIns="45719" rIns="45719">
            <a:spAutoFit/>
          </a:bodyPr>
          <a:lstStyle>
            <a:lvl1pPr algn="ctr">
              <a:defRPr b="1">
                <a:solidFill>
                  <a:srgbClr val="00B050"/>
                </a:solidFill>
                <a:latin typeface="MiSans Bold"/>
                <a:ea typeface="MiSans Bold"/>
                <a:cs typeface="MiSans Bold"/>
                <a:sym typeface="MiSans Bold"/>
              </a:defRPr>
            </a:lvl1pPr>
          </a:lstStyle>
          <a:p>
            <a:pPr/>
            <a:r>
              <a:t>formwork</a:t>
            </a:r>
          </a:p>
        </p:txBody>
      </p:sp>
      <p:pic>
        <p:nvPicPr>
          <p:cNvPr id="1108" name="图片 21" descr="图片 21"/>
          <p:cNvPicPr>
            <a:picLocks noChangeAspect="1"/>
          </p:cNvPicPr>
          <p:nvPr/>
        </p:nvPicPr>
        <p:blipFill>
          <a:blip r:embed="rId4">
            <a:extLst/>
          </a:blip>
          <a:stretch>
            <a:fillRect/>
          </a:stretch>
        </p:blipFill>
        <p:spPr>
          <a:xfrm>
            <a:off x="6347459" y="1320818"/>
            <a:ext cx="1805941" cy="2317097"/>
          </a:xfrm>
          <a:prstGeom prst="rect">
            <a:avLst/>
          </a:prstGeom>
          <a:ln w="12700">
            <a:miter lim="400000"/>
          </a:ln>
        </p:spPr>
      </p:pic>
      <p:sp>
        <p:nvSpPr>
          <p:cNvPr id="1109" name="文本框 20"/>
          <p:cNvSpPr txBox="1"/>
          <p:nvPr/>
        </p:nvSpPr>
        <p:spPr>
          <a:xfrm>
            <a:off x="6656705" y="996314"/>
            <a:ext cx="1403351" cy="662941"/>
          </a:xfrm>
          <a:prstGeom prst="rect">
            <a:avLst/>
          </a:prstGeom>
          <a:solidFill>
            <a:srgbClr val="FFFFFF"/>
          </a:solidFill>
          <a:ln w="12700">
            <a:solidFill>
              <a:srgbClr val="0C08B8"/>
            </a:solidFill>
          </a:ln>
          <a:extLst>
            <a:ext uri="{C572A759-6A51-4108-AA02-DFA0A04FC94B}">
              <ma14:wrappingTextBoxFlag xmlns:ma14="http://schemas.microsoft.com/office/mac/drawingml/2011/main" val="1"/>
            </a:ext>
          </a:extLst>
        </p:spPr>
        <p:txBody>
          <a:bodyPr lIns="45719" rIns="45719">
            <a:spAutoFit/>
          </a:bodyPr>
          <a:lstStyle>
            <a:lvl1pPr algn="ctr">
              <a:defRPr b="1">
                <a:solidFill>
                  <a:srgbClr val="00B050"/>
                </a:solidFill>
                <a:latin typeface="MiSans Bold"/>
                <a:ea typeface="MiSans Bold"/>
                <a:cs typeface="MiSans Bold"/>
                <a:sym typeface="MiSans Bold"/>
              </a:defRPr>
            </a:lvl1pPr>
          </a:lstStyle>
          <a:p>
            <a:pPr/>
            <a:r>
              <a:t>top grouting</a:t>
            </a:r>
          </a:p>
        </p:txBody>
      </p:sp>
      <p:grpSp>
        <p:nvGrpSpPr>
          <p:cNvPr id="1112" name="组合 55"/>
          <p:cNvGrpSpPr/>
          <p:nvPr/>
        </p:nvGrpSpPr>
        <p:grpSpPr>
          <a:xfrm>
            <a:off x="8275573" y="1320819"/>
            <a:ext cx="3678137" cy="2333626"/>
            <a:chOff x="0" y="0"/>
            <a:chExt cx="3678136" cy="2333626"/>
          </a:xfrm>
        </p:grpSpPr>
        <p:pic>
          <p:nvPicPr>
            <p:cNvPr id="1110" name="图片 19" descr="图片 19"/>
            <p:cNvPicPr>
              <a:picLocks noChangeAspect="1"/>
            </p:cNvPicPr>
            <p:nvPr/>
          </p:nvPicPr>
          <p:blipFill>
            <a:blip r:embed="rId5">
              <a:extLst/>
            </a:blip>
            <a:stretch>
              <a:fillRect/>
            </a:stretch>
          </p:blipFill>
          <p:spPr>
            <a:xfrm>
              <a:off x="-1" y="7664"/>
              <a:ext cx="1805940" cy="2325963"/>
            </a:xfrm>
            <a:prstGeom prst="rect">
              <a:avLst/>
            </a:prstGeom>
            <a:ln w="12700" cap="flat">
              <a:noFill/>
              <a:miter lim="400000"/>
            </a:ln>
            <a:effectLst/>
          </p:spPr>
        </p:pic>
        <p:pic>
          <p:nvPicPr>
            <p:cNvPr id="1111" name="图片 20" descr="图片 20"/>
            <p:cNvPicPr>
              <a:picLocks noChangeAspect="1"/>
            </p:cNvPicPr>
            <p:nvPr/>
          </p:nvPicPr>
          <p:blipFill>
            <a:blip r:embed="rId6">
              <a:extLst/>
            </a:blip>
            <a:stretch>
              <a:fillRect/>
            </a:stretch>
          </p:blipFill>
          <p:spPr>
            <a:xfrm>
              <a:off x="1805939" y="-1"/>
              <a:ext cx="1872197" cy="2315649"/>
            </a:xfrm>
            <a:prstGeom prst="rect">
              <a:avLst/>
            </a:prstGeom>
            <a:ln w="12700" cap="flat">
              <a:noFill/>
              <a:miter lim="400000"/>
            </a:ln>
            <a:effectLst/>
          </p:spPr>
        </p:pic>
      </p:grpSp>
      <p:grpSp>
        <p:nvGrpSpPr>
          <p:cNvPr id="1115" name="文本框 1"/>
          <p:cNvGrpSpPr/>
          <p:nvPr/>
        </p:nvGrpSpPr>
        <p:grpSpPr>
          <a:xfrm>
            <a:off x="8750300" y="992504"/>
            <a:ext cx="2755900" cy="946787"/>
            <a:chOff x="0" y="0"/>
            <a:chExt cx="2755900" cy="946785"/>
          </a:xfrm>
        </p:grpSpPr>
        <p:sp>
          <p:nvSpPr>
            <p:cNvPr id="1113" name="矩形"/>
            <p:cNvSpPr/>
            <p:nvPr/>
          </p:nvSpPr>
          <p:spPr>
            <a:xfrm>
              <a:off x="0" y="-1"/>
              <a:ext cx="2755900" cy="946787"/>
            </a:xfrm>
            <a:prstGeom prst="rect">
              <a:avLst/>
            </a:prstGeom>
            <a:solidFill>
              <a:srgbClr val="FFFFFF"/>
            </a:solidFill>
            <a:ln w="12700" cap="flat">
              <a:solidFill>
                <a:srgbClr val="0C08B8"/>
              </a:solidFill>
              <a:prstDash val="solid"/>
              <a:round/>
            </a:ln>
            <a:effectLst/>
          </p:spPr>
          <p:txBody>
            <a:bodyPr wrap="square" lIns="45719" tIns="45719" rIns="45719" bIns="45719" numCol="1" anchor="t">
              <a:noAutofit/>
            </a:bodyPr>
            <a:lstStyle/>
            <a:p>
              <a:pPr algn="ctr">
                <a:defRPr b="1">
                  <a:solidFill>
                    <a:srgbClr val="00B050"/>
                  </a:solidFill>
                  <a:latin typeface="MiSans Bold"/>
                  <a:ea typeface="MiSans Bold"/>
                  <a:cs typeface="MiSans Bold"/>
                  <a:sym typeface="MiSans Bold"/>
                </a:defRPr>
              </a:pPr>
            </a:p>
          </p:txBody>
        </p:sp>
        <p:sp>
          <p:nvSpPr>
            <p:cNvPr id="1114" name="Demolding in 2 hours with good apparent quality"/>
            <p:cNvSpPr txBox="1"/>
            <p:nvPr/>
          </p:nvSpPr>
          <p:spPr>
            <a:xfrm>
              <a:off x="52069" y="6349"/>
              <a:ext cx="2651762" cy="929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b="1">
                  <a:solidFill>
                    <a:srgbClr val="00B050"/>
                  </a:solidFill>
                  <a:latin typeface="MiSans Bold"/>
                  <a:ea typeface="MiSans Bold"/>
                  <a:cs typeface="MiSans Bold"/>
                  <a:sym typeface="MiSans Bold"/>
                </a:defRPr>
              </a:lvl1pPr>
            </a:lstStyle>
            <a:p>
              <a:pPr/>
              <a:r>
                <a:t>Demolding in 2 hours with good apparent quality</a:t>
              </a:r>
            </a:p>
          </p:txBody>
        </p:sp>
      </p:grpSp>
      <p:grpSp>
        <p:nvGrpSpPr>
          <p:cNvPr id="1118" name="文本框 23"/>
          <p:cNvGrpSpPr/>
          <p:nvPr/>
        </p:nvGrpSpPr>
        <p:grpSpPr>
          <a:xfrm>
            <a:off x="1752599" y="3568512"/>
            <a:ext cx="10201111" cy="689357"/>
            <a:chOff x="0" y="0"/>
            <a:chExt cx="10201109" cy="689355"/>
          </a:xfrm>
        </p:grpSpPr>
        <p:sp>
          <p:nvSpPr>
            <p:cNvPr id="1116" name="矩形"/>
            <p:cNvSpPr/>
            <p:nvPr/>
          </p:nvSpPr>
          <p:spPr>
            <a:xfrm>
              <a:off x="0" y="106407"/>
              <a:ext cx="10201110" cy="476542"/>
            </a:xfrm>
            <a:prstGeom prst="rect">
              <a:avLst/>
            </a:prstGeom>
            <a:solidFill>
              <a:srgbClr val="00B0F0">
                <a:alpha val="73000"/>
              </a:srgbClr>
            </a:solidFill>
            <a:ln w="12700" cap="flat">
              <a:noFill/>
              <a:miter lim="400000"/>
            </a:ln>
            <a:effectLst>
              <a:outerShdw sx="100000" sy="100000" kx="0" ky="0" algn="b" rotWithShape="0" blurRad="38100" dist="20000" dir="5400000">
                <a:srgbClr val="000000">
                  <a:alpha val="38000"/>
                </a:srgbClr>
              </a:outerShdw>
            </a:effectLst>
          </p:spPr>
          <p:txBody>
            <a:bodyPr wrap="square" lIns="45719" tIns="45719" rIns="45719" bIns="45719" numCol="1" anchor="ctr">
              <a:noAutofit/>
            </a:bodyPr>
            <a:lstStyle/>
            <a:p>
              <a:pPr algn="ctr">
                <a:lnSpc>
                  <a:spcPct val="114000"/>
                </a:lnSpc>
                <a:defRPr b="1">
                  <a:solidFill>
                    <a:srgbClr val="FFFF00"/>
                  </a:solidFill>
                </a:defRPr>
              </a:pPr>
            </a:p>
          </p:txBody>
        </p:sp>
        <p:sp>
          <p:nvSpPr>
            <p:cNvPr id="1117" name="Grouting/grouting process: Early strength and excellent fluidity, used for slope stabilization, tunnel lining, or shield segment protection"/>
            <p:cNvSpPr txBox="1"/>
            <p:nvPr/>
          </p:nvSpPr>
          <p:spPr>
            <a:xfrm>
              <a:off x="45719" y="0"/>
              <a:ext cx="10109671" cy="68935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lnSpc>
                  <a:spcPct val="114000"/>
                </a:lnSpc>
                <a:defRPr b="1">
                  <a:solidFill>
                    <a:srgbClr val="FFFF00"/>
                  </a:solidFill>
                </a:defRPr>
              </a:lvl1pPr>
            </a:lstStyle>
            <a:p>
              <a:pPr/>
              <a:r>
                <a:t>Grouting/grouting process: Early strength and excellent fluidity, used for slope stabilization, tunnel lining, or shield segment protection</a:t>
              </a:r>
            </a:p>
          </p:txBody>
        </p:sp>
      </p:grpSp>
      <p:grpSp>
        <p:nvGrpSpPr>
          <p:cNvPr id="1121" name="组合 25"/>
          <p:cNvGrpSpPr/>
          <p:nvPr/>
        </p:nvGrpSpPr>
        <p:grpSpPr>
          <a:xfrm>
            <a:off x="187116" y="1022349"/>
            <a:ext cx="2478686" cy="2987041"/>
            <a:chOff x="0" y="0"/>
            <a:chExt cx="2478685" cy="2987040"/>
          </a:xfrm>
        </p:grpSpPr>
        <p:pic>
          <p:nvPicPr>
            <p:cNvPr id="1119" name="图片 24" descr="图片 24"/>
            <p:cNvPicPr>
              <a:picLocks noChangeAspect="1"/>
            </p:cNvPicPr>
            <p:nvPr/>
          </p:nvPicPr>
          <p:blipFill>
            <a:blip r:embed="rId7">
              <a:extLst/>
            </a:blip>
            <a:srcRect l="0" t="20850" r="0" b="0"/>
            <a:stretch>
              <a:fillRect/>
            </a:stretch>
          </p:blipFill>
          <p:spPr>
            <a:xfrm>
              <a:off x="0" y="0"/>
              <a:ext cx="2478686" cy="2615566"/>
            </a:xfrm>
            <a:prstGeom prst="rect">
              <a:avLst/>
            </a:prstGeom>
            <a:ln w="12700" cap="flat">
              <a:noFill/>
              <a:miter lim="400000"/>
            </a:ln>
            <a:effectLst/>
          </p:spPr>
        </p:pic>
        <p:sp>
          <p:nvSpPr>
            <p:cNvPr id="1120" name="文本框 27"/>
            <p:cNvSpPr txBox="1"/>
            <p:nvPr/>
          </p:nvSpPr>
          <p:spPr>
            <a:xfrm>
              <a:off x="10794" y="2616200"/>
              <a:ext cx="1741806" cy="370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b="1">
                  <a:solidFill>
                    <a:srgbClr val="C00000"/>
                  </a:solidFill>
                </a:defRPr>
              </a:lvl1pPr>
            </a:lstStyle>
            <a:p>
              <a:pPr/>
              <a:r>
                <a:t>self-leveling</a:t>
              </a:r>
            </a:p>
          </p:txBody>
        </p:sp>
      </p:grpSp>
      <p:grpSp>
        <p:nvGrpSpPr>
          <p:cNvPr id="1127" name="组合 31"/>
          <p:cNvGrpSpPr/>
          <p:nvPr/>
        </p:nvGrpSpPr>
        <p:grpSpPr>
          <a:xfrm>
            <a:off x="288644" y="4191000"/>
            <a:ext cx="11481032" cy="2093624"/>
            <a:chOff x="0" y="0"/>
            <a:chExt cx="11481032" cy="2093623"/>
          </a:xfrm>
        </p:grpSpPr>
        <p:pic>
          <p:nvPicPr>
            <p:cNvPr id="1122" name="图片 7" descr="图片 7"/>
            <p:cNvPicPr>
              <a:picLocks noChangeAspect="1"/>
            </p:cNvPicPr>
            <p:nvPr/>
          </p:nvPicPr>
          <p:blipFill>
            <a:blip r:embed="rId8">
              <a:extLst/>
            </a:blip>
            <a:stretch>
              <a:fillRect/>
            </a:stretch>
          </p:blipFill>
          <p:spPr>
            <a:xfrm>
              <a:off x="-1" y="11150"/>
              <a:ext cx="2109750" cy="2082474"/>
            </a:xfrm>
            <a:prstGeom prst="rect">
              <a:avLst/>
            </a:prstGeom>
            <a:ln w="12700" cap="flat">
              <a:noFill/>
              <a:miter lim="400000"/>
            </a:ln>
            <a:effectLst/>
          </p:spPr>
        </p:pic>
        <p:pic>
          <p:nvPicPr>
            <p:cNvPr id="1123" name="图片 6" descr="图片 6"/>
            <p:cNvPicPr>
              <a:picLocks noChangeAspect="1"/>
            </p:cNvPicPr>
            <p:nvPr/>
          </p:nvPicPr>
          <p:blipFill>
            <a:blip r:embed="rId9">
              <a:extLst/>
            </a:blip>
            <a:srcRect l="10505" t="0" r="26277" b="0"/>
            <a:stretch>
              <a:fillRect/>
            </a:stretch>
          </p:blipFill>
          <p:spPr>
            <a:xfrm>
              <a:off x="2254663" y="965"/>
              <a:ext cx="2278162" cy="2082474"/>
            </a:xfrm>
            <a:prstGeom prst="rect">
              <a:avLst/>
            </a:prstGeom>
            <a:ln w="12700" cap="flat">
              <a:noFill/>
              <a:miter lim="400000"/>
            </a:ln>
            <a:effectLst/>
          </p:spPr>
        </p:pic>
        <p:pic>
          <p:nvPicPr>
            <p:cNvPr id="1124" name="c736fad33ef422c9b8e4b3e23092446b" descr="c736fad33ef422c9b8e4b3e23092446b"/>
            <p:cNvPicPr>
              <a:picLocks noChangeAspect="1"/>
            </p:cNvPicPr>
            <p:nvPr/>
          </p:nvPicPr>
          <p:blipFill>
            <a:blip r:embed="rId10">
              <a:extLst/>
            </a:blip>
            <a:srcRect l="40706" t="0" r="0" b="0"/>
            <a:stretch>
              <a:fillRect/>
            </a:stretch>
          </p:blipFill>
          <p:spPr>
            <a:xfrm>
              <a:off x="4717290" y="4466"/>
              <a:ext cx="2383396" cy="2078972"/>
            </a:xfrm>
            <a:prstGeom prst="rect">
              <a:avLst/>
            </a:prstGeom>
            <a:ln w="12700" cap="flat">
              <a:noFill/>
              <a:miter lim="400000"/>
            </a:ln>
            <a:effectLst/>
          </p:spPr>
        </p:pic>
        <p:pic>
          <p:nvPicPr>
            <p:cNvPr id="1125" name="图片 1" descr="图片 1"/>
            <p:cNvPicPr>
              <a:picLocks noChangeAspect="1"/>
            </p:cNvPicPr>
            <p:nvPr/>
          </p:nvPicPr>
          <p:blipFill>
            <a:blip r:embed="rId11">
              <a:extLst/>
            </a:blip>
            <a:srcRect l="7312" t="0" r="17939" b="0"/>
            <a:stretch>
              <a:fillRect/>
            </a:stretch>
          </p:blipFill>
          <p:spPr>
            <a:xfrm>
              <a:off x="7229754" y="1"/>
              <a:ext cx="1953262" cy="2078972"/>
            </a:xfrm>
            <a:prstGeom prst="rect">
              <a:avLst/>
            </a:prstGeom>
            <a:ln w="12700" cap="flat">
              <a:noFill/>
              <a:miter lim="400000"/>
            </a:ln>
            <a:effectLst/>
          </p:spPr>
        </p:pic>
        <p:pic>
          <p:nvPicPr>
            <p:cNvPr id="1126" name="图片 10" descr="图片 10"/>
            <p:cNvPicPr>
              <a:picLocks noChangeAspect="1"/>
            </p:cNvPicPr>
            <p:nvPr/>
          </p:nvPicPr>
          <p:blipFill>
            <a:blip r:embed="rId12">
              <a:extLst/>
            </a:blip>
            <a:srcRect l="49632" t="7643" r="8440" b="797"/>
            <a:stretch>
              <a:fillRect/>
            </a:stretch>
          </p:blipFill>
          <p:spPr>
            <a:xfrm>
              <a:off x="9464955" y="0"/>
              <a:ext cx="2016077" cy="2078971"/>
            </a:xfrm>
            <a:prstGeom prst="rect">
              <a:avLst/>
            </a:prstGeom>
            <a:ln w="12700" cap="flat">
              <a:noFill/>
              <a:miter lim="400000"/>
            </a:ln>
            <a:effectLst/>
          </p:spPr>
        </p:pic>
      </p:grpSp>
      <p:sp>
        <p:nvSpPr>
          <p:cNvPr id="1128" name="文本框 44"/>
          <p:cNvSpPr txBox="1"/>
          <p:nvPr/>
        </p:nvSpPr>
        <p:spPr>
          <a:xfrm>
            <a:off x="5951854" y="6300492"/>
            <a:ext cx="705168" cy="383541"/>
          </a:xfrm>
          <a:prstGeom prst="rect">
            <a:avLst/>
          </a:prstGeom>
          <a:solidFill>
            <a:srgbClr val="FFFFFF"/>
          </a:solidFill>
          <a:ln w="12700">
            <a:solidFill>
              <a:srgbClr val="0C08B8"/>
            </a:solidFill>
          </a:ln>
          <a:extLst>
            <a:ext uri="{C572A759-6A51-4108-AA02-DFA0A04FC94B}">
              <ma14:wrappingTextBoxFlag xmlns:ma14="http://schemas.microsoft.com/office/mac/drawingml/2011/main" val="1"/>
            </a:ext>
          </a:extLst>
        </p:spPr>
        <p:txBody>
          <a:bodyPr lIns="45719" rIns="45719">
            <a:spAutoFit/>
          </a:bodyPr>
          <a:lstStyle>
            <a:lvl1pPr algn="ctr">
              <a:defRPr b="1" sz="900">
                <a:solidFill>
                  <a:srgbClr val="00B050"/>
                </a:solidFill>
              </a:defRPr>
            </a:lvl1pPr>
          </a:lstStyle>
          <a:p>
            <a:pPr/>
            <a:r>
              <a:t>drain off water</a:t>
            </a:r>
          </a:p>
        </p:txBody>
      </p:sp>
      <p:sp>
        <p:nvSpPr>
          <p:cNvPr id="1129" name="文本框 46"/>
          <p:cNvSpPr txBox="1"/>
          <p:nvPr/>
        </p:nvSpPr>
        <p:spPr>
          <a:xfrm>
            <a:off x="8153399" y="6300492"/>
            <a:ext cx="666165" cy="243841"/>
          </a:xfrm>
          <a:prstGeom prst="rect">
            <a:avLst/>
          </a:prstGeom>
          <a:solidFill>
            <a:srgbClr val="FFFFFF"/>
          </a:solidFill>
          <a:ln w="12700">
            <a:solidFill>
              <a:srgbClr val="0C08B8"/>
            </a:solidFill>
          </a:ln>
          <a:extLst>
            <a:ext uri="{C572A759-6A51-4108-AA02-DFA0A04FC94B}">
              <ma14:wrappingTextBoxFlag xmlns:ma14="http://schemas.microsoft.com/office/mac/drawingml/2011/main" val="1"/>
            </a:ext>
          </a:extLst>
        </p:spPr>
        <p:txBody>
          <a:bodyPr lIns="45719" rIns="45719">
            <a:spAutoFit/>
          </a:bodyPr>
          <a:lstStyle>
            <a:lvl1pPr algn="ctr">
              <a:defRPr b="1" sz="900">
                <a:solidFill>
                  <a:srgbClr val="00B050"/>
                </a:solidFill>
              </a:defRPr>
            </a:lvl1pPr>
          </a:lstStyle>
          <a:p>
            <a:pPr/>
            <a:r>
              <a:t>ichor</a:t>
            </a:r>
          </a:p>
        </p:txBody>
      </p:sp>
      <p:sp>
        <p:nvSpPr>
          <p:cNvPr id="1130" name="文本框 48"/>
          <p:cNvSpPr txBox="1"/>
          <p:nvPr/>
        </p:nvSpPr>
        <p:spPr>
          <a:xfrm>
            <a:off x="3139793" y="6300668"/>
            <a:ext cx="1341134" cy="243841"/>
          </a:xfrm>
          <a:prstGeom prst="rect">
            <a:avLst/>
          </a:prstGeom>
          <a:solidFill>
            <a:srgbClr val="FFFFFF"/>
          </a:solidFill>
          <a:ln w="12700">
            <a:solidFill>
              <a:srgbClr val="0C08B8"/>
            </a:solidFill>
          </a:ln>
          <a:extLst>
            <a:ext uri="{C572A759-6A51-4108-AA02-DFA0A04FC94B}">
              <ma14:wrappingTextBoxFlag xmlns:ma14="http://schemas.microsoft.com/office/mac/drawingml/2011/main" val="1"/>
            </a:ext>
          </a:extLst>
        </p:spPr>
        <p:txBody>
          <a:bodyPr lIns="45719" rIns="45719">
            <a:spAutoFit/>
          </a:bodyPr>
          <a:lstStyle>
            <a:lvl1pPr algn="ctr">
              <a:defRPr b="1" sz="900">
                <a:solidFill>
                  <a:srgbClr val="00B050"/>
                </a:solidFill>
              </a:defRPr>
            </a:lvl1pPr>
          </a:lstStyle>
          <a:p>
            <a:pPr/>
            <a:r>
              <a:t>Stirring, grouting</a:t>
            </a:r>
          </a:p>
        </p:txBody>
      </p:sp>
      <p:sp>
        <p:nvSpPr>
          <p:cNvPr id="1131" name="文本框 50"/>
          <p:cNvSpPr txBox="1"/>
          <p:nvPr/>
        </p:nvSpPr>
        <p:spPr>
          <a:xfrm>
            <a:off x="934548" y="6309643"/>
            <a:ext cx="643858" cy="243841"/>
          </a:xfrm>
          <a:prstGeom prst="rect">
            <a:avLst/>
          </a:prstGeom>
          <a:solidFill>
            <a:srgbClr val="FFFFFF"/>
          </a:solidFill>
          <a:ln w="12700">
            <a:solidFill>
              <a:srgbClr val="0C08B8"/>
            </a:solidFill>
          </a:ln>
          <a:extLst>
            <a:ext uri="{C572A759-6A51-4108-AA02-DFA0A04FC94B}">
              <ma14:wrappingTextBoxFlag xmlns:ma14="http://schemas.microsoft.com/office/mac/drawingml/2011/main" val="1"/>
            </a:ext>
          </a:extLst>
        </p:spPr>
        <p:txBody>
          <a:bodyPr lIns="45719" rIns="45719">
            <a:spAutoFit/>
          </a:bodyPr>
          <a:lstStyle>
            <a:lvl1pPr algn="ctr">
              <a:defRPr b="1" sz="900">
                <a:solidFill>
                  <a:srgbClr val="00B050"/>
                </a:solidFill>
              </a:defRPr>
            </a:lvl1pPr>
          </a:lstStyle>
          <a:p>
            <a:pPr/>
            <a:r>
              <a:t>Pore</a:t>
            </a:r>
          </a:p>
        </p:txBody>
      </p:sp>
      <p:sp>
        <p:nvSpPr>
          <p:cNvPr id="1132" name="文本框 51"/>
          <p:cNvSpPr txBox="1"/>
          <p:nvPr/>
        </p:nvSpPr>
        <p:spPr>
          <a:xfrm>
            <a:off x="9677400" y="6309643"/>
            <a:ext cx="2209800" cy="383541"/>
          </a:xfrm>
          <a:prstGeom prst="rect">
            <a:avLst/>
          </a:prstGeom>
          <a:solidFill>
            <a:srgbClr val="FFFFFF"/>
          </a:solidFill>
          <a:ln w="12700">
            <a:solidFill>
              <a:srgbClr val="0C08B8"/>
            </a:solidFill>
          </a:ln>
          <a:extLst>
            <a:ext uri="{C572A759-6A51-4108-AA02-DFA0A04FC94B}">
              <ma14:wrappingTextBoxFlag xmlns:ma14="http://schemas.microsoft.com/office/mac/drawingml/2011/main" val="1"/>
            </a:ext>
          </a:extLst>
        </p:spPr>
        <p:txBody>
          <a:bodyPr lIns="45719" rIns="45719">
            <a:spAutoFit/>
          </a:bodyPr>
          <a:lstStyle>
            <a:lvl1pPr algn="ctr">
              <a:defRPr b="1" sz="900">
                <a:solidFill>
                  <a:srgbClr val="00B050"/>
                </a:solidFill>
              </a:defRPr>
            </a:lvl1pPr>
          </a:lstStyle>
          <a:p>
            <a:pPr/>
            <a:r>
              <a:t>Three-day anchorage force test passed</a:t>
            </a:r>
          </a:p>
        </p:txBody>
      </p:sp>
      <p:sp>
        <p:nvSpPr>
          <p:cNvPr id="1133" name="右箭头 31"/>
          <p:cNvSpPr/>
          <p:nvPr/>
        </p:nvSpPr>
        <p:spPr>
          <a:xfrm>
            <a:off x="8949000" y="6371399"/>
            <a:ext cx="576001" cy="2159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
        <p:nvSpPr>
          <p:cNvPr id="1134" name="右箭头 31"/>
          <p:cNvSpPr/>
          <p:nvPr/>
        </p:nvSpPr>
        <p:spPr>
          <a:xfrm>
            <a:off x="1828800" y="6385259"/>
            <a:ext cx="1080000" cy="2159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
        <p:nvSpPr>
          <p:cNvPr id="1135" name="右箭头 31"/>
          <p:cNvSpPr/>
          <p:nvPr/>
        </p:nvSpPr>
        <p:spPr>
          <a:xfrm>
            <a:off x="4706999" y="6371399"/>
            <a:ext cx="1008001" cy="2159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
        <p:nvSpPr>
          <p:cNvPr id="1136" name="右箭头 31"/>
          <p:cNvSpPr/>
          <p:nvPr/>
        </p:nvSpPr>
        <p:spPr>
          <a:xfrm>
            <a:off x="6858000" y="6385259"/>
            <a:ext cx="1080000" cy="2159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8" name="标题 1"/>
          <p:cNvSpPr txBox="1"/>
          <p:nvPr>
            <p:ph type="title"/>
          </p:nvPr>
        </p:nvSpPr>
        <p:spPr>
          <a:xfrm>
            <a:off x="353566" y="136524"/>
            <a:ext cx="8396539" cy="668149"/>
          </a:xfrm>
          <a:prstGeom prst="rect">
            <a:avLst/>
          </a:prstGeom>
        </p:spPr>
        <p:txBody>
          <a:bodyPr/>
          <a:lstStyle/>
          <a:p>
            <a:pPr defTabSz="685800">
              <a:defRPr sz="2100">
                <a:latin typeface="Times New Roman"/>
                <a:ea typeface="Times New Roman"/>
                <a:cs typeface="Times New Roman"/>
                <a:sym typeface="Times New Roman"/>
              </a:defRPr>
            </a:pPr>
            <a:r>
              <a:t>2.</a:t>
            </a:r>
            <a:r>
              <a:t>Engineering Applications of Magnesium Phosphate Cementitious Materials</a:t>
            </a:r>
          </a:p>
        </p:txBody>
      </p:sp>
      <p:pic>
        <p:nvPicPr>
          <p:cNvPr id="1139" name="图片 15" descr="图片 15"/>
          <p:cNvPicPr>
            <a:picLocks noChangeAspect="1"/>
          </p:cNvPicPr>
          <p:nvPr/>
        </p:nvPicPr>
        <p:blipFill>
          <a:blip r:embed="rId2">
            <a:extLst/>
          </a:blip>
          <a:stretch>
            <a:fillRect/>
          </a:stretch>
        </p:blipFill>
        <p:spPr>
          <a:xfrm>
            <a:off x="304800" y="1142997"/>
            <a:ext cx="1295400" cy="2410294"/>
          </a:xfrm>
          <a:prstGeom prst="rect">
            <a:avLst/>
          </a:prstGeom>
          <a:ln w="12700">
            <a:miter lim="400000"/>
          </a:ln>
        </p:spPr>
      </p:pic>
      <p:pic>
        <p:nvPicPr>
          <p:cNvPr id="1140" name="Picture 3" descr="Picture 3"/>
          <p:cNvPicPr>
            <a:picLocks noChangeAspect="1"/>
          </p:cNvPicPr>
          <p:nvPr/>
        </p:nvPicPr>
        <p:blipFill>
          <a:blip r:embed="rId3">
            <a:extLst/>
          </a:blip>
          <a:stretch>
            <a:fillRect/>
          </a:stretch>
        </p:blipFill>
        <p:spPr>
          <a:xfrm>
            <a:off x="304800" y="4194542"/>
            <a:ext cx="1847570" cy="2067776"/>
          </a:xfrm>
          <a:prstGeom prst="rect">
            <a:avLst/>
          </a:prstGeom>
          <a:ln w="12700">
            <a:miter lim="400000"/>
          </a:ln>
        </p:spPr>
      </p:pic>
      <p:pic>
        <p:nvPicPr>
          <p:cNvPr id="1141" name="Picture 4" descr="Picture 4"/>
          <p:cNvPicPr>
            <a:picLocks noChangeAspect="1"/>
          </p:cNvPicPr>
          <p:nvPr/>
        </p:nvPicPr>
        <p:blipFill>
          <a:blip r:embed="rId4">
            <a:extLst/>
          </a:blip>
          <a:stretch>
            <a:fillRect/>
          </a:stretch>
        </p:blipFill>
        <p:spPr>
          <a:xfrm>
            <a:off x="2313359" y="4203779"/>
            <a:ext cx="3094534" cy="2058540"/>
          </a:xfrm>
          <a:prstGeom prst="rect">
            <a:avLst/>
          </a:prstGeom>
          <a:ln w="12700">
            <a:miter lim="400000"/>
          </a:ln>
        </p:spPr>
      </p:pic>
      <p:pic>
        <p:nvPicPr>
          <p:cNvPr id="1142" name="Picture 6" descr="Picture 6"/>
          <p:cNvPicPr>
            <a:picLocks noChangeAspect="1"/>
          </p:cNvPicPr>
          <p:nvPr/>
        </p:nvPicPr>
        <p:blipFill>
          <a:blip r:embed="rId5">
            <a:extLst/>
          </a:blip>
          <a:stretch>
            <a:fillRect/>
          </a:stretch>
        </p:blipFill>
        <p:spPr>
          <a:xfrm>
            <a:off x="5548100" y="4203777"/>
            <a:ext cx="3854223" cy="2058540"/>
          </a:xfrm>
          <a:prstGeom prst="rect">
            <a:avLst/>
          </a:prstGeom>
          <a:ln w="12700">
            <a:miter lim="400000"/>
          </a:ln>
        </p:spPr>
      </p:pic>
      <p:pic>
        <p:nvPicPr>
          <p:cNvPr id="1143" name="Picture 1" descr="Picture 1"/>
          <p:cNvPicPr>
            <a:picLocks noChangeAspect="1"/>
          </p:cNvPicPr>
          <p:nvPr/>
        </p:nvPicPr>
        <p:blipFill>
          <a:blip r:embed="rId6">
            <a:extLst/>
          </a:blip>
          <a:stretch>
            <a:fillRect/>
          </a:stretch>
        </p:blipFill>
        <p:spPr>
          <a:xfrm>
            <a:off x="9682398" y="4203777"/>
            <a:ext cx="1900002" cy="2041057"/>
          </a:xfrm>
          <a:prstGeom prst="rect">
            <a:avLst/>
          </a:prstGeom>
          <a:ln w="12700">
            <a:miter lim="400000"/>
          </a:ln>
        </p:spPr>
      </p:pic>
      <p:sp>
        <p:nvSpPr>
          <p:cNvPr id="1144" name="直接连接符 15"/>
          <p:cNvSpPr/>
          <p:nvPr/>
        </p:nvSpPr>
        <p:spPr>
          <a:xfrm>
            <a:off x="1163665" y="1905000"/>
            <a:ext cx="436535" cy="0"/>
          </a:xfrm>
          <a:prstGeom prst="line">
            <a:avLst/>
          </a:prstGeom>
          <a:ln w="28575">
            <a:solidFill>
              <a:srgbClr val="FF0000"/>
            </a:solidFill>
          </a:ln>
        </p:spPr>
        <p:txBody>
          <a:bodyPr lIns="45719" rIns="45719"/>
          <a:lstStyle/>
          <a:p>
            <a:pPr/>
          </a:p>
        </p:txBody>
      </p:sp>
      <p:sp>
        <p:nvSpPr>
          <p:cNvPr id="1145" name="直接连接符 16"/>
          <p:cNvSpPr/>
          <p:nvPr/>
        </p:nvSpPr>
        <p:spPr>
          <a:xfrm>
            <a:off x="1163665" y="2895600"/>
            <a:ext cx="436535" cy="0"/>
          </a:xfrm>
          <a:prstGeom prst="line">
            <a:avLst/>
          </a:prstGeom>
          <a:ln w="28575">
            <a:solidFill>
              <a:srgbClr val="FF0000"/>
            </a:solidFill>
          </a:ln>
        </p:spPr>
        <p:txBody>
          <a:bodyPr lIns="45719" rIns="45719"/>
          <a:lstStyle/>
          <a:p>
            <a:pPr/>
          </a:p>
        </p:txBody>
      </p:sp>
      <p:sp>
        <p:nvSpPr>
          <p:cNvPr id="1146" name="直接连接符 17"/>
          <p:cNvSpPr/>
          <p:nvPr/>
        </p:nvSpPr>
        <p:spPr>
          <a:xfrm flipH="1">
            <a:off x="1381932" y="1905000"/>
            <a:ext cx="1" cy="990601"/>
          </a:xfrm>
          <a:prstGeom prst="line">
            <a:avLst/>
          </a:prstGeom>
          <a:ln w="28575">
            <a:solidFill>
              <a:srgbClr val="FF0000"/>
            </a:solidFill>
            <a:headEnd type="stealth"/>
            <a:tailEnd type="stealth"/>
          </a:ln>
        </p:spPr>
        <p:txBody>
          <a:bodyPr lIns="45719" rIns="45719"/>
          <a:lstStyle/>
          <a:p>
            <a:pPr/>
          </a:p>
        </p:txBody>
      </p:sp>
      <p:sp>
        <p:nvSpPr>
          <p:cNvPr id="1147" name="文本框 18"/>
          <p:cNvSpPr txBox="1"/>
          <p:nvPr/>
        </p:nvSpPr>
        <p:spPr>
          <a:xfrm>
            <a:off x="508342" y="2249577"/>
            <a:ext cx="892074"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solidFill>
                  <a:srgbClr val="FF0000"/>
                </a:solidFill>
              </a:defRPr>
            </a:lvl1pPr>
          </a:lstStyle>
          <a:p>
            <a:pPr/>
            <a:r>
              <a:t>200mm</a:t>
            </a:r>
          </a:p>
        </p:txBody>
      </p:sp>
      <p:graphicFrame>
        <p:nvGraphicFramePr>
          <p:cNvPr id="1148" name="表格 19"/>
          <p:cNvGraphicFramePr/>
          <p:nvPr/>
        </p:nvGraphicFramePr>
        <p:xfrm>
          <a:off x="6934200" y="1196366"/>
          <a:ext cx="4922803" cy="1209675"/>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33011"/>
                <a:gridCol w="651675"/>
                <a:gridCol w="500624"/>
                <a:gridCol w="750936"/>
                <a:gridCol w="750936"/>
                <a:gridCol w="834373"/>
                <a:gridCol w="1001247"/>
              </a:tblGrid>
              <a:tr h="339725">
                <a:tc>
                  <a:txBody>
                    <a:bodyPr/>
                    <a:lstStyle/>
                    <a:p>
                      <a:pPr algn="ctr">
                        <a:lnSpc>
                          <a:spcPct val="150000"/>
                        </a:lnSpc>
                        <a:defRPr sz="1800"/>
                      </a:pPr>
                      <a:r>
                        <a:rPr sz="800">
                          <a:sym typeface="MiSans"/>
                        </a:rPr>
                        <a:t>number</a:t>
                      </a:r>
                    </a:p>
                  </a:txBody>
                  <a:tcPr marL="0" marR="0" marT="0" marB="0" anchor="ctr" anchorCtr="0" horzOverflow="overflow">
                    <a:lnL w="12700">
                      <a:miter lim="400000"/>
                    </a:lnL>
                    <a:lnR w="12700">
                      <a:miter lim="400000"/>
                    </a:lnR>
                    <a:lnT w="19050">
                      <a:solidFill>
                        <a:srgbClr val="000000"/>
                      </a:solidFill>
                    </a:lnT>
                    <a:solidFill>
                      <a:srgbClr val="F2F2F2"/>
                    </a:solidFill>
                  </a:tcPr>
                </a:tc>
                <a:tc>
                  <a:txBody>
                    <a:bodyPr/>
                    <a:lstStyle/>
                    <a:p>
                      <a:pPr algn="ctr">
                        <a:lnSpc>
                          <a:spcPct val="150000"/>
                        </a:lnSpc>
                        <a:defRPr sz="800">
                          <a:sym typeface="MiSans"/>
                        </a:defRPr>
                      </a:pPr>
                      <a:r>
                        <a:t>MPC</a:t>
                      </a:r>
                      <a:endParaRPr sz="1600"/>
                    </a:p>
                    <a:p>
                      <a:pPr algn="ctr">
                        <a:lnSpc>
                          <a:spcPct val="150000"/>
                        </a:lnSpc>
                        <a:defRPr sz="800">
                          <a:sym typeface="MiSans"/>
                        </a:defRPr>
                      </a:pPr>
                      <a:r>
                        <a:t>(%)</a:t>
                      </a:r>
                    </a:p>
                  </a:txBody>
                  <a:tcPr marL="0" marR="0" marT="0" marB="0" anchor="ctr" anchorCtr="0" horzOverflow="overflow">
                    <a:lnL w="12700">
                      <a:miter lim="400000"/>
                    </a:lnL>
                    <a:lnR w="12700">
                      <a:miter lim="400000"/>
                    </a:lnR>
                    <a:lnT w="19050">
                      <a:solidFill>
                        <a:srgbClr val="000000"/>
                      </a:solidFill>
                    </a:lnT>
                    <a:solidFill>
                      <a:srgbClr val="F2F2F2"/>
                    </a:solidFill>
                  </a:tcPr>
                </a:tc>
                <a:tc>
                  <a:txBody>
                    <a:bodyPr/>
                    <a:lstStyle/>
                    <a:p>
                      <a:pPr algn="ctr">
                        <a:lnSpc>
                          <a:spcPct val="150000"/>
                        </a:lnSpc>
                        <a:defRPr sz="800">
                          <a:sym typeface="MiSans"/>
                        </a:defRPr>
                      </a:pPr>
                      <a:r>
                        <a:t>FA</a:t>
                      </a:r>
                      <a:endParaRPr sz="1600"/>
                    </a:p>
                    <a:p>
                      <a:pPr algn="ctr">
                        <a:lnSpc>
                          <a:spcPct val="150000"/>
                        </a:lnSpc>
                        <a:defRPr sz="800">
                          <a:sym typeface="MiSans"/>
                        </a:defRPr>
                      </a:pPr>
                      <a:r>
                        <a:t>(%)</a:t>
                      </a:r>
                    </a:p>
                  </a:txBody>
                  <a:tcPr marL="0" marR="0" marT="0" marB="0" anchor="ctr" anchorCtr="0" horzOverflow="overflow">
                    <a:lnL w="12700">
                      <a:miter lim="400000"/>
                    </a:lnL>
                    <a:lnR w="12700">
                      <a:miter lim="400000"/>
                    </a:lnR>
                    <a:lnT w="19050">
                      <a:solidFill>
                        <a:srgbClr val="000000"/>
                      </a:solidFill>
                    </a:lnT>
                    <a:solidFill>
                      <a:srgbClr val="F2F2F2"/>
                    </a:solidFill>
                  </a:tcPr>
                </a:tc>
                <a:tc>
                  <a:txBody>
                    <a:bodyPr/>
                    <a:lstStyle/>
                    <a:p>
                      <a:pPr algn="ctr">
                        <a:lnSpc>
                          <a:spcPct val="150000"/>
                        </a:lnSpc>
                        <a:defRPr sz="1800"/>
                      </a:pPr>
                      <a:r>
                        <a:rPr sz="800">
                          <a:sym typeface="MiSans"/>
                        </a:rPr>
                        <a:t>Water-to-cement ratio</a:t>
                      </a:r>
                    </a:p>
                  </a:txBody>
                  <a:tcPr marL="0" marR="0" marT="0" marB="0" anchor="ctr" anchorCtr="0" horzOverflow="overflow">
                    <a:lnL w="12700">
                      <a:miter lim="400000"/>
                    </a:lnL>
                    <a:lnR w="12700">
                      <a:miter lim="400000"/>
                    </a:lnR>
                    <a:lnT w="19050">
                      <a:solidFill>
                        <a:srgbClr val="000000"/>
                      </a:solidFill>
                    </a:lnT>
                    <a:solidFill>
                      <a:srgbClr val="F2F2F2"/>
                    </a:solidFill>
                  </a:tcPr>
                </a:tc>
                <a:tc>
                  <a:txBody>
                    <a:bodyPr/>
                    <a:lstStyle/>
                    <a:p>
                      <a:pPr algn="ctr">
                        <a:lnSpc>
                          <a:spcPct val="150000"/>
                        </a:lnSpc>
                        <a:defRPr sz="1800"/>
                      </a:pPr>
                      <a:r>
                        <a:rPr sz="800">
                          <a:sym typeface="MiSans"/>
                        </a:rPr>
                        <a:t>Glass-cement ratio</a:t>
                      </a:r>
                    </a:p>
                  </a:txBody>
                  <a:tcPr marL="0" marR="0" marT="0" marB="0" anchor="ctr" anchorCtr="0" horzOverflow="overflow">
                    <a:lnL w="12700">
                      <a:miter lim="400000"/>
                    </a:lnL>
                    <a:lnR w="12700">
                      <a:miter lim="400000"/>
                    </a:lnR>
                    <a:lnT w="19050">
                      <a:solidFill>
                        <a:srgbClr val="000000"/>
                      </a:solidFill>
                    </a:lnT>
                    <a:solidFill>
                      <a:srgbClr val="F2F2F2"/>
                    </a:solidFill>
                  </a:tcPr>
                </a:tc>
                <a:tc>
                  <a:txBody>
                    <a:bodyPr/>
                    <a:lstStyle/>
                    <a:p>
                      <a:pPr algn="ctr">
                        <a:lnSpc>
                          <a:spcPct val="150000"/>
                        </a:lnSpc>
                        <a:defRPr sz="1800"/>
                      </a:pPr>
                      <a:r>
                        <a:rPr sz="800">
                          <a:sym typeface="MiSans"/>
                        </a:rPr>
                        <a:t>divergence （mm）</a:t>
                      </a:r>
                    </a:p>
                  </a:txBody>
                  <a:tcPr marL="0" marR="0" marT="0" marB="0" anchor="ctr" anchorCtr="0" horzOverflow="overflow">
                    <a:lnL w="12700">
                      <a:miter lim="400000"/>
                    </a:lnL>
                    <a:lnR w="12700">
                      <a:miter lim="400000"/>
                    </a:lnR>
                    <a:lnT w="19050">
                      <a:solidFill>
                        <a:srgbClr val="000000"/>
                      </a:solidFill>
                    </a:lnT>
                    <a:solidFill>
                      <a:srgbClr val="F2F2F2"/>
                    </a:solidFill>
                  </a:tcPr>
                </a:tc>
                <a:tc>
                  <a:txBody>
                    <a:bodyPr/>
                    <a:lstStyle/>
                    <a:p>
                      <a:pPr algn="ctr">
                        <a:lnSpc>
                          <a:spcPct val="150000"/>
                        </a:lnSpc>
                        <a:defRPr sz="1800"/>
                      </a:pPr>
                      <a:r>
                        <a:rPr sz="800">
                          <a:sym typeface="MiSans"/>
                        </a:rPr>
                        <a:t>Injection depth (mm)</a:t>
                      </a:r>
                    </a:p>
                  </a:txBody>
                  <a:tcPr marL="0" marR="0" marT="0" marB="0" anchor="ctr" anchorCtr="0" horzOverflow="overflow">
                    <a:lnL w="12700">
                      <a:miter lim="400000"/>
                    </a:lnL>
                    <a:lnR w="12700">
                      <a:miter lim="400000"/>
                    </a:lnR>
                    <a:lnT w="19050">
                      <a:solidFill>
                        <a:srgbClr val="000000"/>
                      </a:solidFill>
                    </a:lnT>
                    <a:solidFill>
                      <a:srgbClr val="F2F2F2"/>
                    </a:solidFill>
                  </a:tcPr>
                </a:tc>
              </a:tr>
              <a:tr h="173990">
                <a:tc>
                  <a:txBody>
                    <a:bodyPr/>
                    <a:lstStyle/>
                    <a:p>
                      <a:pPr algn="ctr">
                        <a:lnSpc>
                          <a:spcPct val="150000"/>
                        </a:lnSpc>
                        <a:defRPr sz="1800"/>
                      </a:pPr>
                      <a:r>
                        <a:rPr sz="800">
                          <a:sym typeface="MiSans"/>
                        </a:rPr>
                        <a:t>1</a:t>
                      </a:r>
                    </a:p>
                  </a:txBody>
                  <a:tcPr marL="0" marR="0" marT="0" marB="0" anchor="ctr" anchorCtr="0" horzOverflow="overflow">
                    <a:lnL w="12700">
                      <a:miter lim="400000"/>
                    </a:lnL>
                    <a:lnR w="12700">
                      <a:miter lim="400000"/>
                    </a:lnR>
                    <a:lnB w="12700">
                      <a:miter lim="400000"/>
                    </a:lnB>
                  </a:tcPr>
                </a:tc>
                <a:tc>
                  <a:txBody>
                    <a:bodyPr/>
                    <a:lstStyle/>
                    <a:p>
                      <a:pPr algn="ctr">
                        <a:lnSpc>
                          <a:spcPct val="150000"/>
                        </a:lnSpc>
                        <a:defRPr sz="1800"/>
                      </a:pPr>
                      <a:r>
                        <a:rPr sz="800">
                          <a:sym typeface="MiSans"/>
                        </a:rPr>
                        <a:t>100</a:t>
                      </a:r>
                    </a:p>
                  </a:txBody>
                  <a:tcPr marL="0" marR="0" marT="0" marB="0" anchor="ctr" anchorCtr="0" horzOverflow="overflow">
                    <a:lnL w="12700">
                      <a:miter lim="400000"/>
                    </a:lnL>
                    <a:lnR w="12700">
                      <a:miter lim="400000"/>
                    </a:lnR>
                    <a:lnB w="12700">
                      <a:miter lim="400000"/>
                    </a:lnB>
                  </a:tcPr>
                </a:tc>
                <a:tc>
                  <a:txBody>
                    <a:bodyPr/>
                    <a:lstStyle/>
                    <a:p>
                      <a:pPr algn="ctr">
                        <a:lnSpc>
                          <a:spcPct val="150000"/>
                        </a:lnSpc>
                        <a:defRPr sz="1800"/>
                      </a:pPr>
                      <a:r>
                        <a:rPr sz="800">
                          <a:sym typeface="MiSans"/>
                        </a:rPr>
                        <a:t>0</a:t>
                      </a:r>
                    </a:p>
                  </a:txBody>
                  <a:tcPr marL="0" marR="0" marT="0" marB="0" anchor="ctr" anchorCtr="0" horzOverflow="overflow">
                    <a:lnL w="12700">
                      <a:miter lim="400000"/>
                    </a:lnL>
                    <a:lnR w="12700">
                      <a:miter lim="400000"/>
                    </a:lnR>
                    <a:lnB w="12700">
                      <a:miter lim="400000"/>
                    </a:lnB>
                  </a:tcPr>
                </a:tc>
                <a:tc>
                  <a:txBody>
                    <a:bodyPr/>
                    <a:lstStyle/>
                    <a:p>
                      <a:pPr algn="ctr">
                        <a:lnSpc>
                          <a:spcPct val="150000"/>
                        </a:lnSpc>
                        <a:defRPr sz="1800"/>
                      </a:pPr>
                      <a:r>
                        <a:rPr sz="800">
                          <a:sym typeface="MiSans"/>
                        </a:rPr>
                        <a:t>0.18</a:t>
                      </a:r>
                    </a:p>
                  </a:txBody>
                  <a:tcPr marL="0" marR="0" marT="0" marB="0" anchor="ctr" anchorCtr="0" horzOverflow="overflow">
                    <a:lnL w="12700">
                      <a:miter lim="400000"/>
                    </a:lnL>
                    <a:lnR w="12700">
                      <a:miter lim="400000"/>
                    </a:lnR>
                    <a:lnB w="12700">
                      <a:miter lim="400000"/>
                    </a:lnB>
                  </a:tcPr>
                </a:tc>
                <a:tc>
                  <a:txBody>
                    <a:bodyPr/>
                    <a:lstStyle/>
                    <a:p>
                      <a:pPr algn="ctr">
                        <a:lnSpc>
                          <a:spcPct val="150000"/>
                        </a:lnSpc>
                        <a:defRPr sz="1800"/>
                      </a:pPr>
                      <a:r>
                        <a:rPr sz="800">
                          <a:sym typeface="MiSans"/>
                        </a:rPr>
                        <a:t>1:0.5</a:t>
                      </a:r>
                    </a:p>
                  </a:txBody>
                  <a:tcPr marL="0" marR="0" marT="0" marB="0" anchor="ctr" anchorCtr="0" horzOverflow="overflow">
                    <a:lnL w="12700">
                      <a:miter lim="400000"/>
                    </a:lnL>
                    <a:lnR w="12700">
                      <a:miter lim="400000"/>
                    </a:lnR>
                    <a:lnB w="12700">
                      <a:miter lim="400000"/>
                    </a:lnB>
                  </a:tcPr>
                </a:tc>
                <a:tc>
                  <a:txBody>
                    <a:bodyPr/>
                    <a:lstStyle/>
                    <a:p>
                      <a:pPr algn="ctr">
                        <a:lnSpc>
                          <a:spcPct val="150000"/>
                        </a:lnSpc>
                        <a:defRPr sz="1800"/>
                      </a:pPr>
                      <a:r>
                        <a:rPr sz="800">
                          <a:sym typeface="MiSans"/>
                        </a:rPr>
                        <a:t>275</a:t>
                      </a:r>
                    </a:p>
                  </a:txBody>
                  <a:tcPr marL="0" marR="0" marT="0" marB="0" anchor="ctr" anchorCtr="0" horzOverflow="overflow">
                    <a:lnL w="12700">
                      <a:miter lim="400000"/>
                    </a:lnL>
                    <a:lnR w="12700">
                      <a:miter lim="400000"/>
                    </a:lnR>
                    <a:lnB w="12700">
                      <a:miter lim="400000"/>
                    </a:lnB>
                  </a:tcPr>
                </a:tc>
                <a:tc>
                  <a:txBody>
                    <a:bodyPr/>
                    <a:lstStyle/>
                    <a:p>
                      <a:pPr algn="ctr">
                        <a:lnSpc>
                          <a:spcPct val="150000"/>
                        </a:lnSpc>
                        <a:defRPr sz="1800"/>
                      </a:pPr>
                      <a:r>
                        <a:rPr sz="800">
                          <a:sym typeface="MiSans"/>
                        </a:rPr>
                        <a:t>163</a:t>
                      </a:r>
                    </a:p>
                  </a:txBody>
                  <a:tcPr marL="0" marR="0" marT="0" marB="0" anchor="ctr" anchorCtr="0" horzOverflow="overflow">
                    <a:lnL w="12700">
                      <a:miter lim="400000"/>
                    </a:lnL>
                    <a:lnR w="12700">
                      <a:miter lim="400000"/>
                    </a:lnR>
                    <a:lnB w="12700">
                      <a:miter lim="400000"/>
                    </a:lnB>
                  </a:tcPr>
                </a:tc>
              </a:tr>
              <a:tr h="173990">
                <a:tc>
                  <a:txBody>
                    <a:bodyPr/>
                    <a:lstStyle/>
                    <a:p>
                      <a:pPr algn="ctr">
                        <a:lnSpc>
                          <a:spcPct val="150000"/>
                        </a:lnSpc>
                        <a:defRPr sz="1800"/>
                      </a:pPr>
                      <a:r>
                        <a:rPr sz="800">
                          <a:sym typeface="MiSans"/>
                        </a:rPr>
                        <a:t>2</a:t>
                      </a: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a:rPr>
                        <a:t>95</a:t>
                      </a: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a:rPr>
                        <a:t>5</a:t>
                      </a: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a:rPr>
                        <a:t>0.24</a:t>
                      </a: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a:rPr>
                        <a:t>1:0.5</a:t>
                      </a: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a:rPr>
                        <a:t>335</a:t>
                      </a: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a:rPr>
                        <a:t>200</a:t>
                      </a:r>
                    </a:p>
                  </a:txBody>
                  <a:tcPr marL="0" marR="0" marT="0" marB="0" anchor="ctr" anchorCtr="0" horzOverflow="overflow">
                    <a:lnL w="12700">
                      <a:miter lim="400000"/>
                    </a:lnL>
                    <a:lnR w="12700">
                      <a:miter lim="400000"/>
                    </a:lnR>
                    <a:lnT w="12700">
                      <a:miter lim="400000"/>
                    </a:lnT>
                    <a:lnB w="12700">
                      <a:miter lim="400000"/>
                    </a:lnB>
                  </a:tcPr>
                </a:tc>
              </a:tr>
              <a:tr h="173990">
                <a:tc>
                  <a:txBody>
                    <a:bodyPr/>
                    <a:lstStyle/>
                    <a:p>
                      <a:pPr algn="ctr">
                        <a:lnSpc>
                          <a:spcPct val="150000"/>
                        </a:lnSpc>
                        <a:defRPr sz="1800"/>
                      </a:pPr>
                      <a:r>
                        <a:rPr sz="800">
                          <a:sym typeface="MiSans"/>
                        </a:rPr>
                        <a:t>3</a:t>
                      </a: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a:rPr>
                        <a:t>90</a:t>
                      </a: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a:rPr>
                        <a:t>10</a:t>
                      </a: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a:rPr>
                        <a:t>0.24</a:t>
                      </a: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a:rPr>
                        <a:t>1:0.5</a:t>
                      </a: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a:rPr>
                        <a:t>340</a:t>
                      </a: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a:rPr>
                        <a:t>200</a:t>
                      </a:r>
                    </a:p>
                  </a:txBody>
                  <a:tcPr marL="0" marR="0" marT="0" marB="0" anchor="ctr" anchorCtr="0" horzOverflow="overflow">
                    <a:lnL w="12700">
                      <a:miter lim="400000"/>
                    </a:lnL>
                    <a:lnR w="12700">
                      <a:miter lim="400000"/>
                    </a:lnR>
                    <a:lnT w="12700">
                      <a:miter lim="400000"/>
                    </a:lnT>
                    <a:lnB w="12700">
                      <a:miter lim="400000"/>
                    </a:lnB>
                  </a:tcPr>
                </a:tc>
              </a:tr>
              <a:tr h="173990">
                <a:tc>
                  <a:txBody>
                    <a:bodyPr/>
                    <a:lstStyle/>
                    <a:p>
                      <a:pPr algn="ctr">
                        <a:lnSpc>
                          <a:spcPct val="150000"/>
                        </a:lnSpc>
                        <a:defRPr sz="1800"/>
                      </a:pPr>
                      <a:r>
                        <a:rPr sz="800">
                          <a:sym typeface="MiSans"/>
                        </a:rPr>
                        <a:t>4</a:t>
                      </a: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a:rPr>
                        <a:t>80</a:t>
                      </a: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a:rPr>
                        <a:t>20</a:t>
                      </a: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a:rPr>
                        <a:t>0.24</a:t>
                      </a: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a:rPr>
                        <a:t>1:0.5</a:t>
                      </a: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a:rPr>
                        <a:t>345</a:t>
                      </a: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a:rPr>
                        <a:t>200</a:t>
                      </a:r>
                    </a:p>
                  </a:txBody>
                  <a:tcPr marL="0" marR="0" marT="0" marB="0" anchor="ctr" anchorCtr="0" horzOverflow="overflow">
                    <a:lnL w="12700">
                      <a:miter lim="400000"/>
                    </a:lnL>
                    <a:lnR w="12700">
                      <a:miter lim="400000"/>
                    </a:lnR>
                    <a:lnT w="12700">
                      <a:miter lim="400000"/>
                    </a:lnT>
                    <a:lnB w="12700">
                      <a:miter lim="400000"/>
                    </a:lnB>
                  </a:tcPr>
                </a:tc>
              </a:tr>
              <a:tr h="173990">
                <a:tc>
                  <a:txBody>
                    <a:bodyPr/>
                    <a:lstStyle/>
                    <a:p>
                      <a:pPr algn="ctr">
                        <a:lnSpc>
                          <a:spcPct val="150000"/>
                        </a:lnSpc>
                        <a:defRPr sz="1800"/>
                      </a:pPr>
                      <a:r>
                        <a:rPr sz="800">
                          <a:sym typeface="MiSans"/>
                        </a:rPr>
                        <a:t>5</a:t>
                      </a:r>
                    </a:p>
                  </a:txBody>
                  <a:tcPr marL="0" marR="0" marT="0" marB="0" anchor="ctr" anchorCtr="0" horzOverflow="overflow">
                    <a:lnL w="12700">
                      <a:miter lim="400000"/>
                    </a:lnL>
                    <a:lnR w="12700">
                      <a:miter lim="400000"/>
                    </a:lnR>
                    <a:lnT w="12700">
                      <a:miter lim="400000"/>
                    </a:lnT>
                    <a:lnB w="19050">
                      <a:solidFill>
                        <a:srgbClr val="000000"/>
                      </a:solidFill>
                    </a:lnB>
                  </a:tcPr>
                </a:tc>
                <a:tc>
                  <a:txBody>
                    <a:bodyPr/>
                    <a:lstStyle/>
                    <a:p>
                      <a:pPr algn="ctr">
                        <a:lnSpc>
                          <a:spcPct val="150000"/>
                        </a:lnSpc>
                        <a:defRPr sz="1800"/>
                      </a:pPr>
                      <a:r>
                        <a:rPr sz="800">
                          <a:sym typeface="MiSans"/>
                        </a:rPr>
                        <a:t>70</a:t>
                      </a:r>
                    </a:p>
                  </a:txBody>
                  <a:tcPr marL="0" marR="0" marT="0" marB="0" anchor="ctr" anchorCtr="0" horzOverflow="overflow">
                    <a:lnL w="12700">
                      <a:miter lim="400000"/>
                    </a:lnL>
                    <a:lnR w="12700">
                      <a:miter lim="400000"/>
                    </a:lnR>
                    <a:lnT w="12700">
                      <a:miter lim="400000"/>
                    </a:lnT>
                    <a:lnB w="19050">
                      <a:solidFill>
                        <a:srgbClr val="000000"/>
                      </a:solidFill>
                    </a:lnB>
                  </a:tcPr>
                </a:tc>
                <a:tc>
                  <a:txBody>
                    <a:bodyPr/>
                    <a:lstStyle/>
                    <a:p>
                      <a:pPr algn="ctr">
                        <a:lnSpc>
                          <a:spcPct val="150000"/>
                        </a:lnSpc>
                        <a:defRPr sz="1800"/>
                      </a:pPr>
                      <a:r>
                        <a:rPr sz="800">
                          <a:sym typeface="MiSans"/>
                        </a:rPr>
                        <a:t>30</a:t>
                      </a:r>
                    </a:p>
                  </a:txBody>
                  <a:tcPr marL="0" marR="0" marT="0" marB="0" anchor="ctr" anchorCtr="0" horzOverflow="overflow">
                    <a:lnL w="12700">
                      <a:miter lim="400000"/>
                    </a:lnL>
                    <a:lnR w="12700">
                      <a:miter lim="400000"/>
                    </a:lnR>
                    <a:lnT w="12700">
                      <a:miter lim="400000"/>
                    </a:lnT>
                    <a:lnB w="19050">
                      <a:solidFill>
                        <a:srgbClr val="000000"/>
                      </a:solidFill>
                    </a:lnB>
                  </a:tcPr>
                </a:tc>
                <a:tc>
                  <a:txBody>
                    <a:bodyPr/>
                    <a:lstStyle/>
                    <a:p>
                      <a:pPr algn="ctr">
                        <a:lnSpc>
                          <a:spcPct val="150000"/>
                        </a:lnSpc>
                        <a:defRPr sz="1800"/>
                      </a:pPr>
                      <a:r>
                        <a:rPr sz="800">
                          <a:sym typeface="MiSans"/>
                        </a:rPr>
                        <a:t>0.24</a:t>
                      </a:r>
                    </a:p>
                  </a:txBody>
                  <a:tcPr marL="0" marR="0" marT="0" marB="0" anchor="ctr" anchorCtr="0" horzOverflow="overflow">
                    <a:lnL w="12700">
                      <a:miter lim="400000"/>
                    </a:lnL>
                    <a:lnR w="12700">
                      <a:miter lim="400000"/>
                    </a:lnR>
                    <a:lnT w="12700">
                      <a:miter lim="400000"/>
                    </a:lnT>
                    <a:lnB w="19050">
                      <a:solidFill>
                        <a:srgbClr val="000000"/>
                      </a:solidFill>
                    </a:lnB>
                  </a:tcPr>
                </a:tc>
                <a:tc>
                  <a:txBody>
                    <a:bodyPr/>
                    <a:lstStyle/>
                    <a:p>
                      <a:pPr algn="ctr">
                        <a:lnSpc>
                          <a:spcPct val="150000"/>
                        </a:lnSpc>
                        <a:defRPr sz="1800"/>
                      </a:pPr>
                      <a:r>
                        <a:rPr sz="800">
                          <a:sym typeface="MiSans"/>
                        </a:rPr>
                        <a:t>1:0.5</a:t>
                      </a:r>
                    </a:p>
                  </a:txBody>
                  <a:tcPr marL="0" marR="0" marT="0" marB="0" anchor="ctr" anchorCtr="0" horzOverflow="overflow">
                    <a:lnL w="12700">
                      <a:miter lim="400000"/>
                    </a:lnL>
                    <a:lnR w="12700">
                      <a:miter lim="400000"/>
                    </a:lnR>
                    <a:lnT w="12700">
                      <a:miter lim="400000"/>
                    </a:lnT>
                    <a:lnB w="19050">
                      <a:solidFill>
                        <a:srgbClr val="000000"/>
                      </a:solidFill>
                    </a:lnB>
                  </a:tcPr>
                </a:tc>
                <a:tc>
                  <a:txBody>
                    <a:bodyPr/>
                    <a:lstStyle/>
                    <a:p>
                      <a:pPr algn="ctr">
                        <a:lnSpc>
                          <a:spcPct val="150000"/>
                        </a:lnSpc>
                        <a:defRPr sz="1800"/>
                      </a:pPr>
                      <a:r>
                        <a:rPr sz="800">
                          <a:sym typeface="MiSans"/>
                        </a:rPr>
                        <a:t>320</a:t>
                      </a:r>
                    </a:p>
                  </a:txBody>
                  <a:tcPr marL="0" marR="0" marT="0" marB="0" anchor="ctr" anchorCtr="0" horzOverflow="overflow">
                    <a:lnL w="12700">
                      <a:miter lim="400000"/>
                    </a:lnL>
                    <a:lnR w="12700">
                      <a:miter lim="400000"/>
                    </a:lnR>
                    <a:lnT w="12700">
                      <a:miter lim="400000"/>
                    </a:lnT>
                    <a:lnB w="19050">
                      <a:solidFill>
                        <a:srgbClr val="000000"/>
                      </a:solidFill>
                    </a:lnB>
                  </a:tcPr>
                </a:tc>
                <a:tc>
                  <a:txBody>
                    <a:bodyPr/>
                    <a:lstStyle/>
                    <a:p>
                      <a:pPr algn="ctr">
                        <a:lnSpc>
                          <a:spcPct val="150000"/>
                        </a:lnSpc>
                        <a:defRPr sz="1800"/>
                      </a:pPr>
                      <a:r>
                        <a:rPr sz="800">
                          <a:sym typeface="MiSans"/>
                        </a:rPr>
                        <a:t>200</a:t>
                      </a:r>
                    </a:p>
                  </a:txBody>
                  <a:tcPr marL="0" marR="0" marT="0" marB="0" anchor="ctr" anchorCtr="0" horzOverflow="overflow">
                    <a:lnL w="12700">
                      <a:miter lim="400000"/>
                    </a:lnL>
                    <a:lnR w="12700">
                      <a:miter lim="400000"/>
                    </a:lnR>
                    <a:lnT w="12700">
                      <a:miter lim="400000"/>
                    </a:lnT>
                    <a:lnB w="19050">
                      <a:solidFill>
                        <a:srgbClr val="000000"/>
                      </a:solidFill>
                    </a:lnB>
                  </a:tcPr>
                </a:tc>
              </a:tr>
            </a:tbl>
          </a:graphicData>
        </a:graphic>
      </p:graphicFrame>
      <p:grpSp>
        <p:nvGrpSpPr>
          <p:cNvPr id="1151" name="文本框 26"/>
          <p:cNvGrpSpPr/>
          <p:nvPr/>
        </p:nvGrpSpPr>
        <p:grpSpPr>
          <a:xfrm>
            <a:off x="304801" y="3538655"/>
            <a:ext cx="11552202" cy="607823"/>
            <a:chOff x="0" y="0"/>
            <a:chExt cx="11552201" cy="607822"/>
          </a:xfrm>
        </p:grpSpPr>
        <p:sp>
          <p:nvSpPr>
            <p:cNvPr id="1149" name="矩形"/>
            <p:cNvSpPr/>
            <p:nvPr/>
          </p:nvSpPr>
          <p:spPr>
            <a:xfrm>
              <a:off x="0" y="65640"/>
              <a:ext cx="11552202" cy="476542"/>
            </a:xfrm>
            <a:prstGeom prst="rect">
              <a:avLst/>
            </a:prstGeom>
            <a:solidFill>
              <a:srgbClr val="00B0F0">
                <a:alpha val="73000"/>
              </a:srgbClr>
            </a:solidFill>
            <a:ln w="12700" cap="flat">
              <a:noFill/>
              <a:miter lim="400000"/>
            </a:ln>
            <a:effectLst>
              <a:outerShdw sx="100000" sy="100000" kx="0" ky="0" algn="b" rotWithShape="0" blurRad="38100" dist="20000" dir="5400000">
                <a:srgbClr val="000000">
                  <a:alpha val="38000"/>
                </a:srgbClr>
              </a:outerShdw>
            </a:effectLst>
          </p:spPr>
          <p:txBody>
            <a:bodyPr wrap="square" lIns="45719" tIns="45719" rIns="45719" bIns="45719" numCol="1" anchor="ctr">
              <a:noAutofit/>
            </a:bodyPr>
            <a:lstStyle/>
            <a:p>
              <a:pPr algn="ctr">
                <a:lnSpc>
                  <a:spcPct val="114000"/>
                </a:lnSpc>
                <a:defRPr b="1" sz="1600">
                  <a:solidFill>
                    <a:srgbClr val="FFFF00"/>
                  </a:solidFill>
                </a:defRPr>
              </a:pPr>
            </a:p>
          </p:txBody>
        </p:sp>
        <p:sp>
          <p:nvSpPr>
            <p:cNvPr id="1150" name="Pretreated coarse aggregate grouting: Utilizing excellent fluidity and bonding properties for road expansion joints, airport runways, and pavement pothole repairs"/>
            <p:cNvSpPr txBox="1"/>
            <p:nvPr/>
          </p:nvSpPr>
          <p:spPr>
            <a:xfrm>
              <a:off x="45719" y="0"/>
              <a:ext cx="11460763" cy="6078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lnSpc>
                  <a:spcPct val="114000"/>
                </a:lnSpc>
                <a:defRPr b="1" sz="1600">
                  <a:solidFill>
                    <a:srgbClr val="FFFF00"/>
                  </a:solidFill>
                </a:defRPr>
              </a:lvl1pPr>
            </a:lstStyle>
            <a:p>
              <a:pPr/>
              <a:r>
                <a:t>Pretreated coarse aggregate grouting: Utilizing excellent fluidity and bonding properties for road expansion joints, airport runways, and pavement pothole repairs</a:t>
              </a:r>
            </a:p>
          </p:txBody>
        </p:sp>
      </p:grpSp>
      <p:sp>
        <p:nvSpPr>
          <p:cNvPr id="1152" name="文本框 28"/>
          <p:cNvSpPr txBox="1"/>
          <p:nvPr/>
        </p:nvSpPr>
        <p:spPr>
          <a:xfrm>
            <a:off x="304800" y="6337844"/>
            <a:ext cx="1847570" cy="243841"/>
          </a:xfrm>
          <a:prstGeom prst="rect">
            <a:avLst/>
          </a:prstGeom>
          <a:solidFill>
            <a:srgbClr val="FFFFFF"/>
          </a:solidFill>
          <a:ln w="12700">
            <a:solidFill>
              <a:srgbClr val="0C08B8"/>
            </a:solidFill>
          </a:ln>
          <a:extLst>
            <a:ext uri="{C572A759-6A51-4108-AA02-DFA0A04FC94B}">
              <ma14:wrappingTextBoxFlag xmlns:ma14="http://schemas.microsoft.com/office/mac/drawingml/2011/main" val="1"/>
            </a:ext>
          </a:extLst>
        </p:spPr>
        <p:txBody>
          <a:bodyPr lIns="45719" rIns="45719">
            <a:spAutoFit/>
          </a:bodyPr>
          <a:lstStyle>
            <a:lvl1pPr algn="ctr">
              <a:defRPr b="1" sz="900">
                <a:solidFill>
                  <a:srgbClr val="00B050"/>
                </a:solidFill>
              </a:defRPr>
            </a:lvl1pPr>
          </a:lstStyle>
          <a:p>
            <a:pPr/>
            <a:r>
              <a:t>Clean the area to be repaired</a:t>
            </a:r>
          </a:p>
        </p:txBody>
      </p:sp>
      <p:sp>
        <p:nvSpPr>
          <p:cNvPr id="1153" name="右箭头 31"/>
          <p:cNvSpPr/>
          <p:nvPr/>
        </p:nvSpPr>
        <p:spPr>
          <a:xfrm>
            <a:off x="2239199" y="6414968"/>
            <a:ext cx="504001" cy="2159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
        <p:nvSpPr>
          <p:cNvPr id="1154" name="文本框 30"/>
          <p:cNvSpPr txBox="1"/>
          <p:nvPr/>
        </p:nvSpPr>
        <p:spPr>
          <a:xfrm>
            <a:off x="2809889" y="6353233"/>
            <a:ext cx="2519404" cy="243841"/>
          </a:xfrm>
          <a:prstGeom prst="rect">
            <a:avLst/>
          </a:prstGeom>
          <a:solidFill>
            <a:srgbClr val="FFFFFF"/>
          </a:solidFill>
          <a:ln w="12700">
            <a:solidFill>
              <a:srgbClr val="0C08B8"/>
            </a:solidFill>
          </a:ln>
          <a:extLst>
            <a:ext uri="{C572A759-6A51-4108-AA02-DFA0A04FC94B}">
              <ma14:wrappingTextBoxFlag xmlns:ma14="http://schemas.microsoft.com/office/mac/drawingml/2011/main" val="1"/>
            </a:ext>
          </a:extLst>
        </p:spPr>
        <p:txBody>
          <a:bodyPr lIns="45719" rIns="45719">
            <a:spAutoFit/>
          </a:bodyPr>
          <a:lstStyle>
            <a:lvl1pPr algn="ctr">
              <a:defRPr b="1" sz="900">
                <a:solidFill>
                  <a:srgbClr val="00B050"/>
                </a:solidFill>
              </a:defRPr>
            </a:lvl1pPr>
          </a:lstStyle>
          <a:p>
            <a:pPr/>
            <a:r>
              <a:t>Embedded coarse aggregate, poured mortar</a:t>
            </a:r>
          </a:p>
        </p:txBody>
      </p:sp>
      <p:sp>
        <p:nvSpPr>
          <p:cNvPr id="1155" name="文本框 32"/>
          <p:cNvSpPr txBox="1"/>
          <p:nvPr/>
        </p:nvSpPr>
        <p:spPr>
          <a:xfrm>
            <a:off x="6629400" y="6353233"/>
            <a:ext cx="1847982" cy="383541"/>
          </a:xfrm>
          <a:prstGeom prst="rect">
            <a:avLst/>
          </a:prstGeom>
          <a:solidFill>
            <a:srgbClr val="FFFFFF"/>
          </a:solidFill>
          <a:ln w="12700">
            <a:solidFill>
              <a:srgbClr val="0C08B8"/>
            </a:solidFill>
          </a:ln>
          <a:extLst>
            <a:ext uri="{C572A759-6A51-4108-AA02-DFA0A04FC94B}">
              <ma14:wrappingTextBoxFlag xmlns:ma14="http://schemas.microsoft.com/office/mac/drawingml/2011/main" val="1"/>
            </a:ext>
          </a:extLst>
        </p:spPr>
        <p:txBody>
          <a:bodyPr lIns="45719" rIns="45719">
            <a:spAutoFit/>
          </a:bodyPr>
          <a:lstStyle>
            <a:lvl1pPr algn="ctr">
              <a:defRPr b="1" sz="900">
                <a:solidFill>
                  <a:srgbClr val="00B050"/>
                </a:solidFill>
              </a:defRPr>
            </a:lvl1pPr>
          </a:lstStyle>
          <a:p>
            <a:pPr/>
            <a:r>
              <a:t>Surface finishing and covering maintenance</a:t>
            </a:r>
          </a:p>
        </p:txBody>
      </p:sp>
      <p:sp>
        <p:nvSpPr>
          <p:cNvPr id="1156" name="文本框 33"/>
          <p:cNvSpPr txBox="1"/>
          <p:nvPr/>
        </p:nvSpPr>
        <p:spPr>
          <a:xfrm>
            <a:off x="9746508" y="6356165"/>
            <a:ext cx="1771783" cy="243841"/>
          </a:xfrm>
          <a:prstGeom prst="rect">
            <a:avLst/>
          </a:prstGeom>
          <a:solidFill>
            <a:srgbClr val="FFFFFF"/>
          </a:solidFill>
          <a:ln w="12700">
            <a:solidFill>
              <a:srgbClr val="0C08B8"/>
            </a:solidFill>
          </a:ln>
          <a:extLst>
            <a:ext uri="{C572A759-6A51-4108-AA02-DFA0A04FC94B}">
              <ma14:wrappingTextBoxFlag xmlns:ma14="http://schemas.microsoft.com/office/mac/drawingml/2011/main" val="1"/>
            </a:ext>
          </a:extLst>
        </p:spPr>
        <p:txBody>
          <a:bodyPr lIns="45719" rIns="45719">
            <a:spAutoFit/>
          </a:bodyPr>
          <a:lstStyle>
            <a:lvl1pPr algn="ctr">
              <a:defRPr b="1" sz="900">
                <a:solidFill>
                  <a:srgbClr val="00B050"/>
                </a:solidFill>
              </a:defRPr>
            </a:lvl1pPr>
          </a:lstStyle>
          <a:p>
            <a:pPr/>
            <a:r>
              <a:t>In service for 2 hours</a:t>
            </a:r>
          </a:p>
        </p:txBody>
      </p:sp>
      <p:sp>
        <p:nvSpPr>
          <p:cNvPr id="1157" name="右箭头 31"/>
          <p:cNvSpPr/>
          <p:nvPr/>
        </p:nvSpPr>
        <p:spPr>
          <a:xfrm>
            <a:off x="5545199" y="6414560"/>
            <a:ext cx="936001" cy="2159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
        <p:nvSpPr>
          <p:cNvPr id="1158" name="右箭头 31"/>
          <p:cNvSpPr/>
          <p:nvPr/>
        </p:nvSpPr>
        <p:spPr>
          <a:xfrm>
            <a:off x="8692126" y="6414560"/>
            <a:ext cx="878877" cy="2160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grpSp>
        <p:nvGrpSpPr>
          <p:cNvPr id="1162" name="组合 36"/>
          <p:cNvGrpSpPr/>
          <p:nvPr/>
        </p:nvGrpSpPr>
        <p:grpSpPr>
          <a:xfrm>
            <a:off x="1965816" y="1138258"/>
            <a:ext cx="4663584" cy="2412001"/>
            <a:chOff x="0" y="0"/>
            <a:chExt cx="4663584" cy="2412000"/>
          </a:xfrm>
        </p:grpSpPr>
        <p:pic>
          <p:nvPicPr>
            <p:cNvPr id="1159" name="图片 29" descr="图片 29"/>
            <p:cNvPicPr>
              <a:picLocks noChangeAspect="1"/>
            </p:cNvPicPr>
            <p:nvPr/>
          </p:nvPicPr>
          <p:blipFill>
            <a:blip r:embed="rId7">
              <a:extLst/>
            </a:blip>
            <a:srcRect l="1682" t="0" r="2338" b="0"/>
            <a:stretch>
              <a:fillRect/>
            </a:stretch>
          </p:blipFill>
          <p:spPr>
            <a:xfrm>
              <a:off x="1463555" y="0"/>
              <a:ext cx="3200029" cy="2410292"/>
            </a:xfrm>
            <a:prstGeom prst="rect">
              <a:avLst/>
            </a:prstGeom>
            <a:ln w="12700" cap="flat">
              <a:noFill/>
              <a:miter lim="400000"/>
            </a:ln>
            <a:effectLst/>
          </p:spPr>
        </p:pic>
        <p:sp>
          <p:nvSpPr>
            <p:cNvPr id="1160" name="文本框 37"/>
            <p:cNvSpPr txBox="1"/>
            <p:nvPr/>
          </p:nvSpPr>
          <p:spPr>
            <a:xfrm>
              <a:off x="1592401" y="80942"/>
              <a:ext cx="2195474" cy="34842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a:solidFill>
                    <a:srgbClr val="FFFFFF"/>
                  </a:solidFill>
                  <a:latin typeface="Times New Roman"/>
                  <a:ea typeface="Times New Roman"/>
                  <a:cs typeface="Times New Roman"/>
                  <a:sym typeface="Times New Roman"/>
                </a:defRPr>
              </a:lvl1pPr>
            </a:lstStyle>
            <a:p>
              <a:pPr/>
              <a:r>
                <a:t>FA enhances mobility</a:t>
              </a:r>
            </a:p>
          </p:txBody>
        </p:sp>
        <p:pic>
          <p:nvPicPr>
            <p:cNvPr id="1161" name="图片 24" descr="图片 24"/>
            <p:cNvPicPr>
              <a:picLocks noChangeAspect="1"/>
            </p:cNvPicPr>
            <p:nvPr/>
          </p:nvPicPr>
          <p:blipFill>
            <a:blip r:embed="rId8">
              <a:extLst/>
            </a:blip>
            <a:srcRect l="0" t="0" r="56480" b="0"/>
            <a:stretch>
              <a:fillRect/>
            </a:stretch>
          </p:blipFill>
          <p:spPr>
            <a:xfrm>
              <a:off x="-1" y="0"/>
              <a:ext cx="1457774" cy="2412001"/>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4" name="标题 1"/>
          <p:cNvSpPr txBox="1"/>
          <p:nvPr>
            <p:ph type="title"/>
          </p:nvPr>
        </p:nvSpPr>
        <p:spPr>
          <a:xfrm>
            <a:off x="353566" y="136524"/>
            <a:ext cx="8396539" cy="668149"/>
          </a:xfrm>
          <a:prstGeom prst="rect">
            <a:avLst/>
          </a:prstGeom>
        </p:spPr>
        <p:txBody>
          <a:bodyPr/>
          <a:lstStyle/>
          <a:p>
            <a:pPr defTabSz="685800">
              <a:defRPr sz="2100">
                <a:latin typeface="Times New Roman"/>
                <a:ea typeface="Times New Roman"/>
                <a:cs typeface="Times New Roman"/>
                <a:sym typeface="Times New Roman"/>
              </a:defRPr>
            </a:pPr>
            <a:r>
              <a:t>2.</a:t>
            </a:r>
            <a:r>
              <a:t>Engineering Applications of Magnesium Phosphate Cementitious Materials</a:t>
            </a:r>
          </a:p>
        </p:txBody>
      </p:sp>
      <p:grpSp>
        <p:nvGrpSpPr>
          <p:cNvPr id="1170" name="组合 11"/>
          <p:cNvGrpSpPr/>
          <p:nvPr/>
        </p:nvGrpSpPr>
        <p:grpSpPr>
          <a:xfrm>
            <a:off x="2743201" y="885213"/>
            <a:ext cx="1885075" cy="2520002"/>
            <a:chOff x="0" y="0"/>
            <a:chExt cx="1885073" cy="2520000"/>
          </a:xfrm>
        </p:grpSpPr>
        <p:pic>
          <p:nvPicPr>
            <p:cNvPr id="1165" name="Picture 2" descr="Picture 2"/>
            <p:cNvPicPr>
              <a:picLocks noChangeAspect="1"/>
            </p:cNvPicPr>
            <p:nvPr/>
          </p:nvPicPr>
          <p:blipFill>
            <a:blip r:embed="rId2">
              <a:extLst/>
            </a:blip>
            <a:stretch>
              <a:fillRect/>
            </a:stretch>
          </p:blipFill>
          <p:spPr>
            <a:xfrm>
              <a:off x="0" y="0"/>
              <a:ext cx="1771496" cy="2520001"/>
            </a:xfrm>
            <a:prstGeom prst="rect">
              <a:avLst/>
            </a:prstGeom>
            <a:ln w="12700" cap="flat">
              <a:noFill/>
              <a:miter lim="400000"/>
            </a:ln>
            <a:effectLst/>
          </p:spPr>
        </p:pic>
        <p:grpSp>
          <p:nvGrpSpPr>
            <p:cNvPr id="1169" name="组合 9"/>
            <p:cNvGrpSpPr/>
            <p:nvPr/>
          </p:nvGrpSpPr>
          <p:grpSpPr>
            <a:xfrm>
              <a:off x="41668" y="749137"/>
              <a:ext cx="1843406" cy="1198246"/>
              <a:chOff x="0" y="0"/>
              <a:chExt cx="1843405" cy="1198244"/>
            </a:xfrm>
          </p:grpSpPr>
          <p:sp>
            <p:nvSpPr>
              <p:cNvPr id="1166" name="TextBox 12"/>
              <p:cNvSpPr txBox="1"/>
              <p:nvPr/>
            </p:nvSpPr>
            <p:spPr>
              <a:xfrm>
                <a:off x="0" y="268604"/>
                <a:ext cx="1843406" cy="929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defRPr b="1">
                    <a:solidFill>
                      <a:srgbClr val="FFFF00"/>
                    </a:solidFill>
                  </a:defRPr>
                </a:pPr>
                <a:r>
                  <a:t>Matrix concrete</a:t>
                </a:r>
              </a:p>
              <a:p>
                <a:pPr>
                  <a:defRPr b="1">
                    <a:solidFill>
                      <a:srgbClr val="FFFF00"/>
                    </a:solidFill>
                  </a:defRPr>
                </a:pPr>
              </a:p>
              <a:p>
                <a:pPr>
                  <a:defRPr b="1">
                    <a:solidFill>
                      <a:srgbClr val="FFFF00"/>
                    </a:solidFill>
                  </a:defRPr>
                </a:pPr>
                <a:r>
                  <a:t> bonding failure</a:t>
                </a:r>
              </a:p>
            </p:txBody>
          </p:sp>
          <p:sp>
            <p:nvSpPr>
              <p:cNvPr id="1167" name="直接箭头连接符 10"/>
              <p:cNvSpPr/>
              <p:nvPr/>
            </p:nvSpPr>
            <p:spPr>
              <a:xfrm flipV="1">
                <a:off x="255066" y="0"/>
                <a:ext cx="264764" cy="268532"/>
              </a:xfrm>
              <a:prstGeom prst="line">
                <a:avLst/>
              </a:prstGeom>
              <a:noFill/>
              <a:ln w="28575" cap="flat">
                <a:solidFill>
                  <a:srgbClr val="FFFF00"/>
                </a:solidFill>
                <a:prstDash val="solid"/>
                <a:round/>
                <a:tailEnd type="triangle" w="med" len="med"/>
              </a:ln>
              <a:effectLst/>
            </p:spPr>
            <p:txBody>
              <a:bodyPr wrap="square" lIns="45719" tIns="45719" rIns="45719" bIns="45719" numCol="1" anchor="t">
                <a:noAutofit/>
              </a:bodyPr>
              <a:lstStyle/>
              <a:p>
                <a:pPr/>
              </a:p>
            </p:txBody>
          </p:sp>
          <p:sp>
            <p:nvSpPr>
              <p:cNvPr id="1168" name="直接箭头连接符 5"/>
              <p:cNvSpPr/>
              <p:nvPr/>
            </p:nvSpPr>
            <p:spPr>
              <a:xfrm>
                <a:off x="255066" y="607085"/>
                <a:ext cx="264763" cy="287811"/>
              </a:xfrm>
              <a:prstGeom prst="line">
                <a:avLst/>
              </a:prstGeom>
              <a:noFill/>
              <a:ln w="28575" cap="flat">
                <a:solidFill>
                  <a:srgbClr val="FFFF00"/>
                </a:solidFill>
                <a:prstDash val="solid"/>
                <a:round/>
                <a:tailEnd type="triangle" w="med" len="med"/>
              </a:ln>
              <a:effectLst/>
            </p:spPr>
            <p:txBody>
              <a:bodyPr wrap="square" lIns="45719" tIns="45719" rIns="45719" bIns="45719" numCol="1" anchor="t">
                <a:noAutofit/>
              </a:bodyPr>
              <a:lstStyle/>
              <a:p>
                <a:pPr/>
              </a:p>
            </p:txBody>
          </p:sp>
        </p:grpSp>
      </p:grpSp>
      <p:pic>
        <p:nvPicPr>
          <p:cNvPr id="1171" name="图片 12" descr="图片 12"/>
          <p:cNvPicPr>
            <a:picLocks noChangeAspect="1"/>
          </p:cNvPicPr>
          <p:nvPr/>
        </p:nvPicPr>
        <p:blipFill>
          <a:blip r:embed="rId3">
            <a:extLst/>
          </a:blip>
          <a:srcRect l="10379" t="0" r="7299" b="0"/>
          <a:stretch>
            <a:fillRect/>
          </a:stretch>
        </p:blipFill>
        <p:spPr>
          <a:xfrm>
            <a:off x="165721" y="885214"/>
            <a:ext cx="2577479" cy="2520002"/>
          </a:xfrm>
          <a:prstGeom prst="rect">
            <a:avLst/>
          </a:prstGeom>
          <a:ln w="12700">
            <a:miter lim="400000"/>
          </a:ln>
        </p:spPr>
      </p:pic>
      <p:sp>
        <p:nvSpPr>
          <p:cNvPr id="1172" name="文本框 20"/>
          <p:cNvSpPr txBox="1"/>
          <p:nvPr/>
        </p:nvSpPr>
        <p:spPr>
          <a:xfrm>
            <a:off x="240665" y="2971799"/>
            <a:ext cx="1919604" cy="311409"/>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5719" rIns="45719">
            <a:spAutoFit/>
          </a:bodyPr>
          <a:lstStyle>
            <a:lvl1pPr>
              <a:defRPr b="1" sz="1600">
                <a:solidFill>
                  <a:srgbClr val="C00000"/>
                </a:solidFill>
                <a:latin typeface="Times New Roman"/>
                <a:ea typeface="Times New Roman"/>
                <a:cs typeface="Times New Roman"/>
                <a:sym typeface="Times New Roman"/>
              </a:defRPr>
            </a:lvl1pPr>
          </a:lstStyle>
          <a:p>
            <a:pPr/>
            <a:r>
              <a:t>Pulling bond test</a:t>
            </a:r>
          </a:p>
        </p:txBody>
      </p:sp>
      <p:pic>
        <p:nvPicPr>
          <p:cNvPr id="1173" name="Picture 3" descr="Picture 3"/>
          <p:cNvPicPr>
            <a:picLocks noChangeAspect="1"/>
          </p:cNvPicPr>
          <p:nvPr/>
        </p:nvPicPr>
        <p:blipFill>
          <a:blip r:embed="rId4">
            <a:extLst/>
          </a:blip>
          <a:stretch>
            <a:fillRect/>
          </a:stretch>
        </p:blipFill>
        <p:spPr>
          <a:xfrm>
            <a:off x="4716333" y="885213"/>
            <a:ext cx="4066813" cy="2520002"/>
          </a:xfrm>
          <a:prstGeom prst="rect">
            <a:avLst/>
          </a:prstGeom>
          <a:ln w="12700">
            <a:miter lim="400000"/>
          </a:ln>
        </p:spPr>
      </p:pic>
      <p:pic>
        <p:nvPicPr>
          <p:cNvPr id="1174" name="Picture 2" descr="Picture 2"/>
          <p:cNvPicPr>
            <a:picLocks noChangeAspect="1"/>
          </p:cNvPicPr>
          <p:nvPr/>
        </p:nvPicPr>
        <p:blipFill>
          <a:blip r:embed="rId5">
            <a:extLst/>
          </a:blip>
          <a:srcRect l="25101" t="0" r="0" b="0"/>
          <a:stretch>
            <a:fillRect/>
          </a:stretch>
        </p:blipFill>
        <p:spPr>
          <a:xfrm>
            <a:off x="8077200" y="885213"/>
            <a:ext cx="3886200" cy="2552782"/>
          </a:xfrm>
          <a:prstGeom prst="rect">
            <a:avLst/>
          </a:prstGeom>
          <a:ln w="12700">
            <a:miter lim="400000"/>
          </a:ln>
        </p:spPr>
      </p:pic>
      <p:sp>
        <p:nvSpPr>
          <p:cNvPr id="1175" name="文本框 23"/>
          <p:cNvSpPr txBox="1"/>
          <p:nvPr/>
        </p:nvSpPr>
        <p:spPr>
          <a:xfrm>
            <a:off x="7696199" y="3068320"/>
            <a:ext cx="4027172" cy="311409"/>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5719" rIns="45719">
            <a:spAutoFit/>
          </a:bodyPr>
          <a:lstStyle>
            <a:lvl1pPr>
              <a:defRPr b="1" sz="1600">
                <a:solidFill>
                  <a:srgbClr val="C00000"/>
                </a:solidFill>
                <a:latin typeface="Times New Roman"/>
                <a:ea typeface="Times New Roman"/>
                <a:cs typeface="Times New Roman"/>
                <a:sym typeface="Times New Roman"/>
              </a:defRPr>
            </a:lvl1pPr>
          </a:lstStyle>
          <a:p>
            <a:pPr/>
            <a:r>
              <a:t>Construction of 1cm thin floor coating layer</a:t>
            </a:r>
          </a:p>
        </p:txBody>
      </p:sp>
      <p:pic>
        <p:nvPicPr>
          <p:cNvPr id="1176" name="Picture 5" descr="Picture 5"/>
          <p:cNvPicPr>
            <a:picLocks noChangeAspect="1"/>
          </p:cNvPicPr>
          <p:nvPr/>
        </p:nvPicPr>
        <p:blipFill>
          <a:blip r:embed="rId6">
            <a:extLst/>
          </a:blip>
          <a:stretch>
            <a:fillRect/>
          </a:stretch>
        </p:blipFill>
        <p:spPr>
          <a:xfrm>
            <a:off x="240888" y="4028280"/>
            <a:ext cx="3020274" cy="2160001"/>
          </a:xfrm>
          <a:prstGeom prst="rect">
            <a:avLst/>
          </a:prstGeom>
          <a:ln w="12700">
            <a:miter lim="400000"/>
          </a:ln>
        </p:spPr>
      </p:pic>
      <p:pic>
        <p:nvPicPr>
          <p:cNvPr id="1177" name="Picture 4" descr="Picture 4"/>
          <p:cNvPicPr>
            <a:picLocks noChangeAspect="1"/>
          </p:cNvPicPr>
          <p:nvPr/>
        </p:nvPicPr>
        <p:blipFill>
          <a:blip r:embed="rId7">
            <a:extLst/>
          </a:blip>
          <a:stretch>
            <a:fillRect/>
          </a:stretch>
        </p:blipFill>
        <p:spPr>
          <a:xfrm>
            <a:off x="3629728" y="4032124"/>
            <a:ext cx="1621208" cy="2160001"/>
          </a:xfrm>
          <a:prstGeom prst="rect">
            <a:avLst/>
          </a:prstGeom>
          <a:ln w="12700">
            <a:miter lim="400000"/>
          </a:ln>
        </p:spPr>
      </p:pic>
      <p:pic>
        <p:nvPicPr>
          <p:cNvPr id="1178" name="Picture 2" descr="Picture 2"/>
          <p:cNvPicPr>
            <a:picLocks noChangeAspect="1"/>
          </p:cNvPicPr>
          <p:nvPr/>
        </p:nvPicPr>
        <p:blipFill>
          <a:blip r:embed="rId8">
            <a:extLst/>
          </a:blip>
          <a:stretch>
            <a:fillRect/>
          </a:stretch>
        </p:blipFill>
        <p:spPr>
          <a:xfrm>
            <a:off x="5619501" y="4032124"/>
            <a:ext cx="2874930" cy="2160001"/>
          </a:xfrm>
          <a:prstGeom prst="rect">
            <a:avLst/>
          </a:prstGeom>
          <a:ln w="12700">
            <a:miter lim="400000"/>
          </a:ln>
        </p:spPr>
      </p:pic>
      <p:pic>
        <p:nvPicPr>
          <p:cNvPr id="1179" name="Picture 3" descr="Picture 3"/>
          <p:cNvPicPr>
            <a:picLocks noChangeAspect="1"/>
          </p:cNvPicPr>
          <p:nvPr/>
        </p:nvPicPr>
        <p:blipFill>
          <a:blip r:embed="rId9">
            <a:extLst/>
          </a:blip>
          <a:stretch>
            <a:fillRect/>
          </a:stretch>
        </p:blipFill>
        <p:spPr>
          <a:xfrm>
            <a:off x="8946606" y="4028280"/>
            <a:ext cx="2894539" cy="2160001"/>
          </a:xfrm>
          <a:prstGeom prst="rect">
            <a:avLst/>
          </a:prstGeom>
          <a:ln w="12700">
            <a:miter lim="400000"/>
          </a:ln>
        </p:spPr>
      </p:pic>
      <p:sp>
        <p:nvSpPr>
          <p:cNvPr id="1180" name="文本框 38"/>
          <p:cNvSpPr txBox="1"/>
          <p:nvPr/>
        </p:nvSpPr>
        <p:spPr>
          <a:xfrm>
            <a:off x="462115" y="6261374"/>
            <a:ext cx="2577820" cy="243841"/>
          </a:xfrm>
          <a:prstGeom prst="rect">
            <a:avLst/>
          </a:prstGeom>
          <a:solidFill>
            <a:srgbClr val="FFFFFF"/>
          </a:solidFill>
          <a:ln w="12700">
            <a:solidFill>
              <a:srgbClr val="0C08B8"/>
            </a:solidFill>
          </a:ln>
          <a:extLst>
            <a:ext uri="{C572A759-6A51-4108-AA02-DFA0A04FC94B}">
              <ma14:wrappingTextBoxFlag xmlns:ma14="http://schemas.microsoft.com/office/mac/drawingml/2011/main" val="1"/>
            </a:ext>
          </a:extLst>
        </p:spPr>
        <p:txBody>
          <a:bodyPr lIns="45719" rIns="45719">
            <a:spAutoFit/>
          </a:bodyPr>
          <a:lstStyle>
            <a:lvl1pPr algn="ctr">
              <a:defRPr b="1" sz="900">
                <a:solidFill>
                  <a:srgbClr val="00B050"/>
                </a:solidFill>
              </a:defRPr>
            </a:lvl1pPr>
          </a:lstStyle>
          <a:p>
            <a:pPr/>
            <a:r>
              <a:t>Surface milling and cleaning of concrete</a:t>
            </a:r>
          </a:p>
        </p:txBody>
      </p:sp>
      <p:sp>
        <p:nvSpPr>
          <p:cNvPr id="1181" name="右箭头 31"/>
          <p:cNvSpPr/>
          <p:nvPr/>
        </p:nvSpPr>
        <p:spPr>
          <a:xfrm>
            <a:off x="3225577" y="6356379"/>
            <a:ext cx="532114" cy="2159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
        <p:nvSpPr>
          <p:cNvPr id="1182" name="文本框 40"/>
          <p:cNvSpPr txBox="1"/>
          <p:nvPr/>
        </p:nvSpPr>
        <p:spPr>
          <a:xfrm>
            <a:off x="3900706" y="6279662"/>
            <a:ext cx="1150238" cy="243841"/>
          </a:xfrm>
          <a:prstGeom prst="rect">
            <a:avLst/>
          </a:prstGeom>
          <a:solidFill>
            <a:srgbClr val="FFFFFF"/>
          </a:solidFill>
          <a:ln w="12700">
            <a:solidFill>
              <a:srgbClr val="0C08B8"/>
            </a:solidFill>
          </a:ln>
          <a:extLst>
            <a:ext uri="{C572A759-6A51-4108-AA02-DFA0A04FC94B}">
              <ma14:wrappingTextBoxFlag xmlns:ma14="http://schemas.microsoft.com/office/mac/drawingml/2011/main" val="1"/>
            </a:ext>
          </a:extLst>
        </p:spPr>
        <p:txBody>
          <a:bodyPr lIns="45719" rIns="45719">
            <a:spAutoFit/>
          </a:bodyPr>
          <a:lstStyle>
            <a:lvl1pPr algn="ctr">
              <a:defRPr b="1" sz="900">
                <a:solidFill>
                  <a:srgbClr val="00B050"/>
                </a:solidFill>
              </a:defRPr>
            </a:lvl1pPr>
          </a:lstStyle>
          <a:p>
            <a:pPr/>
            <a:r>
              <a:t>Slurry Mixing</a:t>
            </a:r>
          </a:p>
        </p:txBody>
      </p:sp>
      <p:sp>
        <p:nvSpPr>
          <p:cNvPr id="1183" name="文本框 41"/>
          <p:cNvSpPr txBox="1"/>
          <p:nvPr/>
        </p:nvSpPr>
        <p:spPr>
          <a:xfrm>
            <a:off x="6364708" y="6286120"/>
            <a:ext cx="1384517" cy="243841"/>
          </a:xfrm>
          <a:prstGeom prst="rect">
            <a:avLst/>
          </a:prstGeom>
          <a:solidFill>
            <a:srgbClr val="FFFFFF"/>
          </a:solidFill>
          <a:ln w="12700">
            <a:solidFill>
              <a:srgbClr val="0C08B8"/>
            </a:solidFill>
          </a:ln>
          <a:extLst>
            <a:ext uri="{C572A759-6A51-4108-AA02-DFA0A04FC94B}">
              <ma14:wrappingTextBoxFlag xmlns:ma14="http://schemas.microsoft.com/office/mac/drawingml/2011/main" val="1"/>
            </a:ext>
          </a:extLst>
        </p:spPr>
        <p:txBody>
          <a:bodyPr lIns="45719" rIns="45719">
            <a:spAutoFit/>
          </a:bodyPr>
          <a:lstStyle>
            <a:lvl1pPr algn="ctr">
              <a:defRPr b="1" sz="900">
                <a:solidFill>
                  <a:srgbClr val="00B050"/>
                </a:solidFill>
              </a:defRPr>
            </a:lvl1pPr>
          </a:lstStyle>
          <a:p>
            <a:pPr/>
            <a:r>
              <a:t>Paving and Surfacing</a:t>
            </a:r>
          </a:p>
        </p:txBody>
      </p:sp>
      <p:sp>
        <p:nvSpPr>
          <p:cNvPr id="1184" name="右箭头 31"/>
          <p:cNvSpPr/>
          <p:nvPr/>
        </p:nvSpPr>
        <p:spPr>
          <a:xfrm>
            <a:off x="5257800" y="6383349"/>
            <a:ext cx="900001" cy="2159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
        <p:nvSpPr>
          <p:cNvPr id="1185" name="右箭头 31"/>
          <p:cNvSpPr/>
          <p:nvPr/>
        </p:nvSpPr>
        <p:spPr>
          <a:xfrm>
            <a:off x="8077200" y="6383349"/>
            <a:ext cx="1368001" cy="2159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
        <p:nvSpPr>
          <p:cNvPr id="1186" name="文本框 44"/>
          <p:cNvSpPr txBox="1"/>
          <p:nvPr/>
        </p:nvSpPr>
        <p:spPr>
          <a:xfrm>
            <a:off x="9753599" y="6286120"/>
            <a:ext cx="1466261" cy="243841"/>
          </a:xfrm>
          <a:prstGeom prst="rect">
            <a:avLst/>
          </a:prstGeom>
          <a:solidFill>
            <a:srgbClr val="FFFFFF"/>
          </a:solidFill>
          <a:ln w="12700">
            <a:solidFill>
              <a:srgbClr val="0C08B8"/>
            </a:solidFill>
          </a:ln>
          <a:extLst>
            <a:ext uri="{C572A759-6A51-4108-AA02-DFA0A04FC94B}">
              <ma14:wrappingTextBoxFlag xmlns:ma14="http://schemas.microsoft.com/office/mac/drawingml/2011/main" val="1"/>
            </a:ext>
          </a:extLst>
        </p:spPr>
        <p:txBody>
          <a:bodyPr lIns="45719" rIns="45719">
            <a:spAutoFit/>
          </a:bodyPr>
          <a:lstStyle>
            <a:lvl1pPr algn="ctr">
              <a:defRPr b="1" sz="900">
                <a:solidFill>
                  <a:srgbClr val="00B050"/>
                </a:solidFill>
              </a:defRPr>
            </a:lvl1pPr>
          </a:lstStyle>
          <a:p>
            <a:pPr/>
            <a:r>
              <a:t>In service for 2 hours</a:t>
            </a:r>
          </a:p>
        </p:txBody>
      </p:sp>
      <p:grpSp>
        <p:nvGrpSpPr>
          <p:cNvPr id="1189" name="文本框 2"/>
          <p:cNvGrpSpPr/>
          <p:nvPr/>
        </p:nvGrpSpPr>
        <p:grpSpPr>
          <a:xfrm>
            <a:off x="1523999" y="3399089"/>
            <a:ext cx="9695861" cy="689357"/>
            <a:chOff x="0" y="0"/>
            <a:chExt cx="9695859" cy="689355"/>
          </a:xfrm>
        </p:grpSpPr>
        <p:sp>
          <p:nvSpPr>
            <p:cNvPr id="1187" name="矩形"/>
            <p:cNvSpPr/>
            <p:nvPr/>
          </p:nvSpPr>
          <p:spPr>
            <a:xfrm>
              <a:off x="0" y="106407"/>
              <a:ext cx="9695860" cy="476542"/>
            </a:xfrm>
            <a:prstGeom prst="rect">
              <a:avLst/>
            </a:prstGeom>
            <a:solidFill>
              <a:srgbClr val="00B0F0">
                <a:alpha val="73000"/>
              </a:srgbClr>
            </a:solidFill>
            <a:ln w="12700" cap="flat">
              <a:noFill/>
              <a:miter lim="400000"/>
            </a:ln>
            <a:effectLst>
              <a:outerShdw sx="100000" sy="100000" kx="0" ky="0" algn="b" rotWithShape="0" blurRad="38100" dist="20000" dir="5400000">
                <a:srgbClr val="000000">
                  <a:alpha val="38000"/>
                </a:srgbClr>
              </a:outerShdw>
            </a:effectLst>
          </p:spPr>
          <p:txBody>
            <a:bodyPr wrap="square" lIns="45719" tIns="45719" rIns="45719" bIns="45719" numCol="1" anchor="ctr">
              <a:noAutofit/>
            </a:bodyPr>
            <a:lstStyle/>
            <a:p>
              <a:pPr algn="ctr">
                <a:lnSpc>
                  <a:spcPct val="114000"/>
                </a:lnSpc>
                <a:defRPr b="1">
                  <a:solidFill>
                    <a:srgbClr val="FFFF00"/>
                  </a:solidFill>
                </a:defRPr>
              </a:pPr>
            </a:p>
          </p:txBody>
        </p:sp>
        <p:sp>
          <p:nvSpPr>
            <p:cNvPr id="1188" name="Ultra-thin layer coating: Utilizing excellent adhesion properties, it is applied as a surface layer for garage floors and light-duty road surfaces."/>
            <p:cNvSpPr txBox="1"/>
            <p:nvPr/>
          </p:nvSpPr>
          <p:spPr>
            <a:xfrm>
              <a:off x="45719" y="0"/>
              <a:ext cx="9604421" cy="68935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lnSpc>
                  <a:spcPct val="114000"/>
                </a:lnSpc>
                <a:defRPr b="1">
                  <a:solidFill>
                    <a:srgbClr val="FFFF00"/>
                  </a:solidFill>
                </a:defRPr>
              </a:lvl1pPr>
            </a:lstStyle>
            <a:p>
              <a:pPr/>
              <a:r>
                <a:t>Ultra-thin layer coating: Utilizing excellent adhesion properties, it is applied as a surface layer for garage floors and light-duty road surfaces.</a:t>
              </a:r>
            </a:p>
          </p:txBody>
        </p:sp>
      </p:gr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1" name="标题 1"/>
          <p:cNvSpPr txBox="1"/>
          <p:nvPr>
            <p:ph type="title"/>
          </p:nvPr>
        </p:nvSpPr>
        <p:spPr>
          <a:xfrm>
            <a:off x="353566" y="136524"/>
            <a:ext cx="8396539" cy="668149"/>
          </a:xfrm>
          <a:prstGeom prst="rect">
            <a:avLst/>
          </a:prstGeom>
        </p:spPr>
        <p:txBody>
          <a:bodyPr/>
          <a:lstStyle/>
          <a:p>
            <a:pPr defTabSz="685800">
              <a:defRPr sz="2100">
                <a:latin typeface="Times New Roman"/>
                <a:ea typeface="Times New Roman"/>
                <a:cs typeface="Times New Roman"/>
                <a:sym typeface="Times New Roman"/>
              </a:defRPr>
            </a:pPr>
            <a:r>
              <a:t>2.</a:t>
            </a:r>
            <a:r>
              <a:t>Engineering Applications of Magnesium Phosphate Cementitious Materials</a:t>
            </a:r>
          </a:p>
        </p:txBody>
      </p:sp>
      <p:pic>
        <p:nvPicPr>
          <p:cNvPr id="1192" name="图片 2" descr="图片 2"/>
          <p:cNvPicPr>
            <a:picLocks noChangeAspect="1"/>
          </p:cNvPicPr>
          <p:nvPr/>
        </p:nvPicPr>
        <p:blipFill>
          <a:blip r:embed="rId2">
            <a:extLst/>
          </a:blip>
          <a:stretch>
            <a:fillRect/>
          </a:stretch>
        </p:blipFill>
        <p:spPr>
          <a:xfrm>
            <a:off x="257210" y="1385597"/>
            <a:ext cx="1828801" cy="1598604"/>
          </a:xfrm>
          <a:prstGeom prst="rect">
            <a:avLst/>
          </a:prstGeom>
          <a:ln w="12700">
            <a:miter lim="400000"/>
          </a:ln>
        </p:spPr>
      </p:pic>
      <p:pic>
        <p:nvPicPr>
          <p:cNvPr id="1193" name="图片 3" descr="图片 3"/>
          <p:cNvPicPr>
            <a:picLocks noChangeAspect="1"/>
          </p:cNvPicPr>
          <p:nvPr/>
        </p:nvPicPr>
        <p:blipFill>
          <a:blip r:embed="rId3">
            <a:extLst/>
          </a:blip>
          <a:stretch>
            <a:fillRect/>
          </a:stretch>
        </p:blipFill>
        <p:spPr>
          <a:xfrm>
            <a:off x="2209800" y="1350052"/>
            <a:ext cx="3733800" cy="1669694"/>
          </a:xfrm>
          <a:prstGeom prst="rect">
            <a:avLst/>
          </a:prstGeom>
          <a:ln w="12700">
            <a:miter lim="400000"/>
          </a:ln>
        </p:spPr>
      </p:pic>
      <p:pic>
        <p:nvPicPr>
          <p:cNvPr id="1194" name="图片 5" descr="图片 5"/>
          <p:cNvPicPr>
            <a:picLocks noChangeAspect="1"/>
          </p:cNvPicPr>
          <p:nvPr/>
        </p:nvPicPr>
        <p:blipFill>
          <a:blip r:embed="rId4">
            <a:extLst/>
          </a:blip>
          <a:stretch>
            <a:fillRect/>
          </a:stretch>
        </p:blipFill>
        <p:spPr>
          <a:xfrm>
            <a:off x="4047871" y="3137488"/>
            <a:ext cx="1895729" cy="1534639"/>
          </a:xfrm>
          <a:prstGeom prst="rect">
            <a:avLst/>
          </a:prstGeom>
          <a:ln w="12700">
            <a:miter lim="400000"/>
          </a:ln>
        </p:spPr>
      </p:pic>
      <p:pic>
        <p:nvPicPr>
          <p:cNvPr id="1195" name="图片 8" descr="图片 8"/>
          <p:cNvPicPr>
            <a:picLocks noChangeAspect="1"/>
          </p:cNvPicPr>
          <p:nvPr/>
        </p:nvPicPr>
        <p:blipFill>
          <a:blip r:embed="rId5">
            <a:extLst/>
          </a:blip>
          <a:srcRect l="50000" t="0" r="0" b="0"/>
          <a:stretch>
            <a:fillRect/>
          </a:stretch>
        </p:blipFill>
        <p:spPr>
          <a:xfrm>
            <a:off x="233976" y="3078918"/>
            <a:ext cx="1897229" cy="1656001"/>
          </a:xfrm>
          <a:prstGeom prst="rect">
            <a:avLst/>
          </a:prstGeom>
          <a:ln w="12700">
            <a:miter lim="400000"/>
          </a:ln>
        </p:spPr>
      </p:pic>
      <p:pic>
        <p:nvPicPr>
          <p:cNvPr id="1196" name="图片 10" descr="图片 10"/>
          <p:cNvPicPr>
            <a:picLocks noChangeAspect="1"/>
          </p:cNvPicPr>
          <p:nvPr/>
        </p:nvPicPr>
        <p:blipFill>
          <a:blip r:embed="rId6">
            <a:extLst/>
          </a:blip>
          <a:stretch>
            <a:fillRect/>
          </a:stretch>
        </p:blipFill>
        <p:spPr>
          <a:xfrm>
            <a:off x="6449302" y="990600"/>
            <a:ext cx="3383848" cy="2628002"/>
          </a:xfrm>
          <a:prstGeom prst="rect">
            <a:avLst/>
          </a:prstGeom>
          <a:ln w="12700">
            <a:miter lim="400000"/>
          </a:ln>
        </p:spPr>
      </p:pic>
      <p:pic>
        <p:nvPicPr>
          <p:cNvPr id="1197" name="图片 7" descr="图片 7"/>
          <p:cNvPicPr>
            <a:picLocks noChangeAspect="1"/>
          </p:cNvPicPr>
          <p:nvPr/>
        </p:nvPicPr>
        <p:blipFill>
          <a:blip r:embed="rId7">
            <a:extLst/>
          </a:blip>
          <a:stretch>
            <a:fillRect/>
          </a:stretch>
        </p:blipFill>
        <p:spPr>
          <a:xfrm>
            <a:off x="9838469" y="990600"/>
            <a:ext cx="1896332" cy="2628001"/>
          </a:xfrm>
          <a:prstGeom prst="rect">
            <a:avLst/>
          </a:prstGeom>
          <a:ln w="12700">
            <a:miter lim="400000"/>
          </a:ln>
        </p:spPr>
      </p:pic>
      <p:sp>
        <p:nvSpPr>
          <p:cNvPr id="1198" name="文本框 12"/>
          <p:cNvSpPr txBox="1"/>
          <p:nvPr/>
        </p:nvSpPr>
        <p:spPr>
          <a:xfrm>
            <a:off x="8034177" y="3172144"/>
            <a:ext cx="3756157" cy="523241"/>
          </a:xfrm>
          <a:prstGeom prst="rect">
            <a:avLst/>
          </a:prstGeom>
          <a:solidFill>
            <a:srgbClr val="F2F2F2"/>
          </a:solidFill>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400"/>
            </a:lvl1pPr>
          </a:lstStyle>
          <a:p>
            <a:pPr/>
            <a:r>
              <a:t>Reinforcement of Crash Wall on Guangzhou Ring Expressway</a:t>
            </a:r>
          </a:p>
        </p:txBody>
      </p:sp>
      <p:pic>
        <p:nvPicPr>
          <p:cNvPr id="1199" name="图片 27" descr="图片 27"/>
          <p:cNvPicPr>
            <a:picLocks noChangeAspect="1"/>
          </p:cNvPicPr>
          <p:nvPr/>
        </p:nvPicPr>
        <p:blipFill>
          <a:blip r:embed="rId8">
            <a:extLst/>
          </a:blip>
          <a:srcRect l="0" t="17139" r="0" b="6547"/>
          <a:stretch>
            <a:fillRect/>
          </a:stretch>
        </p:blipFill>
        <p:spPr>
          <a:xfrm>
            <a:off x="9756950" y="3832123"/>
            <a:ext cx="2079116" cy="2113263"/>
          </a:xfrm>
          <a:prstGeom prst="rect">
            <a:avLst/>
          </a:prstGeom>
          <a:ln w="12700">
            <a:miter lim="400000"/>
          </a:ln>
        </p:spPr>
      </p:pic>
      <p:pic>
        <p:nvPicPr>
          <p:cNvPr id="1200" name="图片 9" descr="图片 9"/>
          <p:cNvPicPr>
            <a:picLocks noChangeAspect="1"/>
          </p:cNvPicPr>
          <p:nvPr/>
        </p:nvPicPr>
        <p:blipFill>
          <a:blip r:embed="rId5">
            <a:extLst/>
          </a:blip>
          <a:srcRect l="0" t="0" r="49674" b="0"/>
          <a:stretch>
            <a:fillRect/>
          </a:stretch>
        </p:blipFill>
        <p:spPr>
          <a:xfrm>
            <a:off x="2145454" y="3069624"/>
            <a:ext cx="1911476" cy="1657618"/>
          </a:xfrm>
          <a:prstGeom prst="rect">
            <a:avLst/>
          </a:prstGeom>
          <a:ln w="12700">
            <a:miter lim="400000"/>
          </a:ln>
        </p:spPr>
      </p:pic>
      <p:sp>
        <p:nvSpPr>
          <p:cNvPr id="1201" name="直接箭头连接符 31"/>
          <p:cNvSpPr/>
          <p:nvPr/>
        </p:nvSpPr>
        <p:spPr>
          <a:xfrm>
            <a:off x="1972556" y="2133600"/>
            <a:ext cx="288001" cy="0"/>
          </a:xfrm>
          <a:prstGeom prst="line">
            <a:avLst/>
          </a:prstGeom>
          <a:ln w="57150">
            <a:solidFill>
              <a:srgbClr val="FF0000"/>
            </a:solidFill>
            <a:tailEnd type="triangle"/>
          </a:ln>
        </p:spPr>
        <p:txBody>
          <a:bodyPr lIns="45719" rIns="45719"/>
          <a:lstStyle/>
          <a:p>
            <a:pPr/>
          </a:p>
        </p:txBody>
      </p:sp>
      <p:sp>
        <p:nvSpPr>
          <p:cNvPr id="1202" name="直接箭头连接符 13"/>
          <p:cNvSpPr/>
          <p:nvPr/>
        </p:nvSpPr>
        <p:spPr>
          <a:xfrm>
            <a:off x="3912930" y="2133600"/>
            <a:ext cx="288001" cy="0"/>
          </a:xfrm>
          <a:prstGeom prst="line">
            <a:avLst/>
          </a:prstGeom>
          <a:ln w="57150">
            <a:solidFill>
              <a:srgbClr val="FF0000"/>
            </a:solidFill>
            <a:tailEnd type="triangle"/>
          </a:ln>
        </p:spPr>
        <p:txBody>
          <a:bodyPr lIns="45719" rIns="45719"/>
          <a:lstStyle/>
          <a:p>
            <a:pPr/>
          </a:p>
        </p:txBody>
      </p:sp>
      <p:sp>
        <p:nvSpPr>
          <p:cNvPr id="1203" name="直接箭头连接符 20"/>
          <p:cNvSpPr/>
          <p:nvPr/>
        </p:nvSpPr>
        <p:spPr>
          <a:xfrm flipH="1">
            <a:off x="3914702" y="3810000"/>
            <a:ext cx="286228" cy="0"/>
          </a:xfrm>
          <a:prstGeom prst="line">
            <a:avLst/>
          </a:prstGeom>
          <a:ln w="57150">
            <a:solidFill>
              <a:srgbClr val="FF0000"/>
            </a:solidFill>
            <a:tailEnd type="triangle"/>
          </a:ln>
        </p:spPr>
        <p:txBody>
          <a:bodyPr lIns="45719" rIns="45719"/>
          <a:lstStyle/>
          <a:p>
            <a:pPr/>
          </a:p>
        </p:txBody>
      </p:sp>
      <p:sp>
        <p:nvSpPr>
          <p:cNvPr id="1204" name="直接箭头连接符 21"/>
          <p:cNvSpPr/>
          <p:nvPr/>
        </p:nvSpPr>
        <p:spPr>
          <a:xfrm flipH="1">
            <a:off x="2007797" y="3832123"/>
            <a:ext cx="286228" cy="1"/>
          </a:xfrm>
          <a:prstGeom prst="line">
            <a:avLst/>
          </a:prstGeom>
          <a:ln w="57150">
            <a:solidFill>
              <a:srgbClr val="FF0000"/>
            </a:solidFill>
            <a:tailEnd type="triangle"/>
          </a:ln>
        </p:spPr>
        <p:txBody>
          <a:bodyPr lIns="45719" rIns="45719"/>
          <a:lstStyle/>
          <a:p>
            <a:pPr/>
          </a:p>
        </p:txBody>
      </p:sp>
      <p:sp>
        <p:nvSpPr>
          <p:cNvPr id="1205" name="直接箭头连接符 22"/>
          <p:cNvSpPr/>
          <p:nvPr/>
        </p:nvSpPr>
        <p:spPr>
          <a:xfrm>
            <a:off x="5096757" y="2867344"/>
            <a:ext cx="1" cy="304801"/>
          </a:xfrm>
          <a:prstGeom prst="line">
            <a:avLst/>
          </a:prstGeom>
          <a:ln w="57150">
            <a:solidFill>
              <a:srgbClr val="FF0000"/>
            </a:solidFill>
            <a:tailEnd type="triangle"/>
          </a:ln>
        </p:spPr>
        <p:txBody>
          <a:bodyPr lIns="45719" rIns="45719"/>
          <a:lstStyle/>
          <a:p>
            <a:pPr/>
          </a:p>
        </p:txBody>
      </p:sp>
      <p:pic>
        <p:nvPicPr>
          <p:cNvPr id="1206" name="图片 42" descr="图片 42"/>
          <p:cNvPicPr>
            <a:picLocks noChangeAspect="1"/>
          </p:cNvPicPr>
          <p:nvPr/>
        </p:nvPicPr>
        <p:blipFill>
          <a:blip r:embed="rId9">
            <a:extLst/>
          </a:blip>
          <a:stretch>
            <a:fillRect/>
          </a:stretch>
        </p:blipFill>
        <p:spPr>
          <a:xfrm>
            <a:off x="4572001" y="4802289"/>
            <a:ext cx="1578363" cy="1750911"/>
          </a:xfrm>
          <a:prstGeom prst="rect">
            <a:avLst/>
          </a:prstGeom>
          <a:ln w="12700">
            <a:miter lim="400000"/>
          </a:ln>
        </p:spPr>
      </p:pic>
      <p:pic>
        <p:nvPicPr>
          <p:cNvPr id="1207" name="图片 23" descr="图片 23"/>
          <p:cNvPicPr>
            <a:picLocks noChangeAspect="1"/>
          </p:cNvPicPr>
          <p:nvPr/>
        </p:nvPicPr>
        <p:blipFill>
          <a:blip r:embed="rId10">
            <a:extLst/>
          </a:blip>
          <a:stretch>
            <a:fillRect/>
          </a:stretch>
        </p:blipFill>
        <p:spPr>
          <a:xfrm>
            <a:off x="6358471" y="3809898"/>
            <a:ext cx="3191169" cy="2113263"/>
          </a:xfrm>
          <a:prstGeom prst="rect">
            <a:avLst/>
          </a:prstGeom>
          <a:ln w="12700">
            <a:miter lim="400000"/>
          </a:ln>
        </p:spPr>
      </p:pic>
      <p:sp>
        <p:nvSpPr>
          <p:cNvPr id="1208" name="Rectangle 30"/>
          <p:cNvSpPr txBox="1"/>
          <p:nvPr/>
        </p:nvSpPr>
        <p:spPr>
          <a:xfrm>
            <a:off x="6510237" y="990600"/>
            <a:ext cx="3317823" cy="370840"/>
          </a:xfrm>
          <a:prstGeom prst="rect">
            <a:avLst/>
          </a:prstGeom>
          <a:ln w="12700">
            <a:miter lim="400000"/>
          </a:ln>
          <a:effectLst>
            <a:outerShdw sx="100000" sy="100000" kx="0" ky="0" algn="b" rotWithShape="0" blurRad="0" dist="17961" dir="2700000">
              <a:srgbClr val="999999"/>
            </a:outerShdw>
          </a:effectLst>
          <a:extLst>
            <a:ext uri="{C572A759-6A51-4108-AA02-DFA0A04FC94B}">
              <ma14:wrappingTextBoxFlag xmlns:ma14="http://schemas.microsoft.com/office/mac/drawingml/2011/main" val="1"/>
            </a:ext>
          </a:extLst>
        </p:spPr>
        <p:txBody>
          <a:bodyPr wrap="none" lIns="45719" rIns="45719">
            <a:spAutoFit/>
          </a:bodyPr>
          <a:lstStyle>
            <a:lvl1pPr>
              <a:defRPr b="1">
                <a:solidFill>
                  <a:srgbClr val="CC3300"/>
                </a:solidFill>
              </a:defRPr>
            </a:lvl1pPr>
          </a:lstStyle>
          <a:p>
            <a:pPr/>
            <a:r>
              <a:t>Guangzhou Ring Expressway</a:t>
            </a:r>
          </a:p>
        </p:txBody>
      </p:sp>
      <p:sp>
        <p:nvSpPr>
          <p:cNvPr id="1209" name="Rectangle 30"/>
          <p:cNvSpPr txBox="1"/>
          <p:nvPr/>
        </p:nvSpPr>
        <p:spPr>
          <a:xfrm>
            <a:off x="9816464" y="3733800"/>
            <a:ext cx="2334896" cy="650241"/>
          </a:xfrm>
          <a:prstGeom prst="rect">
            <a:avLst/>
          </a:prstGeom>
          <a:ln w="12700">
            <a:miter lim="400000"/>
          </a:ln>
          <a:effectLst>
            <a:outerShdw sx="100000" sy="100000" kx="0" ky="0" algn="b" rotWithShape="0" blurRad="0" dist="17961" dir="2700000">
              <a:srgbClr val="999999"/>
            </a:outerShdw>
          </a:effectLst>
          <a:extLst>
            <a:ext uri="{C572A759-6A51-4108-AA02-DFA0A04FC94B}">
              <ma14:wrappingTextBoxFlag xmlns:ma14="http://schemas.microsoft.com/office/mac/drawingml/2011/main" val="1"/>
            </a:ext>
          </a:extLst>
        </p:spPr>
        <p:txBody>
          <a:bodyPr lIns="45719" rIns="45719">
            <a:spAutoFit/>
          </a:bodyPr>
          <a:lstStyle/>
          <a:p>
            <a:pPr>
              <a:defRPr b="1">
                <a:solidFill>
                  <a:srgbClr val="FFFFFF"/>
                </a:solidFill>
                <a:effectLst>
                  <a:outerShdw sx="100000" sy="100000" kx="0" ky="0" algn="b" rotWithShape="0" blurRad="38100" dist="38100" dir="2700000">
                    <a:srgbClr val="000000">
                      <a:alpha val="43137"/>
                    </a:srgbClr>
                  </a:outerShdw>
                </a:effectLst>
              </a:defRPr>
            </a:pPr>
            <a:r>
              <a:t>Guangzhou Poly </a:t>
            </a:r>
          </a:p>
          <a:p>
            <a:pPr>
              <a:defRPr b="1">
                <a:solidFill>
                  <a:srgbClr val="FFFFFF"/>
                </a:solidFill>
                <a:effectLst>
                  <a:outerShdw sx="100000" sy="100000" kx="0" ky="0" algn="b" rotWithShape="0" blurRad="38100" dist="38100" dir="2700000">
                    <a:srgbClr val="000000">
                      <a:alpha val="43137"/>
                    </a:srgbClr>
                  </a:outerShdw>
                </a:effectLst>
              </a:defRPr>
            </a:pPr>
            <a:r>
              <a:t>• Financial City</a:t>
            </a:r>
          </a:p>
        </p:txBody>
      </p:sp>
      <p:sp>
        <p:nvSpPr>
          <p:cNvPr id="1210" name="Rectangle 30"/>
          <p:cNvSpPr txBox="1"/>
          <p:nvPr/>
        </p:nvSpPr>
        <p:spPr>
          <a:xfrm>
            <a:off x="6350878" y="3886098"/>
            <a:ext cx="3317824" cy="370841"/>
          </a:xfrm>
          <a:prstGeom prst="rect">
            <a:avLst/>
          </a:prstGeom>
          <a:ln w="12700">
            <a:miter lim="400000"/>
          </a:ln>
          <a:effectLst>
            <a:outerShdw sx="100000" sy="100000" kx="0" ky="0" algn="b" rotWithShape="0" blurRad="0" dist="17961" dir="2700000">
              <a:srgbClr val="999999"/>
            </a:outerShdw>
          </a:effectLst>
          <a:extLst>
            <a:ext uri="{C572A759-6A51-4108-AA02-DFA0A04FC94B}">
              <ma14:wrappingTextBoxFlag xmlns:ma14="http://schemas.microsoft.com/office/mac/drawingml/2011/main" val="1"/>
            </a:ext>
          </a:extLst>
        </p:spPr>
        <p:txBody>
          <a:bodyPr wrap="none" lIns="45719" rIns="45719">
            <a:spAutoFit/>
          </a:bodyPr>
          <a:lstStyle>
            <a:lvl1pPr>
              <a:defRPr b="1">
                <a:solidFill>
                  <a:srgbClr val="FFFFFF"/>
                </a:solidFill>
                <a:effectLst>
                  <a:outerShdw sx="100000" sy="100000" kx="0" ky="0" algn="b" rotWithShape="0" blurRad="38100" dist="38100" dir="2700000">
                    <a:srgbClr val="000000">
                      <a:alpha val="43137"/>
                    </a:srgbClr>
                  </a:outerShdw>
                </a:effectLst>
              </a:defRPr>
            </a:lvl1pPr>
          </a:lstStyle>
          <a:p>
            <a:pPr/>
            <a:r>
              <a:t>Guangzhou Ring Expressway</a:t>
            </a:r>
          </a:p>
        </p:txBody>
      </p:sp>
      <p:sp>
        <p:nvSpPr>
          <p:cNvPr id="1211" name="文本框 32"/>
          <p:cNvSpPr txBox="1"/>
          <p:nvPr/>
        </p:nvSpPr>
        <p:spPr>
          <a:xfrm>
            <a:off x="6381208" y="6017405"/>
            <a:ext cx="5496225" cy="613157"/>
          </a:xfrm>
          <a:prstGeom prst="rect">
            <a:avLst/>
          </a:prstGeom>
          <a:ln w="12700">
            <a:miter lim="400000"/>
          </a:ln>
          <a:effectLst>
            <a:outerShdw sx="100000" sy="100000" kx="0" ky="0" algn="b" rotWithShape="0" blurRad="0" dist="17961" dir="2700000">
              <a:srgbClr val="999999"/>
            </a:outerShdw>
          </a:effectLst>
          <a:extLst>
            <a:ext uri="{C572A759-6A51-4108-AA02-DFA0A04FC94B}">
              <ma14:wrappingTextBoxFlag xmlns:ma14="http://schemas.microsoft.com/office/mac/drawingml/2011/main" val="1"/>
            </a:ext>
          </a:extLst>
        </p:spPr>
        <p:txBody>
          <a:bodyPr lIns="45719" rIns="45719">
            <a:spAutoFit/>
          </a:bodyPr>
          <a:lstStyle/>
          <a:p>
            <a:pPr marL="342900" indent="-342900">
              <a:lnSpc>
                <a:spcPct val="114000"/>
              </a:lnSpc>
              <a:spcBef>
                <a:spcPts val="500"/>
              </a:spcBef>
              <a:buClr>
                <a:srgbClr val="000000"/>
              </a:buClr>
              <a:buSzPct val="100000"/>
              <a:buChar char="◆"/>
              <a:defRPr b="1" sz="900">
                <a:latin typeface="微软雅黑"/>
                <a:ea typeface="微软雅黑"/>
                <a:cs typeface="微软雅黑"/>
                <a:sym typeface="微软雅黑"/>
              </a:defRPr>
            </a:pPr>
            <a:r>
              <a:t>MPC inorganic anchoring agent was employed for reinforcement bar anchoring.</a:t>
            </a:r>
          </a:p>
          <a:p>
            <a:pPr marL="342900" indent="-342900">
              <a:lnSpc>
                <a:spcPct val="114000"/>
              </a:lnSpc>
              <a:spcBef>
                <a:spcPts val="500"/>
              </a:spcBef>
              <a:buClr>
                <a:srgbClr val="000000"/>
              </a:buClr>
              <a:buSzPct val="100000"/>
              <a:buChar char="◆"/>
              <a:defRPr b="1" sz="900">
                <a:solidFill>
                  <a:srgbClr val="FF0000"/>
                </a:solidFill>
                <a:latin typeface="微软雅黑"/>
                <a:ea typeface="微软雅黑"/>
                <a:cs typeface="微软雅黑"/>
                <a:sym typeface="微软雅黑"/>
              </a:defRPr>
            </a:pPr>
            <a:r>
              <a:t>The on-site pull-out test conducted within 3-6 hours demonstrated that the anchoring force met the design requirements.</a:t>
            </a:r>
          </a:p>
        </p:txBody>
      </p:sp>
      <p:sp>
        <p:nvSpPr>
          <p:cNvPr id="1212" name="文本框 35"/>
          <p:cNvSpPr txBox="1"/>
          <p:nvPr/>
        </p:nvSpPr>
        <p:spPr>
          <a:xfrm>
            <a:off x="8477026" y="5328480"/>
            <a:ext cx="1869317"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solidFill>
                  <a:srgbClr val="FFFF00"/>
                </a:solidFill>
              </a:defRPr>
            </a:lvl1pPr>
          </a:lstStyle>
          <a:p>
            <a:pPr/>
            <a:r>
              <a:t>soundproof wall</a:t>
            </a:r>
          </a:p>
        </p:txBody>
      </p:sp>
      <p:sp>
        <p:nvSpPr>
          <p:cNvPr id="1213" name="文本框 38"/>
          <p:cNvSpPr txBox="1"/>
          <p:nvPr/>
        </p:nvSpPr>
        <p:spPr>
          <a:xfrm>
            <a:off x="9453096" y="1348020"/>
            <a:ext cx="510554"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solidFill>
                  <a:srgbClr val="FFFF00"/>
                </a:solidFill>
              </a:defRPr>
            </a:lvl1pPr>
          </a:lstStyle>
          <a:p>
            <a:pPr/>
            <a:r>
              <a:t>anti</a:t>
            </a:r>
          </a:p>
        </p:txBody>
      </p:sp>
      <p:grpSp>
        <p:nvGrpSpPr>
          <p:cNvPr id="1216" name="文本框 39"/>
          <p:cNvGrpSpPr/>
          <p:nvPr/>
        </p:nvGrpSpPr>
        <p:grpSpPr>
          <a:xfrm>
            <a:off x="705407" y="860541"/>
            <a:ext cx="4932658" cy="553467"/>
            <a:chOff x="0" y="0"/>
            <a:chExt cx="4932657" cy="553465"/>
          </a:xfrm>
        </p:grpSpPr>
        <p:sp>
          <p:nvSpPr>
            <p:cNvPr id="1214" name="矩形"/>
            <p:cNvSpPr/>
            <p:nvPr/>
          </p:nvSpPr>
          <p:spPr>
            <a:xfrm>
              <a:off x="0" y="38462"/>
              <a:ext cx="4932658" cy="476542"/>
            </a:xfrm>
            <a:prstGeom prst="rect">
              <a:avLst/>
            </a:prstGeom>
            <a:solidFill>
              <a:srgbClr val="00B0F0">
                <a:alpha val="73000"/>
              </a:srgbClr>
            </a:solidFill>
            <a:ln w="12700" cap="flat">
              <a:noFill/>
              <a:miter lim="400000"/>
            </a:ln>
            <a:effectLst>
              <a:outerShdw sx="100000" sy="100000" kx="0" ky="0" algn="b" rotWithShape="0" blurRad="38100" dist="20000" dir="5400000">
                <a:srgbClr val="000000">
                  <a:alpha val="38000"/>
                </a:srgbClr>
              </a:outerShdw>
            </a:effectLst>
          </p:spPr>
          <p:txBody>
            <a:bodyPr wrap="square" lIns="45719" tIns="45719" rIns="45719" bIns="45719" numCol="1" anchor="ctr">
              <a:noAutofit/>
            </a:bodyPr>
            <a:lstStyle/>
            <a:p>
              <a:pPr algn="ctr">
                <a:lnSpc>
                  <a:spcPct val="114000"/>
                </a:lnSpc>
                <a:defRPr b="1" sz="1400">
                  <a:solidFill>
                    <a:srgbClr val="FFFF00"/>
                  </a:solidFill>
                </a:defRPr>
              </a:pPr>
            </a:p>
          </p:txBody>
        </p:sp>
        <p:sp>
          <p:nvSpPr>
            <p:cNvPr id="1215" name="Planting and anchoring technique: Utilizing adhesive properties"/>
            <p:cNvSpPr txBox="1"/>
            <p:nvPr/>
          </p:nvSpPr>
          <p:spPr>
            <a:xfrm>
              <a:off x="45719" y="0"/>
              <a:ext cx="4841219" cy="5534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lnSpc>
                  <a:spcPct val="114000"/>
                </a:lnSpc>
                <a:defRPr b="1" sz="1400">
                  <a:solidFill>
                    <a:srgbClr val="FFFF00"/>
                  </a:solidFill>
                </a:defRPr>
              </a:lvl1pPr>
            </a:lstStyle>
            <a:p>
              <a:pPr/>
              <a:r>
                <a:t>Planting and anchoring technique: Utilizing adhesive properties</a:t>
              </a:r>
            </a:p>
          </p:txBody>
        </p:sp>
      </p:grpSp>
      <p:sp>
        <p:nvSpPr>
          <p:cNvPr id="1217" name="文本框 40"/>
          <p:cNvSpPr txBox="1"/>
          <p:nvPr/>
        </p:nvSpPr>
        <p:spPr>
          <a:xfrm>
            <a:off x="4616332" y="4810171"/>
            <a:ext cx="1685143" cy="218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800">
                <a:solidFill>
                  <a:srgbClr val="C00000"/>
                </a:solidFill>
              </a:defRPr>
            </a:lvl1pPr>
          </a:lstStyle>
          <a:p>
            <a:pPr/>
            <a:r>
              <a:t>pre-installed anchorage package</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9" name="标题 1"/>
          <p:cNvSpPr txBox="1"/>
          <p:nvPr>
            <p:ph type="title"/>
          </p:nvPr>
        </p:nvSpPr>
        <p:spPr>
          <a:xfrm>
            <a:off x="353566" y="136524"/>
            <a:ext cx="8396539" cy="668149"/>
          </a:xfrm>
          <a:prstGeom prst="rect">
            <a:avLst/>
          </a:prstGeom>
        </p:spPr>
        <p:txBody>
          <a:bodyPr/>
          <a:lstStyle/>
          <a:p>
            <a:pPr defTabSz="685800">
              <a:defRPr sz="2100">
                <a:latin typeface="Times New Roman"/>
                <a:ea typeface="Times New Roman"/>
                <a:cs typeface="Times New Roman"/>
                <a:sym typeface="Times New Roman"/>
              </a:defRPr>
            </a:pPr>
            <a:r>
              <a:t>2.</a:t>
            </a:r>
            <a:r>
              <a:t>Engineering Applications of Magnesium Phosphate Cementitious Materials</a:t>
            </a:r>
          </a:p>
        </p:txBody>
      </p:sp>
      <p:grpSp>
        <p:nvGrpSpPr>
          <p:cNvPr id="1224" name="组合 15"/>
          <p:cNvGrpSpPr/>
          <p:nvPr/>
        </p:nvGrpSpPr>
        <p:grpSpPr>
          <a:xfrm>
            <a:off x="533400" y="914400"/>
            <a:ext cx="5052672" cy="3881438"/>
            <a:chOff x="0" y="0"/>
            <a:chExt cx="5052671" cy="3881437"/>
          </a:xfrm>
        </p:grpSpPr>
        <p:pic>
          <p:nvPicPr>
            <p:cNvPr id="1220" name="图片 4" descr="图片 4"/>
            <p:cNvPicPr>
              <a:picLocks noChangeAspect="1"/>
            </p:cNvPicPr>
            <p:nvPr/>
          </p:nvPicPr>
          <p:blipFill>
            <a:blip r:embed="rId2">
              <a:extLst/>
            </a:blip>
            <a:stretch>
              <a:fillRect/>
            </a:stretch>
          </p:blipFill>
          <p:spPr>
            <a:xfrm>
              <a:off x="-1" y="-1"/>
              <a:ext cx="2463154" cy="1849546"/>
            </a:xfrm>
            <a:prstGeom prst="rect">
              <a:avLst/>
            </a:prstGeom>
            <a:ln w="12700" cap="flat">
              <a:noFill/>
              <a:miter lim="400000"/>
            </a:ln>
            <a:effectLst/>
          </p:spPr>
        </p:pic>
        <p:pic>
          <p:nvPicPr>
            <p:cNvPr id="1221" name="图片 6" descr="图片 6"/>
            <p:cNvPicPr>
              <a:picLocks noChangeAspect="1"/>
            </p:cNvPicPr>
            <p:nvPr/>
          </p:nvPicPr>
          <p:blipFill>
            <a:blip r:embed="rId3">
              <a:extLst/>
            </a:blip>
            <a:stretch>
              <a:fillRect/>
            </a:stretch>
          </p:blipFill>
          <p:spPr>
            <a:xfrm>
              <a:off x="2592776" y="-1"/>
              <a:ext cx="2456637" cy="1849546"/>
            </a:xfrm>
            <a:prstGeom prst="rect">
              <a:avLst/>
            </a:prstGeom>
            <a:ln w="12700" cap="flat">
              <a:noFill/>
              <a:miter lim="400000"/>
            </a:ln>
            <a:effectLst/>
          </p:spPr>
        </p:pic>
        <p:pic>
          <p:nvPicPr>
            <p:cNvPr id="1222" name="图片 11" descr="图片 11"/>
            <p:cNvPicPr>
              <a:picLocks noChangeAspect="1"/>
            </p:cNvPicPr>
            <p:nvPr/>
          </p:nvPicPr>
          <p:blipFill>
            <a:blip r:embed="rId4">
              <a:extLst/>
            </a:blip>
            <a:stretch>
              <a:fillRect/>
            </a:stretch>
          </p:blipFill>
          <p:spPr>
            <a:xfrm>
              <a:off x="-1" y="2031893"/>
              <a:ext cx="2463154" cy="1849545"/>
            </a:xfrm>
            <a:prstGeom prst="rect">
              <a:avLst/>
            </a:prstGeom>
            <a:ln w="12700" cap="flat">
              <a:noFill/>
              <a:miter lim="400000"/>
            </a:ln>
            <a:effectLst/>
          </p:spPr>
        </p:pic>
        <p:pic>
          <p:nvPicPr>
            <p:cNvPr id="1223" name="图片 14" descr="图片 14"/>
            <p:cNvPicPr>
              <a:picLocks noChangeAspect="1"/>
            </p:cNvPicPr>
            <p:nvPr/>
          </p:nvPicPr>
          <p:blipFill>
            <a:blip r:embed="rId5">
              <a:extLst/>
            </a:blip>
            <a:stretch>
              <a:fillRect/>
            </a:stretch>
          </p:blipFill>
          <p:spPr>
            <a:xfrm>
              <a:off x="2589518" y="2031893"/>
              <a:ext cx="2463154" cy="1849545"/>
            </a:xfrm>
            <a:prstGeom prst="rect">
              <a:avLst/>
            </a:prstGeom>
            <a:ln w="12700" cap="flat">
              <a:noFill/>
              <a:miter lim="400000"/>
            </a:ln>
            <a:effectLst/>
          </p:spPr>
        </p:pic>
      </p:grpSp>
      <p:sp>
        <p:nvSpPr>
          <p:cNvPr id="1225" name="矩形 8"/>
          <p:cNvSpPr txBox="1"/>
          <p:nvPr/>
        </p:nvSpPr>
        <p:spPr>
          <a:xfrm>
            <a:off x="198119" y="5314010"/>
            <a:ext cx="5852162" cy="113919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marL="285750" indent="-285750">
              <a:lnSpc>
                <a:spcPct val="125000"/>
              </a:lnSpc>
              <a:spcBef>
                <a:spcPts val="800"/>
              </a:spcBef>
              <a:buSzPct val="100000"/>
              <a:buChar char="◆"/>
              <a:defRPr b="1" sz="1200"/>
            </a:pPr>
            <a:r>
              <a:t>Application of MPC Anti-corrosion and Fireproof Coating</a:t>
            </a:r>
          </a:p>
          <a:p>
            <a:pPr marL="285750" indent="-285750">
              <a:lnSpc>
                <a:spcPct val="125000"/>
              </a:lnSpc>
              <a:spcBef>
                <a:spcPts val="800"/>
              </a:spcBef>
              <a:buSzPct val="100000"/>
              <a:buChar char="◆"/>
              <a:defRPr b="1" sz="1200"/>
            </a:pPr>
            <a:r>
              <a:t>Improving Anti-Slip Performance Using Lignin Fiber Reinforcement</a:t>
            </a:r>
          </a:p>
          <a:p>
            <a:pPr marL="285750" indent="-285750">
              <a:lnSpc>
                <a:spcPct val="125000"/>
              </a:lnSpc>
              <a:spcBef>
                <a:spcPts val="800"/>
              </a:spcBef>
              <a:buSzPct val="100000"/>
              <a:buChar char="◆"/>
              <a:defRPr b="1" sz="1200"/>
            </a:pPr>
            <a:r>
              <a:t>No issues such as protective layer detachment or steel pipe corrosion were observed after 6 months of protective treatment.</a:t>
            </a:r>
          </a:p>
        </p:txBody>
      </p:sp>
      <p:sp>
        <p:nvSpPr>
          <p:cNvPr id="1226" name="文本框 17"/>
          <p:cNvSpPr txBox="1"/>
          <p:nvPr/>
        </p:nvSpPr>
        <p:spPr>
          <a:xfrm>
            <a:off x="986155" y="4851400"/>
            <a:ext cx="3655061" cy="396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000"/>
            </a:lvl1pPr>
          </a:lstStyle>
          <a:p>
            <a:pPr/>
            <a:r>
              <a:t>Anti-corrosion Coating for Pipelines in a Factory in Guizhou</a:t>
            </a:r>
          </a:p>
        </p:txBody>
      </p:sp>
      <p:sp>
        <p:nvSpPr>
          <p:cNvPr id="1227" name="文本框 18"/>
          <p:cNvSpPr txBox="1"/>
          <p:nvPr/>
        </p:nvSpPr>
        <p:spPr>
          <a:xfrm>
            <a:off x="7714124" y="4860156"/>
            <a:ext cx="3212955" cy="243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000"/>
            </a:lvl1pPr>
          </a:lstStyle>
          <a:p>
            <a:pPr/>
            <a:r>
              <a:t>MPC Mortar Repair of Bridge Concrete Columns</a:t>
            </a:r>
          </a:p>
        </p:txBody>
      </p:sp>
      <p:sp>
        <p:nvSpPr>
          <p:cNvPr id="1228" name="矩形 8"/>
          <p:cNvSpPr txBox="1"/>
          <p:nvPr/>
        </p:nvSpPr>
        <p:spPr>
          <a:xfrm>
            <a:off x="6370319" y="5380355"/>
            <a:ext cx="5471162" cy="12598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marL="285750" indent="-285750">
              <a:lnSpc>
                <a:spcPct val="125000"/>
              </a:lnSpc>
              <a:spcBef>
                <a:spcPts val="800"/>
              </a:spcBef>
              <a:buSzPct val="100000"/>
              <a:buChar char="◆"/>
              <a:defRPr b="1" sz="1200"/>
            </a:lvl1pPr>
          </a:lstStyle>
          <a:p>
            <a:pPr/>
            <a:r>
              <a:t>Self-compacting MPC mortar is employed for rapid repair of concrete bridge columns. The mortar requires no vibration and achieves self-compaction, allowing formwork removal within 20–30 minutes after pouring.</a:t>
            </a:r>
          </a:p>
        </p:txBody>
      </p:sp>
      <p:pic>
        <p:nvPicPr>
          <p:cNvPr id="1229" name="图片 28" descr="图片 28"/>
          <p:cNvPicPr>
            <a:picLocks noChangeAspect="1"/>
          </p:cNvPicPr>
          <p:nvPr/>
        </p:nvPicPr>
        <p:blipFill>
          <a:blip r:embed="rId6">
            <a:extLst/>
          </a:blip>
          <a:stretch>
            <a:fillRect/>
          </a:stretch>
        </p:blipFill>
        <p:spPr>
          <a:xfrm>
            <a:off x="6705600" y="899325"/>
            <a:ext cx="4953000" cy="3853647"/>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1" name="标题 1"/>
          <p:cNvSpPr txBox="1"/>
          <p:nvPr>
            <p:ph type="title"/>
          </p:nvPr>
        </p:nvSpPr>
        <p:spPr>
          <a:xfrm>
            <a:off x="353566" y="136524"/>
            <a:ext cx="8396539" cy="668149"/>
          </a:xfrm>
          <a:prstGeom prst="rect">
            <a:avLst/>
          </a:prstGeom>
        </p:spPr>
        <p:txBody>
          <a:bodyPr/>
          <a:lstStyle/>
          <a:p>
            <a:pPr defTabSz="758951">
              <a:defRPr sz="2324">
                <a:latin typeface="Times New Roman"/>
                <a:ea typeface="Times New Roman"/>
                <a:cs typeface="Times New Roman"/>
                <a:sym typeface="Times New Roman"/>
              </a:defRPr>
            </a:pPr>
            <a:r>
              <a:t>3.</a:t>
            </a:r>
            <a:r>
              <a:t>Series of Products of Magnesium Phosphate Cementitious Materials</a:t>
            </a:r>
          </a:p>
        </p:txBody>
      </p:sp>
      <p:sp>
        <p:nvSpPr>
          <p:cNvPr id="1232" name="文本框 10"/>
          <p:cNvSpPr txBox="1"/>
          <p:nvPr/>
        </p:nvSpPr>
        <p:spPr>
          <a:xfrm>
            <a:off x="728979" y="990599"/>
            <a:ext cx="3797302"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1600"/>
            </a:lvl1pPr>
          </a:lstStyle>
          <a:p>
            <a:pPr/>
            <a:r>
              <a:t>1 Magnesium phosphate repair mortar</a:t>
            </a:r>
          </a:p>
        </p:txBody>
      </p:sp>
      <p:sp>
        <p:nvSpPr>
          <p:cNvPr id="1233" name="文本框 3"/>
          <p:cNvSpPr txBox="1"/>
          <p:nvPr/>
        </p:nvSpPr>
        <p:spPr>
          <a:xfrm>
            <a:off x="728979" y="1672589"/>
            <a:ext cx="11104882" cy="257429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50000"/>
              </a:lnSpc>
              <a:defRPr b="1" sz="1400"/>
            </a:pPr>
            <a:r>
              <a:t>Rapid Repair Materials for Cement Concrete in Highway Engineering Part 1: Cement-based Repair Materials (JTT1211.1-2018)</a:t>
            </a:r>
          </a:p>
          <a:p>
            <a:pPr>
              <a:lnSpc>
                <a:spcPct val="150000"/>
              </a:lnSpc>
              <a:defRPr sz="1400"/>
            </a:pPr>
            <a:r>
              <a:t>Technical specifications: When concrete pavements are open to traffic, the compressive strength of repair materials must be no less than 30MPa, and the 1-day bond strength with C40 concrete must be no less than 1.2MPa.</a:t>
            </a:r>
          </a:p>
          <a:p>
            <a:pPr>
              <a:lnSpc>
                <a:spcPct val="150000"/>
              </a:lnSpc>
              <a:defRPr sz="1400">
                <a:solidFill>
                  <a:srgbClr val="FF0000"/>
                </a:solidFill>
              </a:defRPr>
            </a:pPr>
          </a:p>
          <a:p>
            <a:pPr>
              <a:lnSpc>
                <a:spcPct val="150000"/>
              </a:lnSpc>
              <a:defRPr b="1" sz="1400"/>
            </a:pPr>
            <a:r>
              <a:t>Technical Guidelines for Maintenance of Cement Concrete Pavement in Civil Airports (MH/T-2024)</a:t>
            </a:r>
          </a:p>
          <a:p>
            <a:pPr>
              <a:lnSpc>
                <a:spcPct val="150000"/>
              </a:lnSpc>
              <a:defRPr sz="1400"/>
            </a:pPr>
            <a:r>
              <a:t>Technical specifications: Airport pavement repair requirements include: 3-hour compressive strength of no less than 30MPa, flexural strength ≥ 4.0MPa, and flexural bond strength ≥ 1.0MPa; 3-day compressive strength of no less than 45MPa, flexural strength ≥ 5.0MPa, and flexural bond strength ≥ 4.0MPa (no bond strength requirements for fast-hard Portland cement concrete repair materials).</a:t>
            </a:r>
          </a:p>
        </p:txBody>
      </p:sp>
      <p:sp>
        <p:nvSpPr>
          <p:cNvPr id="1234" name="文本框 5"/>
          <p:cNvSpPr txBox="1"/>
          <p:nvPr/>
        </p:nvSpPr>
        <p:spPr>
          <a:xfrm>
            <a:off x="4465319" y="933450"/>
            <a:ext cx="7039612" cy="269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50000"/>
              </a:lnSpc>
              <a:defRPr sz="1200">
                <a:solidFill>
                  <a:srgbClr val="FF0000"/>
                </a:solidFill>
              </a:defRPr>
            </a:lvl1pPr>
          </a:lstStyle>
          <a:p>
            <a:pPr/>
            <a:r>
              <a:t>Application scenarios: ® airport runways, concrete pavements, and high-speed rail sleepers/rails</a:t>
            </a:r>
          </a:p>
        </p:txBody>
      </p:sp>
      <p:sp>
        <p:nvSpPr>
          <p:cNvPr id="1235" name="文本框 20"/>
          <p:cNvSpPr txBox="1"/>
          <p:nvPr/>
        </p:nvSpPr>
        <p:spPr>
          <a:xfrm>
            <a:off x="683259" y="5326145"/>
            <a:ext cx="11196322" cy="828041"/>
          </a:xfrm>
          <a:prstGeom prst="rect">
            <a:avLst/>
          </a:prstGeom>
          <a:ln w="25400">
            <a:solidFill>
              <a:srgbClr val="FF0000"/>
            </a:solidFill>
            <a:prstDash val="sysDash"/>
          </a:ln>
          <a:extLst>
            <a:ext uri="{C572A759-6A51-4108-AA02-DFA0A04FC94B}">
              <ma14:wrappingTextBoxFlag xmlns:ma14="http://schemas.microsoft.com/office/mac/drawingml/2011/main" val="1"/>
            </a:ext>
          </a:extLst>
        </p:spPr>
        <p:txBody>
          <a:bodyPr lIns="45719" rIns="45719">
            <a:spAutoFit/>
          </a:bodyPr>
          <a:lstStyle>
            <a:lvl1pPr>
              <a:lnSpc>
                <a:spcPct val="150000"/>
              </a:lnSpc>
              <a:defRPr sz="1200">
                <a:solidFill>
                  <a:srgbClr val="FF0000"/>
                </a:solidFill>
              </a:defRPr>
            </a:lvl1pPr>
          </a:lstStyle>
          <a:p>
            <a:pPr/>
            <a:r>
              <a:t>The MPC mortar / concrete exhibits a 3-hour compressive strength exceeding 30MPa and flexural strength reaching 4.5MPa, with a 3-hour bond strength of over 1.2MPa when paired with C40 concrete (achievable even in extreme cold environments ranging from -20 to -10 degrees Celsius without requiring thermal insulation curing).</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7" name="标题 1"/>
          <p:cNvSpPr txBox="1"/>
          <p:nvPr>
            <p:ph type="title"/>
          </p:nvPr>
        </p:nvSpPr>
        <p:spPr>
          <a:xfrm>
            <a:off x="353566" y="136524"/>
            <a:ext cx="8396539" cy="668149"/>
          </a:xfrm>
          <a:prstGeom prst="rect">
            <a:avLst/>
          </a:prstGeom>
        </p:spPr>
        <p:txBody>
          <a:bodyPr/>
          <a:lstStyle/>
          <a:p>
            <a:pPr defTabSz="758951">
              <a:defRPr sz="2324">
                <a:latin typeface="Times New Roman"/>
                <a:ea typeface="Times New Roman"/>
                <a:cs typeface="Times New Roman"/>
                <a:sym typeface="Times New Roman"/>
              </a:defRPr>
            </a:pPr>
            <a:r>
              <a:t>3.</a:t>
            </a:r>
            <a:r>
              <a:t>Series of Products of Magnesium Phosphate Cementitious Materials</a:t>
            </a:r>
          </a:p>
        </p:txBody>
      </p:sp>
      <p:pic>
        <p:nvPicPr>
          <p:cNvPr id="1238" name="图片 14" descr="图片 14"/>
          <p:cNvPicPr>
            <a:picLocks noChangeAspect="1"/>
          </p:cNvPicPr>
          <p:nvPr/>
        </p:nvPicPr>
        <p:blipFill>
          <a:blip r:embed="rId2">
            <a:extLst/>
          </a:blip>
          <a:stretch>
            <a:fillRect/>
          </a:stretch>
        </p:blipFill>
        <p:spPr>
          <a:xfrm>
            <a:off x="457200" y="5943600"/>
            <a:ext cx="10962006" cy="674370"/>
          </a:xfrm>
          <a:prstGeom prst="rect">
            <a:avLst/>
          </a:prstGeom>
          <a:ln w="25400">
            <a:solidFill>
              <a:srgbClr val="FF0000"/>
            </a:solidFill>
            <a:prstDash val="sysDash"/>
          </a:ln>
        </p:spPr>
      </p:pic>
      <p:sp>
        <p:nvSpPr>
          <p:cNvPr id="1239" name="文本框 6"/>
          <p:cNvSpPr txBox="1"/>
          <p:nvPr/>
        </p:nvSpPr>
        <p:spPr>
          <a:xfrm>
            <a:off x="45810" y="914618"/>
            <a:ext cx="11464836" cy="307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1400">
                <a:solidFill>
                  <a:srgbClr val="FF0000"/>
                </a:solidFill>
              </a:defRPr>
            </a:lvl1pPr>
          </a:lstStyle>
          <a:p>
            <a:pPr/>
            <a:r>
              <a:t>Technical Guidelines for Maintenance of Cement Concrete Pavement in Civil Airports (MH/T-2024)</a:t>
            </a:r>
          </a:p>
        </p:txBody>
      </p:sp>
      <p:pic>
        <p:nvPicPr>
          <p:cNvPr id="1240" name="图片 2" descr="图片 2"/>
          <p:cNvPicPr>
            <a:picLocks noChangeAspect="1"/>
          </p:cNvPicPr>
          <p:nvPr/>
        </p:nvPicPr>
        <p:blipFill>
          <a:blip r:embed="rId3">
            <a:extLst/>
          </a:blip>
          <a:stretch>
            <a:fillRect/>
          </a:stretch>
        </p:blipFill>
        <p:spPr>
          <a:xfrm>
            <a:off x="524509" y="1372235"/>
            <a:ext cx="10704832" cy="4377691"/>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2" name="标题 1"/>
          <p:cNvSpPr txBox="1"/>
          <p:nvPr>
            <p:ph type="title"/>
          </p:nvPr>
        </p:nvSpPr>
        <p:spPr>
          <a:xfrm>
            <a:off x="353566" y="136524"/>
            <a:ext cx="8396539" cy="668149"/>
          </a:xfrm>
          <a:prstGeom prst="rect">
            <a:avLst/>
          </a:prstGeom>
        </p:spPr>
        <p:txBody>
          <a:bodyPr/>
          <a:lstStyle/>
          <a:p>
            <a:pPr defTabSz="786384">
              <a:defRPr sz="2408">
                <a:latin typeface="Times New Roman"/>
                <a:ea typeface="Times New Roman"/>
                <a:cs typeface="Times New Roman"/>
                <a:sym typeface="Times New Roman"/>
              </a:defRPr>
            </a:pPr>
            <a:r>
              <a:t>3.</a:t>
            </a:r>
            <a:r>
              <a:t>Series of Magnesium Phosphate Cementitious Materials Products</a:t>
            </a:r>
          </a:p>
        </p:txBody>
      </p:sp>
      <p:graphicFrame>
        <p:nvGraphicFramePr>
          <p:cNvPr id="1243" name="表格 6"/>
          <p:cNvGraphicFramePr/>
          <p:nvPr/>
        </p:nvGraphicFramePr>
        <p:xfrm>
          <a:off x="914400" y="993211"/>
          <a:ext cx="9982200" cy="54864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495550"/>
                <a:gridCol w="2495550"/>
                <a:gridCol w="2495550"/>
                <a:gridCol w="2495550"/>
              </a:tblGrid>
              <a:tr h="685800">
                <a:tc gridSpan="4">
                  <a:txBody>
                    <a:bodyPr/>
                    <a:lstStyle/>
                    <a:p>
                      <a:pPr algn="ctr">
                        <a:defRPr sz="1800"/>
                      </a:pPr>
                      <a:r>
                        <a:rPr b="1" sz="1200">
                          <a:solidFill>
                            <a:srgbClr val="FFFFFF"/>
                          </a:solidFill>
                          <a:sym typeface="MiSans"/>
                        </a:rPr>
                        <a:t>Main Technical Performance Indicators of Magnesium Phosphate Repair Mortar</a:t>
                      </a:r>
                    </a:p>
                  </a:txBody>
                  <a:tcPr marL="45720" marR="45720" marT="45720" marB="45720" anchor="t" anchorCtr="0" horzOverflow="overflow">
                    <a:lnL w="12700">
                      <a:solidFill>
                        <a:srgbClr val="FFFFFF"/>
                      </a:solidFill>
                    </a:lnL>
                    <a:lnR w="12700">
                      <a:solidFill>
                        <a:srgbClr val="FFFFFF"/>
                      </a:solidFill>
                    </a:lnR>
                    <a:lnT w="12700">
                      <a:solidFill>
                        <a:srgbClr val="FFFFFF"/>
                      </a:solidFill>
                    </a:lnT>
                    <a:solidFill>
                      <a:srgbClr val="2D2D8A"/>
                    </a:solidFill>
                  </a:tcPr>
                </a:tc>
                <a:tc hMerge="1">
                  <a:tcPr/>
                </a:tc>
                <a:tc hMerge="1">
                  <a:tcPr/>
                </a:tc>
                <a:tc hMerge="1">
                  <a:tcPr/>
                </a:tc>
              </a:tr>
              <a:tr h="685800">
                <a:tc>
                  <a:txBody>
                    <a:bodyPr/>
                    <a:lstStyle/>
                    <a:p>
                      <a:pPr algn="ctr">
                        <a:defRPr sz="1800"/>
                      </a:pPr>
                      <a:r>
                        <a:rPr sz="1200">
                          <a:sym typeface="MiSans"/>
                        </a:rPr>
                        <a:t>time of setting</a:t>
                      </a:r>
                    </a:p>
                  </a:txBody>
                  <a:tcPr marL="45720" marR="45720" marT="45720" marB="45720" anchor="t" anchorCtr="0" horzOverflow="overflow">
                    <a:solidFill>
                      <a:srgbClr val="FFFFFF"/>
                    </a:solidFill>
                  </a:tcPr>
                </a:tc>
                <a:tc>
                  <a:txBody>
                    <a:bodyPr/>
                    <a:lstStyle/>
                    <a:p>
                      <a:pPr algn="ctr">
                        <a:defRPr sz="1800"/>
                      </a:pPr>
                      <a:r>
                        <a:rPr sz="1200">
                          <a:sym typeface="MiSans"/>
                        </a:rPr>
                        <a:t>mortar expansion degree</a:t>
                      </a:r>
                    </a:p>
                  </a:txBody>
                  <a:tcPr marL="45720" marR="45720" marT="45720" marB="45720" anchor="t" anchorCtr="0" horzOverflow="overflow">
                    <a:solidFill>
                      <a:srgbClr val="FFFFFF"/>
                    </a:solidFill>
                  </a:tcPr>
                </a:tc>
                <a:tc>
                  <a:txBody>
                    <a:bodyPr/>
                    <a:lstStyle/>
                    <a:p>
                      <a:pPr algn="ctr">
                        <a:defRPr sz="1800"/>
                      </a:pPr>
                      <a:r>
                        <a:rPr sz="1200">
                          <a:sym typeface="MiSans"/>
                        </a:rPr>
                        <a:t>drying shrinkage</a:t>
                      </a:r>
                    </a:p>
                  </a:txBody>
                  <a:tcPr marL="45720" marR="45720" marT="45720" marB="45720" anchor="t" anchorCtr="0" horzOverflow="overflow">
                    <a:solidFill>
                      <a:srgbClr val="FFFFFF"/>
                    </a:solidFill>
                  </a:tcPr>
                </a:tc>
                <a:tc>
                  <a:txBody>
                    <a:bodyPr/>
                    <a:lstStyle/>
                    <a:p>
                      <a:pPr algn="ctr">
                        <a:defRPr sz="1800"/>
                      </a:pPr>
                      <a:r>
                        <a:rPr sz="1200">
                          <a:sym typeface="MiSans"/>
                        </a:rPr>
                        <a:t>3D bonding strength</a:t>
                      </a:r>
                    </a:p>
                  </a:txBody>
                  <a:tcPr marL="45720" marR="45720" marT="45720" marB="45720" anchor="t" anchorCtr="0" horzOverflow="overflow">
                    <a:solidFill>
                      <a:srgbClr val="FFFFFF"/>
                    </a:solidFill>
                  </a:tcPr>
                </a:tc>
              </a:tr>
              <a:tr h="685800">
                <a:tc>
                  <a:txBody>
                    <a:bodyPr/>
                    <a:lstStyle/>
                    <a:p>
                      <a:pPr algn="ctr">
                        <a:defRPr sz="1800"/>
                      </a:pPr>
                      <a:r>
                        <a:rPr sz="1200">
                          <a:sym typeface="MiSans"/>
                        </a:rPr>
                        <a:t>15~30min</a:t>
                      </a:r>
                    </a:p>
                  </a:txBody>
                  <a:tcPr marL="45720" marR="45720" marT="45720" marB="45720" anchor="t" anchorCtr="0" horzOverflow="overflow">
                    <a:solidFill>
                      <a:srgbClr val="FFFFFF"/>
                    </a:solidFill>
                  </a:tcPr>
                </a:tc>
                <a:tc>
                  <a:txBody>
                    <a:bodyPr/>
                    <a:lstStyle/>
                    <a:p>
                      <a:pPr algn="ctr">
                        <a:defRPr sz="1800"/>
                      </a:pPr>
                      <a:r>
                        <a:rPr sz="1200">
                          <a:sym typeface="MiSans"/>
                        </a:rPr>
                        <a:t>&gt;200mm</a:t>
                      </a:r>
                    </a:p>
                  </a:txBody>
                  <a:tcPr marL="45720" marR="45720" marT="45720" marB="45720" anchor="t" anchorCtr="0" horzOverflow="overflow">
                    <a:solidFill>
                      <a:srgbClr val="FFFFFF"/>
                    </a:solidFill>
                  </a:tcPr>
                </a:tc>
                <a:tc>
                  <a:txBody>
                    <a:bodyPr/>
                    <a:lstStyle/>
                    <a:p>
                      <a:pPr algn="ctr">
                        <a:defRPr sz="1800"/>
                      </a:pPr>
                      <a:r>
                        <a:rPr sz="1200">
                          <a:sym typeface="MiSans"/>
                        </a:rPr>
                        <a:t>&lt;0.05%</a:t>
                      </a:r>
                    </a:p>
                  </a:txBody>
                  <a:tcPr marL="45720" marR="45720" marT="45720" marB="45720" anchor="t" anchorCtr="0" horzOverflow="overflow">
                    <a:solidFill>
                      <a:srgbClr val="FFFFFF"/>
                    </a:solidFill>
                  </a:tcPr>
                </a:tc>
                <a:tc>
                  <a:txBody>
                    <a:bodyPr/>
                    <a:lstStyle/>
                    <a:p>
                      <a:pPr algn="ctr">
                        <a:defRPr sz="1800"/>
                      </a:pPr>
                      <a:r>
                        <a:rPr sz="1200">
                          <a:sym typeface="MiSans"/>
                        </a:rPr>
                        <a:t>&gt;2.5MPa</a:t>
                      </a:r>
                    </a:p>
                  </a:txBody>
                  <a:tcPr marL="45720" marR="45720" marT="45720" marB="45720" anchor="t" anchorCtr="0" horzOverflow="overflow">
                    <a:solidFill>
                      <a:srgbClr val="FFFFFF"/>
                    </a:solidFill>
                  </a:tcPr>
                </a:tc>
              </a:tr>
              <a:tr h="685800">
                <a:tc>
                  <a:txBody>
                    <a:bodyPr/>
                    <a:lstStyle/>
                    <a:p>
                      <a:pPr algn="ctr">
                        <a:defRPr sz="1800"/>
                      </a:pPr>
                      <a:r>
                        <a:rPr sz="1200">
                          <a:sym typeface="MiSans"/>
                        </a:rPr>
                        <a:t>2-hour compressive strength</a:t>
                      </a:r>
                    </a:p>
                  </a:txBody>
                  <a:tcPr marL="45720" marR="45720" marT="45720" marB="45720" anchor="t" anchorCtr="0" horzOverflow="overflow">
                    <a:solidFill>
                      <a:srgbClr val="FFFFFF"/>
                    </a:solidFill>
                  </a:tcPr>
                </a:tc>
                <a:tc>
                  <a:txBody>
                    <a:bodyPr/>
                    <a:lstStyle/>
                    <a:p>
                      <a:pPr algn="ctr">
                        <a:defRPr sz="1800"/>
                      </a:pPr>
                      <a:r>
                        <a:rPr sz="1200">
                          <a:sym typeface="MiSans"/>
                        </a:rPr>
                        <a:t>2-hour flexural strength</a:t>
                      </a:r>
                    </a:p>
                  </a:txBody>
                  <a:tcPr marL="45720" marR="45720" marT="45720" marB="45720" anchor="t" anchorCtr="0" horzOverflow="overflow">
                    <a:solidFill>
                      <a:srgbClr val="FFFFFF"/>
                    </a:solidFill>
                  </a:tcPr>
                </a:tc>
                <a:tc>
                  <a:txBody>
                    <a:bodyPr/>
                    <a:lstStyle/>
                    <a:p>
                      <a:pPr algn="ctr">
                        <a:defRPr sz="1800"/>
                      </a:pPr>
                      <a:r>
                        <a:rPr sz="1200">
                          <a:sym typeface="MiSans"/>
                        </a:rPr>
                        <a:t>1-day compressive strength</a:t>
                      </a:r>
                    </a:p>
                  </a:txBody>
                  <a:tcPr marL="45720" marR="45720" marT="45720" marB="45720" anchor="t" anchorCtr="0" horzOverflow="overflow">
                    <a:solidFill>
                      <a:srgbClr val="FFFFFF"/>
                    </a:solidFill>
                  </a:tcPr>
                </a:tc>
                <a:tc>
                  <a:txBody>
                    <a:bodyPr/>
                    <a:lstStyle/>
                    <a:p>
                      <a:pPr algn="ctr">
                        <a:defRPr sz="1800"/>
                      </a:pPr>
                      <a:r>
                        <a:rPr sz="1200">
                          <a:sym typeface="MiSans"/>
                        </a:rPr>
                        <a:t>1-day flexural strength</a:t>
                      </a:r>
                    </a:p>
                  </a:txBody>
                  <a:tcPr marL="45720" marR="45720" marT="45720" marB="45720" anchor="t" anchorCtr="0" horzOverflow="overflow">
                    <a:solidFill>
                      <a:srgbClr val="FFFFFF"/>
                    </a:solidFill>
                  </a:tcPr>
                </a:tc>
              </a:tr>
              <a:tr h="685800">
                <a:tc>
                  <a:txBody>
                    <a:bodyPr/>
                    <a:lstStyle/>
                    <a:p>
                      <a:pPr algn="ctr">
                        <a:defRPr sz="1800"/>
                      </a:pPr>
                      <a:r>
                        <a:rPr sz="1200">
                          <a:sym typeface="MiSans"/>
                        </a:rPr>
                        <a:t>&gt;20MPa</a:t>
                      </a:r>
                    </a:p>
                  </a:txBody>
                  <a:tcPr marL="45720" marR="45720" marT="45720" marB="45720" anchor="t" anchorCtr="0" horzOverflow="overflow">
                    <a:solidFill>
                      <a:srgbClr val="FFFFFF"/>
                    </a:solidFill>
                  </a:tcPr>
                </a:tc>
                <a:tc>
                  <a:txBody>
                    <a:bodyPr/>
                    <a:lstStyle/>
                    <a:p>
                      <a:pPr algn="ctr">
                        <a:defRPr sz="1800"/>
                      </a:pPr>
                      <a:r>
                        <a:rPr sz="1200">
                          <a:sym typeface="MiSans"/>
                        </a:rPr>
                        <a:t>&gt;3.5MPa</a:t>
                      </a:r>
                    </a:p>
                  </a:txBody>
                  <a:tcPr marL="45720" marR="45720" marT="45720" marB="45720" anchor="t" anchorCtr="0" horzOverflow="overflow">
                    <a:solidFill>
                      <a:srgbClr val="FFFFFF"/>
                    </a:solidFill>
                  </a:tcPr>
                </a:tc>
                <a:tc>
                  <a:txBody>
                    <a:bodyPr/>
                    <a:lstStyle/>
                    <a:p>
                      <a:pPr algn="ctr">
                        <a:defRPr sz="1800"/>
                      </a:pPr>
                      <a:r>
                        <a:rPr sz="1200">
                          <a:sym typeface="MiSans"/>
                        </a:rPr>
                        <a:t>&gt;40MPa</a:t>
                      </a:r>
                    </a:p>
                  </a:txBody>
                  <a:tcPr marL="45720" marR="45720" marT="45720" marB="45720" anchor="t" anchorCtr="0" horzOverflow="overflow">
                    <a:solidFill>
                      <a:srgbClr val="FFFFFF"/>
                    </a:solidFill>
                  </a:tcPr>
                </a:tc>
                <a:tc>
                  <a:txBody>
                    <a:bodyPr/>
                    <a:lstStyle/>
                    <a:p>
                      <a:pPr algn="ctr">
                        <a:defRPr sz="1800"/>
                      </a:pPr>
                      <a:r>
                        <a:rPr sz="1200">
                          <a:sym typeface="MiSans"/>
                        </a:rPr>
                        <a:t>&gt;6.0MPa</a:t>
                      </a:r>
                    </a:p>
                  </a:txBody>
                  <a:tcPr marL="45720" marR="45720" marT="45720" marB="45720" anchor="t" anchorCtr="0" horzOverflow="overflow">
                    <a:solidFill>
                      <a:srgbClr val="FFFFFF"/>
                    </a:solidFill>
                  </a:tcPr>
                </a:tc>
              </a:tr>
              <a:tr h="685800">
                <a:tc>
                  <a:txBody>
                    <a:bodyPr/>
                    <a:lstStyle/>
                    <a:p>
                      <a:pPr algn="ctr">
                        <a:defRPr sz="1800"/>
                      </a:pPr>
                      <a:r>
                        <a:rPr sz="1200">
                          <a:sym typeface="MiSans"/>
                        </a:rPr>
                        <a:t>7-day compressive strength</a:t>
                      </a:r>
                    </a:p>
                  </a:txBody>
                  <a:tcPr marL="45720" marR="45720" marT="45720" marB="45720" anchor="t" anchorCtr="0" horzOverflow="overflow">
                    <a:solidFill>
                      <a:srgbClr val="FFFFFF"/>
                    </a:solidFill>
                  </a:tcPr>
                </a:tc>
                <a:tc>
                  <a:txBody>
                    <a:bodyPr/>
                    <a:lstStyle/>
                    <a:p>
                      <a:pPr algn="ctr">
                        <a:defRPr sz="1800"/>
                      </a:pPr>
                      <a:r>
                        <a:rPr sz="1200">
                          <a:sym typeface="MiSans"/>
                        </a:rPr>
                        <a:t>7-day flexural strength</a:t>
                      </a:r>
                    </a:p>
                  </a:txBody>
                  <a:tcPr marL="45720" marR="45720" marT="45720" marB="45720" anchor="t" anchorCtr="0" horzOverflow="overflow">
                    <a:solidFill>
                      <a:srgbClr val="FFFFFF"/>
                    </a:solidFill>
                  </a:tcPr>
                </a:tc>
                <a:tc>
                  <a:txBody>
                    <a:bodyPr/>
                    <a:lstStyle/>
                    <a:p>
                      <a:pPr algn="ctr">
                        <a:defRPr sz="1800"/>
                      </a:pPr>
                      <a:r>
                        <a:rPr sz="1200">
                          <a:sym typeface="MiSans"/>
                        </a:rPr>
                        <a:t>7d splitting tensile strength</a:t>
                      </a:r>
                    </a:p>
                  </a:txBody>
                  <a:tcPr marL="45720" marR="45720" marT="45720" marB="45720" anchor="t" anchorCtr="0" horzOverflow="overflow">
                    <a:solidFill>
                      <a:srgbClr val="FFFFFF"/>
                    </a:solidFill>
                  </a:tcPr>
                </a:tc>
                <a:tc>
                  <a:txBody>
                    <a:bodyPr/>
                    <a:lstStyle/>
                    <a:p>
                      <a:pPr algn="ctr">
                        <a:defRPr sz="1800"/>
                      </a:pPr>
                      <a:r>
                        <a:rPr sz="1200">
                          <a:sym typeface="MiSans"/>
                        </a:rPr>
                        <a:t>7-day direct tensile strength</a:t>
                      </a:r>
                    </a:p>
                  </a:txBody>
                  <a:tcPr marL="45720" marR="45720" marT="45720" marB="45720" anchor="t" anchorCtr="0" horzOverflow="overflow">
                    <a:solidFill>
                      <a:srgbClr val="FFFFFF"/>
                    </a:solidFill>
                  </a:tcPr>
                </a:tc>
              </a:tr>
              <a:tr h="685800">
                <a:tc>
                  <a:txBody>
                    <a:bodyPr/>
                    <a:lstStyle/>
                    <a:p>
                      <a:pPr algn="ctr">
                        <a:defRPr sz="1800"/>
                      </a:pPr>
                      <a:r>
                        <a:rPr sz="1200">
                          <a:sym typeface="MiSans"/>
                        </a:rPr>
                        <a:t>&gt;80MPa</a:t>
                      </a:r>
                    </a:p>
                  </a:txBody>
                  <a:tcPr marL="45720" marR="45720" marT="45720" marB="45720" anchor="t" anchorCtr="0" horzOverflow="overflow">
                    <a:solidFill>
                      <a:srgbClr val="FFFFFF"/>
                    </a:solidFill>
                  </a:tcPr>
                </a:tc>
                <a:tc>
                  <a:txBody>
                    <a:bodyPr/>
                    <a:lstStyle/>
                    <a:p>
                      <a:pPr algn="ctr">
                        <a:defRPr sz="1800"/>
                      </a:pPr>
                      <a:r>
                        <a:rPr sz="1200">
                          <a:sym typeface="MiSans"/>
                        </a:rPr>
                        <a:t>&gt;10.0MPa</a:t>
                      </a:r>
                    </a:p>
                  </a:txBody>
                  <a:tcPr marL="45720" marR="45720" marT="45720" marB="45720" anchor="t" anchorCtr="0" horzOverflow="overflow">
                    <a:solidFill>
                      <a:srgbClr val="FFFFFF"/>
                    </a:solidFill>
                  </a:tcPr>
                </a:tc>
                <a:tc>
                  <a:txBody>
                    <a:bodyPr/>
                    <a:lstStyle/>
                    <a:p>
                      <a:pPr algn="ctr">
                        <a:defRPr sz="1800"/>
                      </a:pPr>
                      <a:r>
                        <a:rPr sz="1200">
                          <a:sym typeface="MiSans"/>
                        </a:rPr>
                        <a:t>&gt;5.0MPa</a:t>
                      </a:r>
                    </a:p>
                  </a:txBody>
                  <a:tcPr marL="45720" marR="45720" marT="45720" marB="45720" anchor="t" anchorCtr="0" horzOverflow="overflow">
                    <a:solidFill>
                      <a:srgbClr val="FFFFFF"/>
                    </a:solidFill>
                  </a:tcPr>
                </a:tc>
                <a:tc>
                  <a:txBody>
                    <a:bodyPr/>
                    <a:lstStyle/>
                    <a:p>
                      <a:pPr algn="ctr">
                        <a:defRPr sz="1800"/>
                      </a:pPr>
                      <a:r>
                        <a:rPr sz="1200">
                          <a:sym typeface="MiSans"/>
                        </a:rPr>
                        <a:t>&gt;4.0MPa</a:t>
                      </a:r>
                    </a:p>
                  </a:txBody>
                  <a:tcPr marL="45720" marR="45720" marT="45720" marB="45720" anchor="t" anchorCtr="0" horzOverflow="overflow">
                    <a:solidFill>
                      <a:srgbClr val="FFFFFF"/>
                    </a:solidFill>
                  </a:tcPr>
                </a:tc>
              </a:tr>
              <a:tr h="685800">
                <a:tc gridSpan="4">
                  <a:txBody>
                    <a:bodyPr/>
                    <a:lstStyle/>
                    <a:p>
                      <a:pPr algn="l">
                        <a:defRPr sz="1800"/>
                      </a:pPr>
                      <a:r>
                        <a:rPr>
                          <a:sym typeface="MiSans"/>
                        </a:rPr>
                        <a:t>The bond strength refers to the tensile bond strength between magnesium phosphate repair mortar and concrete.</a:t>
                      </a:r>
                    </a:p>
                  </a:txBody>
                  <a:tcPr marL="45720" marR="45720" marT="45720" marB="45720" anchor="t" anchorCtr="0" horzOverflow="overflow">
                    <a:solidFill>
                      <a:srgbClr val="FFFFFF"/>
                    </a:solidFill>
                  </a:tcPr>
                </a:tc>
                <a:tc hMerge="1">
                  <a:tcPr/>
                </a:tc>
                <a:tc hMerge="1">
                  <a:tcPr/>
                </a:tc>
                <a:tc hMerge="1">
                  <a:tcPr/>
                </a:tc>
              </a:tr>
            </a:tbl>
          </a:graphicData>
        </a:graphic>
      </p:graphicFrame>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5" name="标题 1"/>
          <p:cNvSpPr txBox="1"/>
          <p:nvPr>
            <p:ph type="title"/>
          </p:nvPr>
        </p:nvSpPr>
        <p:spPr>
          <a:xfrm>
            <a:off x="304671" y="152399"/>
            <a:ext cx="8396539" cy="668149"/>
          </a:xfrm>
          <a:prstGeom prst="rect">
            <a:avLst/>
          </a:prstGeom>
        </p:spPr>
        <p:txBody>
          <a:bodyPr/>
          <a:lstStyle/>
          <a:p>
            <a:pPr defTabSz="786384">
              <a:defRPr sz="2408">
                <a:latin typeface="Times New Roman"/>
                <a:ea typeface="Times New Roman"/>
                <a:cs typeface="Times New Roman"/>
                <a:sym typeface="Times New Roman"/>
              </a:defRPr>
            </a:pPr>
            <a:r>
              <a:t>3.</a:t>
            </a:r>
            <a:r>
              <a:t>Series of Magnesium Phosphate Cementitious Materials Products</a:t>
            </a:r>
          </a:p>
        </p:txBody>
      </p:sp>
      <p:sp>
        <p:nvSpPr>
          <p:cNvPr id="1246" name="文本框 10"/>
          <p:cNvSpPr txBox="1"/>
          <p:nvPr/>
        </p:nvSpPr>
        <p:spPr>
          <a:xfrm>
            <a:off x="728980" y="990599"/>
            <a:ext cx="4793615"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1600"/>
            </a:lvl1pPr>
          </a:lstStyle>
          <a:p>
            <a:pPr/>
            <a:r>
              <a:t>2 Magnesium phosphate grouting material</a:t>
            </a:r>
          </a:p>
        </p:txBody>
      </p:sp>
      <p:sp>
        <p:nvSpPr>
          <p:cNvPr id="1247" name="文本框 5"/>
          <p:cNvSpPr txBox="1"/>
          <p:nvPr/>
        </p:nvSpPr>
        <p:spPr>
          <a:xfrm>
            <a:off x="728979" y="1672668"/>
            <a:ext cx="11104882" cy="192659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50000"/>
              </a:lnSpc>
              <a:defRPr sz="1400"/>
            </a:pPr>
            <a:r>
              <a:t>Technical Specification for Application of Cement-based Grouting Materials (GB/T 50448—2015)</a:t>
            </a:r>
          </a:p>
          <a:p>
            <a:pPr>
              <a:lnSpc>
                <a:spcPct val="150000"/>
              </a:lnSpc>
              <a:defRPr sz="1400"/>
            </a:pPr>
            <a:r>
              <a:t>Table 4.1.1 Technical Specifications:</a:t>
            </a:r>
          </a:p>
          <a:p>
            <a:pPr>
              <a:lnSpc>
                <a:spcPct val="150000"/>
              </a:lnSpc>
              <a:defRPr sz="1400"/>
            </a:pPr>
            <a:r>
              <a:t>Conical flow velocity: Class I has no specific indicator, Class II ≥ 340 mm, and Class III ≥ 290 mm.</a:t>
            </a:r>
          </a:p>
          <a:p>
            <a:pPr>
              <a:lnSpc>
                <a:spcPct val="150000"/>
              </a:lnSpc>
              <a:defRPr sz="1400"/>
            </a:pPr>
            <a:r>
              <a:t>Compressive strength: Class I – 1 day ≥ 15 MPa, 3 days ≥ 30 MPa, 28 days ≥ 50 MPa;</a:t>
            </a:r>
          </a:p>
          <a:p>
            <a:pPr>
              <a:lnSpc>
                <a:spcPct val="150000"/>
              </a:lnSpc>
              <a:defRPr sz="1400"/>
            </a:pPr>
            <a:r>
              <a:t>Class II and Class III—1d ≥ 20MPa, 3d ≥ 40MPa, 28d ≥ 60MPa;</a:t>
            </a:r>
          </a:p>
          <a:p>
            <a:pPr>
              <a:lnSpc>
                <a:spcPct val="150000"/>
              </a:lnSpc>
              <a:defRPr sz="1400"/>
            </a:pPr>
            <a:r>
              <a:t>Chloride ion content &lt;0.1%</a:t>
            </a:r>
          </a:p>
        </p:txBody>
      </p:sp>
      <p:sp>
        <p:nvSpPr>
          <p:cNvPr id="1248" name="文本框 19"/>
          <p:cNvSpPr txBox="1"/>
          <p:nvPr/>
        </p:nvSpPr>
        <p:spPr>
          <a:xfrm>
            <a:off x="4312919" y="1447874"/>
            <a:ext cx="8054342" cy="26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50000"/>
              </a:lnSpc>
              <a:defRPr sz="1200">
                <a:solidFill>
                  <a:srgbClr val="FF0000"/>
                </a:solidFill>
              </a:defRPr>
            </a:lvl1pPr>
          </a:lstStyle>
          <a:p>
            <a:pPr/>
            <a:r>
              <a:t>Application scenarios: ® rock slopes, shield segments, tunnel linings, and foundation works</a:t>
            </a:r>
          </a:p>
        </p:txBody>
      </p:sp>
      <p:sp>
        <p:nvSpPr>
          <p:cNvPr id="1249" name="文本框 20"/>
          <p:cNvSpPr txBox="1"/>
          <p:nvPr/>
        </p:nvSpPr>
        <p:spPr>
          <a:xfrm>
            <a:off x="457199" y="5184969"/>
            <a:ext cx="11280142" cy="561341"/>
          </a:xfrm>
          <a:prstGeom prst="rect">
            <a:avLst/>
          </a:prstGeom>
          <a:ln w="25400">
            <a:solidFill>
              <a:srgbClr val="FF0000"/>
            </a:solidFill>
            <a:prstDash val="sysDash"/>
          </a:ln>
          <a:extLst>
            <a:ext uri="{C572A759-6A51-4108-AA02-DFA0A04FC94B}">
              <ma14:wrappingTextBoxFlag xmlns:ma14="http://schemas.microsoft.com/office/mac/drawingml/2011/main" val="1"/>
            </a:ext>
          </a:extLst>
        </p:spPr>
        <p:txBody>
          <a:bodyPr lIns="45719" rIns="45719">
            <a:spAutoFit/>
          </a:bodyPr>
          <a:lstStyle>
            <a:lvl1pPr>
              <a:lnSpc>
                <a:spcPct val="150000"/>
              </a:lnSpc>
              <a:defRPr sz="1200">
                <a:solidFill>
                  <a:srgbClr val="FF0000"/>
                </a:solidFill>
              </a:defRPr>
            </a:lvl1pPr>
          </a:lstStyle>
          <a:p>
            <a:pPr/>
            <a:r>
              <a:t>The MPC grouting material exhibits a flowability of ≥300mm, with compressive strength exceeding 30MPa at 3 hours, 50MPa at 1 day, and 70MPa at 28 days. The MPC grouting material is free of chloride ions and demonstrates excellent corrosion resistance for steel bars/prestressed tendons.</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1" name="标题 1"/>
          <p:cNvSpPr txBox="1"/>
          <p:nvPr>
            <p:ph type="title"/>
          </p:nvPr>
        </p:nvSpPr>
        <p:spPr>
          <a:xfrm>
            <a:off x="304671" y="152399"/>
            <a:ext cx="8396539" cy="668149"/>
          </a:xfrm>
          <a:prstGeom prst="rect">
            <a:avLst/>
          </a:prstGeom>
        </p:spPr>
        <p:txBody>
          <a:bodyPr/>
          <a:lstStyle/>
          <a:p>
            <a:pPr defTabSz="786384">
              <a:defRPr sz="2408">
                <a:latin typeface="Times New Roman"/>
                <a:ea typeface="Times New Roman"/>
                <a:cs typeface="Times New Roman"/>
                <a:sym typeface="Times New Roman"/>
              </a:defRPr>
            </a:pPr>
            <a:r>
              <a:t>3.</a:t>
            </a:r>
            <a:r>
              <a:t>Series of Magnesium Phosphate Cementitious Materials Products</a:t>
            </a:r>
          </a:p>
        </p:txBody>
      </p:sp>
      <p:sp>
        <p:nvSpPr>
          <p:cNvPr id="1252" name="文本框 4"/>
          <p:cNvSpPr txBox="1"/>
          <p:nvPr/>
        </p:nvSpPr>
        <p:spPr>
          <a:xfrm>
            <a:off x="728979" y="990599"/>
            <a:ext cx="4394202"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1600"/>
            </a:lvl1pPr>
          </a:lstStyle>
          <a:p>
            <a:pPr/>
            <a:r>
              <a:t>2 Magnesium phosphate grouting material</a:t>
            </a:r>
          </a:p>
        </p:txBody>
      </p:sp>
      <p:sp>
        <p:nvSpPr>
          <p:cNvPr id="1253" name="文本框 6"/>
          <p:cNvSpPr txBox="1"/>
          <p:nvPr/>
        </p:nvSpPr>
        <p:spPr>
          <a:xfrm>
            <a:off x="857975" y="1425833"/>
            <a:ext cx="11104882" cy="26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50000"/>
              </a:lnSpc>
              <a:defRPr sz="1200"/>
            </a:lvl1pPr>
          </a:lstStyle>
          <a:p>
            <a:pPr/>
            <a:r>
              <a:t>Technical Specifications for Structural Repair and Reinforcement Techniques of Subway Shield Tunnel (Group Standard):</a:t>
            </a:r>
          </a:p>
        </p:txBody>
      </p:sp>
      <p:sp>
        <p:nvSpPr>
          <p:cNvPr id="1254" name="文本框 7"/>
          <p:cNvSpPr txBox="1"/>
          <p:nvPr/>
        </p:nvSpPr>
        <p:spPr>
          <a:xfrm>
            <a:off x="4312919" y="1143105"/>
            <a:ext cx="8054342" cy="307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50000"/>
              </a:lnSpc>
              <a:defRPr sz="1400">
                <a:solidFill>
                  <a:srgbClr val="FF0000"/>
                </a:solidFill>
              </a:defRPr>
            </a:lvl1pPr>
          </a:lstStyle>
          <a:p>
            <a:pPr/>
            <a:r>
              <a:t>Application scenarios: ® rock slopes, shield segments, tunnel linings, and foundation works</a:t>
            </a:r>
          </a:p>
        </p:txBody>
      </p:sp>
      <p:sp>
        <p:nvSpPr>
          <p:cNvPr id="1255" name="文本框 20"/>
          <p:cNvSpPr txBox="1"/>
          <p:nvPr/>
        </p:nvSpPr>
        <p:spPr>
          <a:xfrm>
            <a:off x="457199" y="6019994"/>
            <a:ext cx="11280142" cy="561341"/>
          </a:xfrm>
          <a:prstGeom prst="rect">
            <a:avLst/>
          </a:prstGeom>
          <a:ln w="25400">
            <a:solidFill>
              <a:srgbClr val="FF0000"/>
            </a:solidFill>
            <a:prstDash val="sysDash"/>
          </a:ln>
          <a:extLst>
            <a:ext uri="{C572A759-6A51-4108-AA02-DFA0A04FC94B}">
              <ma14:wrappingTextBoxFlag xmlns:ma14="http://schemas.microsoft.com/office/mac/drawingml/2011/main" val="1"/>
            </a:ext>
          </a:extLst>
        </p:spPr>
        <p:txBody>
          <a:bodyPr lIns="45719" rIns="45719">
            <a:spAutoFit/>
          </a:bodyPr>
          <a:lstStyle>
            <a:lvl1pPr>
              <a:lnSpc>
                <a:spcPct val="150000"/>
              </a:lnSpc>
              <a:defRPr sz="1200">
                <a:solidFill>
                  <a:srgbClr val="FF0000"/>
                </a:solidFill>
              </a:defRPr>
            </a:lvl1pPr>
          </a:lstStyle>
          <a:p>
            <a:pPr/>
            <a:r>
              <a:t>MPC grouting material is used for tunnel lining and shield segment repair, achieving a compressive strength of 5MPa within 1 hour, 10MPa within 3 hours, and exceeding 20MPa after 1 day (MPC grouting equipment).</a:t>
            </a:r>
          </a:p>
        </p:txBody>
      </p:sp>
      <p:pic>
        <p:nvPicPr>
          <p:cNvPr id="1256" name="图片 2" descr="图片 2"/>
          <p:cNvPicPr>
            <a:picLocks noChangeAspect="1"/>
          </p:cNvPicPr>
          <p:nvPr/>
        </p:nvPicPr>
        <p:blipFill>
          <a:blip r:embed="rId2">
            <a:extLst/>
          </a:blip>
          <a:stretch>
            <a:fillRect/>
          </a:stretch>
        </p:blipFill>
        <p:spPr>
          <a:xfrm>
            <a:off x="533400" y="1888489"/>
            <a:ext cx="10974070" cy="3832861"/>
          </a:xfrm>
          <a:prstGeom prst="rect">
            <a:avLst/>
          </a:prstGeom>
          <a:ln w="12700">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8" name="标题 1"/>
          <p:cNvSpPr txBox="1"/>
          <p:nvPr>
            <p:ph type="title"/>
          </p:nvPr>
        </p:nvSpPr>
        <p:spPr>
          <a:xfrm>
            <a:off x="304671" y="152399"/>
            <a:ext cx="8396539" cy="668149"/>
          </a:xfrm>
          <a:prstGeom prst="rect">
            <a:avLst/>
          </a:prstGeom>
        </p:spPr>
        <p:txBody>
          <a:bodyPr/>
          <a:lstStyle/>
          <a:p>
            <a:pPr defTabSz="758951">
              <a:defRPr sz="2324">
                <a:latin typeface="Times New Roman"/>
                <a:ea typeface="Times New Roman"/>
                <a:cs typeface="Times New Roman"/>
                <a:sym typeface="Times New Roman"/>
              </a:defRPr>
            </a:pPr>
            <a:r>
              <a:t>3.</a:t>
            </a:r>
            <a:r>
              <a:t>Series of Products of Magnesium Phosphate Cementitious Materials</a:t>
            </a:r>
          </a:p>
        </p:txBody>
      </p:sp>
      <p:sp>
        <p:nvSpPr>
          <p:cNvPr id="1259" name="文本框 16"/>
          <p:cNvSpPr txBox="1"/>
          <p:nvPr/>
        </p:nvSpPr>
        <p:spPr>
          <a:xfrm>
            <a:off x="728979" y="990599"/>
            <a:ext cx="4784727"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1600"/>
            </a:lvl1pPr>
          </a:lstStyle>
          <a:p>
            <a:pPr/>
            <a:r>
              <a:t>2 Magnesium phosphate grouting material</a:t>
            </a:r>
          </a:p>
        </p:txBody>
      </p:sp>
      <p:sp>
        <p:nvSpPr>
          <p:cNvPr id="1260" name="文本框 17"/>
          <p:cNvSpPr txBox="1"/>
          <p:nvPr/>
        </p:nvSpPr>
        <p:spPr>
          <a:xfrm>
            <a:off x="728979" y="1672668"/>
            <a:ext cx="11104882" cy="26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50000"/>
              </a:lnSpc>
              <a:defRPr sz="1200"/>
            </a:lvl1pPr>
          </a:lstStyle>
          <a:p>
            <a:pPr/>
            <a:r>
              <a:t>Grouting Reinforcement of Foundation and Large Equipment Foundations</a:t>
            </a:r>
          </a:p>
        </p:txBody>
      </p:sp>
      <p:sp>
        <p:nvSpPr>
          <p:cNvPr id="1261" name="文本框 18"/>
          <p:cNvSpPr txBox="1"/>
          <p:nvPr/>
        </p:nvSpPr>
        <p:spPr>
          <a:xfrm>
            <a:off x="3779519" y="1355830"/>
            <a:ext cx="8054342" cy="307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50000"/>
              </a:lnSpc>
              <a:defRPr sz="1400">
                <a:solidFill>
                  <a:srgbClr val="FF0000"/>
                </a:solidFill>
              </a:defRPr>
            </a:lvl1pPr>
          </a:lstStyle>
          <a:p>
            <a:pPr/>
            <a:r>
              <a:t>Application scenarios: ® rock slopes, shield segments, tunnel linings, and foundation works</a:t>
            </a:r>
          </a:p>
        </p:txBody>
      </p:sp>
      <p:pic>
        <p:nvPicPr>
          <p:cNvPr id="1262" name="图片 31" descr="图片 31"/>
          <p:cNvPicPr>
            <a:picLocks noChangeAspect="1"/>
          </p:cNvPicPr>
          <p:nvPr/>
        </p:nvPicPr>
        <p:blipFill>
          <a:blip r:embed="rId2">
            <a:extLst/>
          </a:blip>
          <a:stretch>
            <a:fillRect/>
          </a:stretch>
        </p:blipFill>
        <p:spPr>
          <a:xfrm>
            <a:off x="762000" y="2353974"/>
            <a:ext cx="3431541" cy="2732353"/>
          </a:xfrm>
          <a:prstGeom prst="rect">
            <a:avLst/>
          </a:prstGeom>
          <a:ln w="12700">
            <a:miter lim="400000"/>
          </a:ln>
        </p:spPr>
      </p:pic>
      <p:pic>
        <p:nvPicPr>
          <p:cNvPr id="1263" name="图片 21" descr="图片 21"/>
          <p:cNvPicPr>
            <a:picLocks noChangeAspect="1"/>
          </p:cNvPicPr>
          <p:nvPr/>
        </p:nvPicPr>
        <p:blipFill>
          <a:blip r:embed="rId3">
            <a:extLst/>
          </a:blip>
          <a:stretch>
            <a:fillRect/>
          </a:stretch>
        </p:blipFill>
        <p:spPr>
          <a:xfrm flipH="1">
            <a:off x="4215310" y="2353974"/>
            <a:ext cx="3176090" cy="2785746"/>
          </a:xfrm>
          <a:prstGeom prst="rect">
            <a:avLst/>
          </a:prstGeom>
          <a:ln w="12700">
            <a:miter lim="400000"/>
          </a:ln>
        </p:spPr>
      </p:pic>
      <p:pic>
        <p:nvPicPr>
          <p:cNvPr id="1264" name="图片 11" descr="图片 11"/>
          <p:cNvPicPr>
            <a:picLocks noChangeAspect="1"/>
          </p:cNvPicPr>
          <p:nvPr/>
        </p:nvPicPr>
        <p:blipFill>
          <a:blip r:embed="rId4">
            <a:extLst/>
          </a:blip>
          <a:stretch>
            <a:fillRect/>
          </a:stretch>
        </p:blipFill>
        <p:spPr>
          <a:xfrm>
            <a:off x="7416979" y="2364861"/>
            <a:ext cx="4462601" cy="2774859"/>
          </a:xfrm>
          <a:prstGeom prst="rect">
            <a:avLst/>
          </a:prstGeom>
          <a:ln w="12700">
            <a:miter lim="400000"/>
          </a:ln>
        </p:spPr>
      </p:pic>
      <p:sp>
        <p:nvSpPr>
          <p:cNvPr id="1265" name="文本框 23"/>
          <p:cNvSpPr txBox="1"/>
          <p:nvPr/>
        </p:nvSpPr>
        <p:spPr>
          <a:xfrm>
            <a:off x="412114" y="5410200"/>
            <a:ext cx="11546207" cy="561341"/>
          </a:xfrm>
          <a:prstGeom prst="rect">
            <a:avLst/>
          </a:prstGeom>
          <a:ln w="25400">
            <a:solidFill>
              <a:srgbClr val="FF0000"/>
            </a:solidFill>
            <a:prstDash val="dash"/>
          </a:ln>
          <a:extLst>
            <a:ext uri="{C572A759-6A51-4108-AA02-DFA0A04FC94B}">
              <ma14:wrappingTextBoxFlag xmlns:ma14="http://schemas.microsoft.com/office/mac/drawingml/2011/main" val="1"/>
            </a:ext>
          </a:extLst>
        </p:spPr>
        <p:txBody>
          <a:bodyPr lIns="45719" rIns="45719">
            <a:spAutoFit/>
          </a:bodyPr>
          <a:lstStyle>
            <a:lvl1pPr>
              <a:lnSpc>
                <a:spcPct val="150000"/>
              </a:lnSpc>
              <a:defRPr sz="1200">
                <a:solidFill>
                  <a:srgbClr val="FF0000"/>
                </a:solidFill>
              </a:defRPr>
            </a:lvl1pPr>
          </a:lstStyle>
          <a:p>
            <a:pPr/>
            <a:r>
              <a:t>MPC grouting material is designed for rapid repair of large equipment foundations, achieving a compressive strength of ≥30MPa within 1 hour and ≥40MPa within 1 day. This ensures swift restoration of equipment functionality, with economic benefits far exceeding the construction costs of grouting materials.</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7" name="标题 1"/>
          <p:cNvSpPr txBox="1"/>
          <p:nvPr>
            <p:ph type="title"/>
          </p:nvPr>
        </p:nvSpPr>
        <p:spPr>
          <a:xfrm>
            <a:off x="304671" y="152399"/>
            <a:ext cx="8396539" cy="668149"/>
          </a:xfrm>
          <a:prstGeom prst="rect">
            <a:avLst/>
          </a:prstGeom>
        </p:spPr>
        <p:txBody>
          <a:bodyPr/>
          <a:lstStyle/>
          <a:p>
            <a:pPr defTabSz="786384">
              <a:defRPr sz="2408">
                <a:latin typeface="Times New Roman"/>
                <a:ea typeface="Times New Roman"/>
                <a:cs typeface="Times New Roman"/>
                <a:sym typeface="Times New Roman"/>
              </a:defRPr>
            </a:pPr>
            <a:r>
              <a:t>3.</a:t>
            </a:r>
            <a:r>
              <a:t>Series of Magnesium Phosphate Cementitious Materials Products</a:t>
            </a:r>
          </a:p>
        </p:txBody>
      </p:sp>
      <p:sp>
        <p:nvSpPr>
          <p:cNvPr id="1268" name="文本框 10"/>
          <p:cNvSpPr txBox="1"/>
          <p:nvPr/>
        </p:nvSpPr>
        <p:spPr>
          <a:xfrm>
            <a:off x="728979" y="990599"/>
            <a:ext cx="5475607"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1600"/>
            </a:lvl1pPr>
          </a:lstStyle>
          <a:p>
            <a:pPr/>
            <a:r>
              <a:t>3 Magnesium Phosphate Protective Material</a:t>
            </a:r>
          </a:p>
        </p:txBody>
      </p:sp>
      <p:sp>
        <p:nvSpPr>
          <p:cNvPr id="1269" name="文本框 3"/>
          <p:cNvSpPr txBox="1"/>
          <p:nvPr/>
        </p:nvSpPr>
        <p:spPr>
          <a:xfrm>
            <a:off x="579119" y="1684020"/>
            <a:ext cx="4391027" cy="256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50000"/>
              </a:lnSpc>
              <a:defRPr sz="1100">
                <a:solidFill>
                  <a:srgbClr val="FF0000"/>
                </a:solidFill>
              </a:defRPr>
            </a:lvl1pPr>
          </a:lstStyle>
          <a:p>
            <a:pPr/>
            <a:r>
              <a:t>Anti-corrosion of Steel Structures and Concrete Structures</a:t>
            </a:r>
          </a:p>
        </p:txBody>
      </p:sp>
      <p:sp>
        <p:nvSpPr>
          <p:cNvPr id="1270" name="文本框 19"/>
          <p:cNvSpPr txBox="1"/>
          <p:nvPr/>
        </p:nvSpPr>
        <p:spPr>
          <a:xfrm>
            <a:off x="3550919" y="1219200"/>
            <a:ext cx="8728077" cy="269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50000"/>
              </a:lnSpc>
              <a:defRPr sz="1200">
                <a:solidFill>
                  <a:srgbClr val="FF0000"/>
                </a:solidFill>
              </a:defRPr>
            </a:lvl1pPr>
          </a:lstStyle>
          <a:p>
            <a:pPr/>
            <a:r>
              <a:t>Application scenarios: ® steel structures, concrete structures, chemical steel pipelines, and storage tanks</a:t>
            </a:r>
          </a:p>
        </p:txBody>
      </p:sp>
      <p:sp>
        <p:nvSpPr>
          <p:cNvPr id="1271" name="文本框 9"/>
          <p:cNvSpPr txBox="1"/>
          <p:nvPr/>
        </p:nvSpPr>
        <p:spPr>
          <a:xfrm>
            <a:off x="462279" y="5639012"/>
            <a:ext cx="11196322" cy="828041"/>
          </a:xfrm>
          <a:prstGeom prst="rect">
            <a:avLst/>
          </a:prstGeom>
          <a:ln w="25400">
            <a:solidFill>
              <a:srgbClr val="FF0000"/>
            </a:solidFill>
            <a:prstDash val="dashDot"/>
          </a:ln>
          <a:extLst>
            <a:ext uri="{C572A759-6A51-4108-AA02-DFA0A04FC94B}">
              <ma14:wrappingTextBoxFlag xmlns:ma14="http://schemas.microsoft.com/office/mac/drawingml/2011/main" val="1"/>
            </a:ext>
          </a:extLst>
        </p:spPr>
        <p:txBody>
          <a:bodyPr lIns="45719" rIns="45719">
            <a:spAutoFit/>
          </a:bodyPr>
          <a:lstStyle>
            <a:lvl1pPr>
              <a:lnSpc>
                <a:spcPct val="150000"/>
              </a:lnSpc>
              <a:defRPr sz="1200">
                <a:solidFill>
                  <a:srgbClr val="FF0000"/>
                </a:solidFill>
              </a:defRPr>
            </a:lvl1pPr>
          </a:lstStyle>
          <a:p>
            <a:pPr/>
            <a:r>
              <a:t>MPC protective materials are used for corrosion protection of chemical steel thermal pipelines (at high temperatures), with a tensile bond strength to steel ≥ 1.0 MPa. They exhibit high-temperature resistance and superior anti-corrosion performance compared to epoxy resin coatings, enabling integrated corrosion protection, fire resistance, and thermal insulation for petroleum storage tanks.</a:t>
            </a:r>
          </a:p>
        </p:txBody>
      </p:sp>
      <p:grpSp>
        <p:nvGrpSpPr>
          <p:cNvPr id="1276" name="组合 5"/>
          <p:cNvGrpSpPr/>
          <p:nvPr/>
        </p:nvGrpSpPr>
        <p:grpSpPr>
          <a:xfrm>
            <a:off x="5284585" y="1563428"/>
            <a:ext cx="5052672" cy="3881439"/>
            <a:chOff x="0" y="0"/>
            <a:chExt cx="5052671" cy="3881437"/>
          </a:xfrm>
        </p:grpSpPr>
        <p:pic>
          <p:nvPicPr>
            <p:cNvPr id="1272" name="图片 6" descr="图片 6"/>
            <p:cNvPicPr>
              <a:picLocks noChangeAspect="1"/>
            </p:cNvPicPr>
            <p:nvPr/>
          </p:nvPicPr>
          <p:blipFill>
            <a:blip r:embed="rId2">
              <a:extLst/>
            </a:blip>
            <a:stretch>
              <a:fillRect/>
            </a:stretch>
          </p:blipFill>
          <p:spPr>
            <a:xfrm>
              <a:off x="-1" y="-1"/>
              <a:ext cx="2463154" cy="1849546"/>
            </a:xfrm>
            <a:prstGeom prst="rect">
              <a:avLst/>
            </a:prstGeom>
            <a:ln w="12700" cap="flat">
              <a:noFill/>
              <a:miter lim="400000"/>
            </a:ln>
            <a:effectLst/>
          </p:spPr>
        </p:pic>
        <p:pic>
          <p:nvPicPr>
            <p:cNvPr id="1273" name="图片 12" descr="图片 12"/>
            <p:cNvPicPr>
              <a:picLocks noChangeAspect="1"/>
            </p:cNvPicPr>
            <p:nvPr/>
          </p:nvPicPr>
          <p:blipFill>
            <a:blip r:embed="rId3">
              <a:extLst/>
            </a:blip>
            <a:stretch>
              <a:fillRect/>
            </a:stretch>
          </p:blipFill>
          <p:spPr>
            <a:xfrm>
              <a:off x="2592776" y="-1"/>
              <a:ext cx="2456637" cy="1849546"/>
            </a:xfrm>
            <a:prstGeom prst="rect">
              <a:avLst/>
            </a:prstGeom>
            <a:ln w="12700" cap="flat">
              <a:noFill/>
              <a:miter lim="400000"/>
            </a:ln>
            <a:effectLst/>
          </p:spPr>
        </p:pic>
        <p:pic>
          <p:nvPicPr>
            <p:cNvPr id="1274" name="图片 13" descr="图片 13"/>
            <p:cNvPicPr>
              <a:picLocks noChangeAspect="1"/>
            </p:cNvPicPr>
            <p:nvPr/>
          </p:nvPicPr>
          <p:blipFill>
            <a:blip r:embed="rId4">
              <a:extLst/>
            </a:blip>
            <a:stretch>
              <a:fillRect/>
            </a:stretch>
          </p:blipFill>
          <p:spPr>
            <a:xfrm>
              <a:off x="-1" y="2031893"/>
              <a:ext cx="2463154" cy="1849545"/>
            </a:xfrm>
            <a:prstGeom prst="rect">
              <a:avLst/>
            </a:prstGeom>
            <a:ln w="12700" cap="flat">
              <a:noFill/>
              <a:miter lim="400000"/>
            </a:ln>
            <a:effectLst/>
          </p:spPr>
        </p:pic>
        <p:pic>
          <p:nvPicPr>
            <p:cNvPr id="1275" name="图片 14" descr="图片 14"/>
            <p:cNvPicPr>
              <a:picLocks noChangeAspect="1"/>
            </p:cNvPicPr>
            <p:nvPr/>
          </p:nvPicPr>
          <p:blipFill>
            <a:blip r:embed="rId5">
              <a:extLst/>
            </a:blip>
            <a:stretch>
              <a:fillRect/>
            </a:stretch>
          </p:blipFill>
          <p:spPr>
            <a:xfrm>
              <a:off x="2589518" y="2031893"/>
              <a:ext cx="2463154" cy="1849545"/>
            </a:xfrm>
            <a:prstGeom prst="rect">
              <a:avLst/>
            </a:prstGeom>
            <a:ln w="12700" cap="flat">
              <a:noFill/>
              <a:miter lim="400000"/>
            </a:ln>
            <a:effectLst/>
          </p:spPr>
        </p:pic>
      </p:grpSp>
      <p:pic>
        <p:nvPicPr>
          <p:cNvPr id="1277" name="图片 4" descr="图片 4"/>
          <p:cNvPicPr>
            <a:picLocks noChangeAspect="1"/>
          </p:cNvPicPr>
          <p:nvPr/>
        </p:nvPicPr>
        <p:blipFill>
          <a:blip r:embed="rId6">
            <a:extLst/>
          </a:blip>
          <a:srcRect l="0" t="0" r="50638" b="0"/>
          <a:stretch>
            <a:fillRect/>
          </a:stretch>
        </p:blipFill>
        <p:spPr>
          <a:xfrm>
            <a:off x="1143000" y="2141571"/>
            <a:ext cx="1830705" cy="2962671"/>
          </a:xfrm>
          <a:prstGeom prst="rect">
            <a:avLst/>
          </a:prstGeom>
          <a:ln w="12700">
            <a:miter lim="400000"/>
          </a:ln>
        </p:spPr>
      </p:pic>
      <p:pic>
        <p:nvPicPr>
          <p:cNvPr id="1278" name="图片 6" descr="图片 6"/>
          <p:cNvPicPr>
            <a:picLocks noChangeAspect="1"/>
          </p:cNvPicPr>
          <p:nvPr/>
        </p:nvPicPr>
        <p:blipFill>
          <a:blip r:embed="rId7">
            <a:extLst/>
          </a:blip>
          <a:stretch>
            <a:fillRect/>
          </a:stretch>
        </p:blipFill>
        <p:spPr>
          <a:xfrm>
            <a:off x="2993071" y="2169061"/>
            <a:ext cx="1578929" cy="2935181"/>
          </a:xfrm>
          <a:prstGeom prst="rect">
            <a:avLst/>
          </a:prstGeom>
          <a:ln w="12700">
            <a:miter lim="400000"/>
          </a:ln>
        </p:spPr>
      </p:pic>
      <p:sp>
        <p:nvSpPr>
          <p:cNvPr id="1279" name="文本框 8"/>
          <p:cNvSpPr txBox="1"/>
          <p:nvPr/>
        </p:nvSpPr>
        <p:spPr>
          <a:xfrm>
            <a:off x="960119" y="5181600"/>
            <a:ext cx="3823971" cy="3073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400"/>
            </a:lvl1pPr>
          </a:lstStyle>
          <a:p>
            <a:pPr/>
            <a:r>
              <a:t>Strong Acid and Strong Base Workshop</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1" name="标题 1"/>
          <p:cNvSpPr txBox="1"/>
          <p:nvPr>
            <p:ph type="title"/>
          </p:nvPr>
        </p:nvSpPr>
        <p:spPr>
          <a:xfrm>
            <a:off x="304671" y="152399"/>
            <a:ext cx="8396539" cy="668149"/>
          </a:xfrm>
          <a:prstGeom prst="rect">
            <a:avLst/>
          </a:prstGeom>
        </p:spPr>
        <p:txBody>
          <a:bodyPr/>
          <a:lstStyle/>
          <a:p>
            <a:pPr defTabSz="786384">
              <a:defRPr sz="2408">
                <a:latin typeface="Times New Roman"/>
                <a:ea typeface="Times New Roman"/>
                <a:cs typeface="Times New Roman"/>
                <a:sym typeface="Times New Roman"/>
              </a:defRPr>
            </a:pPr>
            <a:r>
              <a:t>3.</a:t>
            </a:r>
            <a:r>
              <a:t>Series of Magnesium Phosphate Cementitious Materials Products</a:t>
            </a:r>
          </a:p>
        </p:txBody>
      </p:sp>
      <p:sp>
        <p:nvSpPr>
          <p:cNvPr id="1282" name="文本框 15"/>
          <p:cNvSpPr txBox="1"/>
          <p:nvPr/>
        </p:nvSpPr>
        <p:spPr>
          <a:xfrm>
            <a:off x="728979" y="990599"/>
            <a:ext cx="4841877"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1600"/>
            </a:lvl1pPr>
          </a:lstStyle>
          <a:p>
            <a:pPr/>
            <a:r>
              <a:t>4 Magnesium Phosphate Self-Leveling Mortar</a:t>
            </a:r>
          </a:p>
        </p:txBody>
      </p:sp>
      <p:sp>
        <p:nvSpPr>
          <p:cNvPr id="1283" name="文本框 16"/>
          <p:cNvSpPr txBox="1"/>
          <p:nvPr/>
        </p:nvSpPr>
        <p:spPr>
          <a:xfrm>
            <a:off x="728979" y="1672668"/>
            <a:ext cx="11104882" cy="26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50000"/>
              </a:lnSpc>
              <a:defRPr sz="1200">
                <a:solidFill>
                  <a:srgbClr val="FF0000"/>
                </a:solidFill>
              </a:defRPr>
            </a:lvl1pPr>
          </a:lstStyle>
          <a:p>
            <a:pPr/>
            <a:r>
              <a:t>Garage floor and heavy-duty workshop floor</a:t>
            </a:r>
          </a:p>
        </p:txBody>
      </p:sp>
      <p:sp>
        <p:nvSpPr>
          <p:cNvPr id="1284" name="文本框 17"/>
          <p:cNvSpPr txBox="1"/>
          <p:nvPr/>
        </p:nvSpPr>
        <p:spPr>
          <a:xfrm>
            <a:off x="756284" y="5568336"/>
            <a:ext cx="10502901" cy="561341"/>
          </a:xfrm>
          <a:prstGeom prst="rect">
            <a:avLst/>
          </a:prstGeom>
          <a:ln w="25400">
            <a:solidFill>
              <a:srgbClr val="FF0000"/>
            </a:solidFill>
            <a:prstDash val="dash"/>
          </a:ln>
          <a:extLst>
            <a:ext uri="{C572A759-6A51-4108-AA02-DFA0A04FC94B}">
              <ma14:wrappingTextBoxFlag xmlns:ma14="http://schemas.microsoft.com/office/mac/drawingml/2011/main" val="1"/>
            </a:ext>
          </a:extLst>
        </p:spPr>
        <p:txBody>
          <a:bodyPr lIns="45719" rIns="45719">
            <a:spAutoFit/>
          </a:bodyPr>
          <a:lstStyle>
            <a:lvl1pPr>
              <a:lnSpc>
                <a:spcPct val="150000"/>
              </a:lnSpc>
              <a:defRPr sz="1200">
                <a:solidFill>
                  <a:srgbClr val="FF0000"/>
                </a:solidFill>
              </a:defRPr>
            </a:lvl1pPr>
          </a:lstStyle>
          <a:p>
            <a:pPr/>
            <a:r>
              <a:t>MPC self-leveling mortar is used for garage floors, exhibiting excellent wear resistance, dust-free performance, crack resistance, and superior adhesion to base concrete (with bond strength exceeding 2.0 MPa).</a:t>
            </a:r>
          </a:p>
        </p:txBody>
      </p:sp>
      <p:pic>
        <p:nvPicPr>
          <p:cNvPr id="1285" name="图片 18" descr="图片 18"/>
          <p:cNvPicPr>
            <a:picLocks noChangeAspect="1"/>
          </p:cNvPicPr>
          <p:nvPr/>
        </p:nvPicPr>
        <p:blipFill>
          <a:blip r:embed="rId2">
            <a:extLst/>
          </a:blip>
          <a:srcRect l="0" t="0" r="8987" b="0"/>
          <a:stretch>
            <a:fillRect/>
          </a:stretch>
        </p:blipFill>
        <p:spPr>
          <a:xfrm>
            <a:off x="152400" y="2347595"/>
            <a:ext cx="2153286" cy="2988946"/>
          </a:xfrm>
          <a:prstGeom prst="rect">
            <a:avLst/>
          </a:prstGeom>
          <a:ln w="12700">
            <a:miter lim="400000"/>
          </a:ln>
        </p:spPr>
      </p:pic>
      <p:pic>
        <p:nvPicPr>
          <p:cNvPr id="1286" name="图片 20" descr="图片 20"/>
          <p:cNvPicPr>
            <a:picLocks noChangeAspect="1"/>
          </p:cNvPicPr>
          <p:nvPr/>
        </p:nvPicPr>
        <p:blipFill>
          <a:blip r:embed="rId3">
            <a:extLst/>
          </a:blip>
          <a:stretch>
            <a:fillRect/>
          </a:stretch>
        </p:blipFill>
        <p:spPr>
          <a:xfrm>
            <a:off x="2438400" y="2377439"/>
            <a:ext cx="2787015" cy="1455421"/>
          </a:xfrm>
          <a:prstGeom prst="rect">
            <a:avLst/>
          </a:prstGeom>
          <a:ln w="12700">
            <a:miter lim="400000"/>
          </a:ln>
        </p:spPr>
      </p:pic>
      <p:pic>
        <p:nvPicPr>
          <p:cNvPr id="1287" name="图片 21" descr="图片 21"/>
          <p:cNvPicPr>
            <a:picLocks noChangeAspect="1"/>
          </p:cNvPicPr>
          <p:nvPr/>
        </p:nvPicPr>
        <p:blipFill>
          <a:blip r:embed="rId4">
            <a:extLst/>
          </a:blip>
          <a:stretch>
            <a:fillRect/>
          </a:stretch>
        </p:blipFill>
        <p:spPr>
          <a:xfrm>
            <a:off x="2438400" y="3962400"/>
            <a:ext cx="2813050" cy="1360170"/>
          </a:xfrm>
          <a:prstGeom prst="rect">
            <a:avLst/>
          </a:prstGeom>
          <a:ln w="12700">
            <a:miter lim="400000"/>
          </a:ln>
        </p:spPr>
      </p:pic>
      <p:sp>
        <p:nvSpPr>
          <p:cNvPr id="1288" name="文本框 23"/>
          <p:cNvSpPr txBox="1"/>
          <p:nvPr/>
        </p:nvSpPr>
        <p:spPr>
          <a:xfrm>
            <a:off x="6141719" y="1062355"/>
            <a:ext cx="6835142" cy="26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50000"/>
              </a:lnSpc>
              <a:defRPr sz="1200">
                <a:solidFill>
                  <a:srgbClr val="FF0000"/>
                </a:solidFill>
              </a:defRPr>
            </a:lvl1pPr>
          </a:lstStyle>
          <a:p>
            <a:pPr/>
            <a:r>
              <a:t>Application scenarios: ® parking, docks</a:t>
            </a:r>
          </a:p>
        </p:txBody>
      </p:sp>
      <p:pic>
        <p:nvPicPr>
          <p:cNvPr id="1289" name="图片 3" descr="图片 3"/>
          <p:cNvPicPr>
            <a:picLocks noChangeAspect="1"/>
          </p:cNvPicPr>
          <p:nvPr/>
        </p:nvPicPr>
        <p:blipFill>
          <a:blip r:embed="rId5">
            <a:extLst/>
          </a:blip>
          <a:stretch>
            <a:fillRect/>
          </a:stretch>
        </p:blipFill>
        <p:spPr>
          <a:xfrm>
            <a:off x="6096000" y="1512569"/>
            <a:ext cx="5478780" cy="3726181"/>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1" name="标题 1"/>
          <p:cNvSpPr txBox="1"/>
          <p:nvPr>
            <p:ph type="title"/>
          </p:nvPr>
        </p:nvSpPr>
        <p:spPr>
          <a:xfrm>
            <a:off x="304671" y="152399"/>
            <a:ext cx="8396539" cy="668149"/>
          </a:xfrm>
          <a:prstGeom prst="rect">
            <a:avLst/>
          </a:prstGeom>
        </p:spPr>
        <p:txBody>
          <a:bodyPr/>
          <a:lstStyle/>
          <a:p>
            <a:pPr defTabSz="786384">
              <a:defRPr sz="2064">
                <a:latin typeface="Times New Roman"/>
                <a:ea typeface="Times New Roman"/>
                <a:cs typeface="Times New Roman"/>
                <a:sym typeface="Times New Roman"/>
              </a:defRPr>
            </a:pPr>
            <a:r>
              <a:t>4.</a:t>
            </a:r>
            <a:r>
              <a:t>Application Prospects of Phosphate Magnesium Cementitious Materials Product Series</a:t>
            </a:r>
          </a:p>
        </p:txBody>
      </p:sp>
      <p:pic>
        <p:nvPicPr>
          <p:cNvPr id="1292" name="图片 3" descr="图片 3"/>
          <p:cNvPicPr>
            <a:picLocks noChangeAspect="1"/>
          </p:cNvPicPr>
          <p:nvPr/>
        </p:nvPicPr>
        <p:blipFill>
          <a:blip r:embed="rId2">
            <a:extLst/>
          </a:blip>
          <a:stretch>
            <a:fillRect/>
          </a:stretch>
        </p:blipFill>
        <p:spPr>
          <a:xfrm>
            <a:off x="228600" y="990600"/>
            <a:ext cx="11550016" cy="5591810"/>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4" name="标题 1"/>
          <p:cNvSpPr txBox="1"/>
          <p:nvPr>
            <p:ph type="title"/>
          </p:nvPr>
        </p:nvSpPr>
        <p:spPr>
          <a:xfrm>
            <a:off x="304671" y="152399"/>
            <a:ext cx="8396539" cy="668149"/>
          </a:xfrm>
          <a:prstGeom prst="rect">
            <a:avLst/>
          </a:prstGeom>
        </p:spPr>
        <p:txBody>
          <a:bodyPr/>
          <a:lstStyle/>
          <a:p>
            <a:pPr defTabSz="786384">
              <a:defRPr sz="2064">
                <a:latin typeface="Times New Roman"/>
                <a:ea typeface="Times New Roman"/>
                <a:cs typeface="Times New Roman"/>
                <a:sym typeface="Times New Roman"/>
              </a:defRPr>
            </a:pPr>
            <a:r>
              <a:t>4.</a:t>
            </a:r>
            <a:r>
              <a:t>Application Prospects of Phosphate Magnesium Cementitious Materials Product Series</a:t>
            </a:r>
          </a:p>
        </p:txBody>
      </p:sp>
      <p:sp>
        <p:nvSpPr>
          <p:cNvPr id="1295" name="文本框 3"/>
          <p:cNvSpPr txBox="1"/>
          <p:nvPr/>
        </p:nvSpPr>
        <p:spPr>
          <a:xfrm>
            <a:off x="818606" y="1219200"/>
            <a:ext cx="10728961" cy="220599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a:effectLst>
                  <a:outerShdw sx="100000" sy="100000" kx="0" ky="0" algn="b" rotWithShape="0" blurRad="38100" dist="38100" dir="2700000">
                    <a:srgbClr val="000000">
                      <a:alpha val="43137"/>
                    </a:srgbClr>
                  </a:outerShdw>
                </a:effectLst>
              </a:defRPr>
            </a:pPr>
            <a:r>
              <a:t>(1) Highway Transportation Sector</a:t>
            </a:r>
            <a:endParaRPr sz="3600"/>
          </a:p>
          <a:p>
            <a:pPr>
              <a:lnSpc>
                <a:spcPct val="150000"/>
              </a:lnSpc>
              <a:defRPr sz="1400"/>
            </a:pPr>
            <a:r>
              <a:t>According to the Ministry of Transports "14th Five-Year Plan for Highway Maintenance Management Development Outline", Chinas total highway mileage reached 5.28 million kilometers by April 2022. During the 13th Five-Year Plan period, the nation invested 1.29 trillion yuan in maintenance funds, implementing preventive maintenance on 1.356 million kilometers, repair maintenance on 1.652 million kilometers, highway safety life protection projects on 1.16 million kilometers, and renovating 58,000 hazardous bridges. It is projected that during the 14th Five-Year Plan period, cumulative maintenance investments nationwide will reach 1.5 trillion yuan, with pavement repair and maintenance funds expected to amount to 500 billion yuan.</a:t>
            </a:r>
          </a:p>
        </p:txBody>
      </p:sp>
      <p:sp>
        <p:nvSpPr>
          <p:cNvPr id="1296" name="文本框 4"/>
          <p:cNvSpPr txBox="1"/>
          <p:nvPr/>
        </p:nvSpPr>
        <p:spPr>
          <a:xfrm>
            <a:off x="849085" y="3802300"/>
            <a:ext cx="10744201" cy="1361441"/>
          </a:xfrm>
          <a:prstGeom prst="rect">
            <a:avLst/>
          </a:prstGeom>
          <a:ln w="25400">
            <a:solidFill>
              <a:srgbClr val="FF0000"/>
            </a:solidFill>
          </a:ln>
          <a:extLst>
            <a:ext uri="{C572A759-6A51-4108-AA02-DFA0A04FC94B}">
              <ma14:wrappingTextBoxFlag xmlns:ma14="http://schemas.microsoft.com/office/mac/drawingml/2011/main" val="1"/>
            </a:ext>
          </a:extLst>
        </p:spPr>
        <p:txBody>
          <a:bodyPr lIns="45719" rIns="45719">
            <a:spAutoFit/>
          </a:bodyPr>
          <a:lstStyle>
            <a:lvl1pPr>
              <a:lnSpc>
                <a:spcPct val="200000"/>
              </a:lnSpc>
              <a:defRPr b="1" sz="1200"/>
            </a:lvl1pPr>
          </a:lstStyle>
          <a:p>
            <a:pPr/>
            <a:r>
              <a:t>The use of magnesium phosphate repair materials facilitates improved efficiency in routine highway maintenance and repair operations, significantly reducing road closure duration and minimizing adverse impacts on traffic flow. It enables direct utilization of discarded road pavement materials, promoting the recycling and reuse of waste pavement materials, thereby achieving green construction practices for road maintenance and rapid repairs.</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8" name="标题 1"/>
          <p:cNvSpPr txBox="1"/>
          <p:nvPr>
            <p:ph type="title"/>
          </p:nvPr>
        </p:nvSpPr>
        <p:spPr>
          <a:xfrm>
            <a:off x="304671" y="152399"/>
            <a:ext cx="8396539" cy="668149"/>
          </a:xfrm>
          <a:prstGeom prst="rect">
            <a:avLst/>
          </a:prstGeom>
        </p:spPr>
        <p:txBody>
          <a:bodyPr/>
          <a:lstStyle/>
          <a:p>
            <a:pPr defTabSz="786384">
              <a:defRPr sz="2064">
                <a:latin typeface="Times New Roman"/>
                <a:ea typeface="Times New Roman"/>
                <a:cs typeface="Times New Roman"/>
                <a:sym typeface="Times New Roman"/>
              </a:defRPr>
            </a:pPr>
            <a:r>
              <a:t>4.</a:t>
            </a:r>
            <a:r>
              <a:t>Application Prospects of Phosphate Magnesium Cementitious Materials Product Series</a:t>
            </a:r>
          </a:p>
        </p:txBody>
      </p:sp>
      <p:sp>
        <p:nvSpPr>
          <p:cNvPr id="1299" name="文本框 2"/>
          <p:cNvSpPr txBox="1"/>
          <p:nvPr/>
        </p:nvSpPr>
        <p:spPr>
          <a:xfrm>
            <a:off x="883919" y="1066800"/>
            <a:ext cx="10728962" cy="1882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a:effectLst>
                  <a:outerShdw sx="100000" sy="100000" kx="0" ky="0" algn="b" rotWithShape="0" blurRad="38100" dist="38100" dir="2700000">
                    <a:srgbClr val="000000">
                      <a:alpha val="43137"/>
                    </a:srgbClr>
                  </a:outerShdw>
                </a:effectLst>
              </a:defRPr>
            </a:pPr>
            <a:r>
              <a:t>(2) Airport Construction</a:t>
            </a:r>
            <a:endParaRPr sz="3600"/>
          </a:p>
          <a:p>
            <a:pPr>
              <a:lnSpc>
                <a:spcPct val="150000"/>
              </a:lnSpc>
              <a:defRPr sz="1400"/>
            </a:pPr>
            <a:r>
              <a:t>Chinas civil aviation transport airports increased from 180 in 2011 to 248 in 2021, with an average annual growth rate of 6.8. Additionally, the number of general transport airports reached 340 by 2020. According to the "14th Five-Year Plan for Civil Aviation Development," Chinas civil aviation transport airports are expected to exceed 270 by 2025, marking an increase of 22 from 2021. The "National Integrated Three-Dimensional Transportation Network Plan Outline" proposes that by 2035, the country will have approximately 400 civil aviation airports and establish around 40 regional aviation hubs.</a:t>
            </a:r>
          </a:p>
        </p:txBody>
      </p:sp>
      <p:sp>
        <p:nvSpPr>
          <p:cNvPr id="1300" name="文本框 5"/>
          <p:cNvSpPr txBox="1"/>
          <p:nvPr/>
        </p:nvSpPr>
        <p:spPr>
          <a:xfrm>
            <a:off x="855518" y="3360949"/>
            <a:ext cx="10744201" cy="1628141"/>
          </a:xfrm>
          <a:prstGeom prst="rect">
            <a:avLst/>
          </a:prstGeom>
          <a:ln w="25400">
            <a:solidFill>
              <a:srgbClr val="FF0000"/>
            </a:solidFill>
          </a:ln>
          <a:extLst>
            <a:ext uri="{C572A759-6A51-4108-AA02-DFA0A04FC94B}">
              <ma14:wrappingTextBoxFlag xmlns:ma14="http://schemas.microsoft.com/office/mac/drawingml/2011/main" val="1"/>
            </a:ext>
          </a:extLst>
        </p:spPr>
        <p:txBody>
          <a:bodyPr lIns="45719" rIns="45719">
            <a:spAutoFit/>
          </a:bodyPr>
          <a:lstStyle>
            <a:lvl1pPr>
              <a:lnSpc>
                <a:spcPct val="150000"/>
              </a:lnSpc>
              <a:defRPr sz="1200"/>
            </a:lvl1pPr>
          </a:lstStyle>
          <a:p>
            <a:pPr/>
            <a:r>
              <a:t>The daily maintenance and rapid repair of airport runways and aprons demand materials with exceptional technical performance. Conventional repair materials struggle to meet the stringent requirements for early strength and wear resistance during the extremely short construction window periods for runway and apron restoration. Chinas annual investment in airport runway and apron repairs is projected to reach 8 billion yuan. Magnesium phosphate-based repair materials effectively satisfy rapid repair requirements. These phosphoric acid repair mortars have been successfully implemented in the pavement restoration project at Chongqing Jiangbei International Airport and have been incorporated into the Technical Guidelines for Cement Concrete Pavement Maintenance in Civil Airports, demonstrating low resistance to widespread adoption.</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2" name="标题 1"/>
          <p:cNvSpPr txBox="1"/>
          <p:nvPr>
            <p:ph type="title"/>
          </p:nvPr>
        </p:nvSpPr>
        <p:spPr>
          <a:xfrm>
            <a:off x="304671" y="152399"/>
            <a:ext cx="8396539" cy="668149"/>
          </a:xfrm>
          <a:prstGeom prst="rect">
            <a:avLst/>
          </a:prstGeom>
        </p:spPr>
        <p:txBody>
          <a:bodyPr/>
          <a:lstStyle/>
          <a:p>
            <a:pPr defTabSz="758951">
              <a:defRPr b="1" sz="1992">
                <a:latin typeface="MiSans Bold"/>
                <a:ea typeface="MiSans Bold"/>
                <a:cs typeface="MiSans Bold"/>
                <a:sym typeface="MiSans Bold"/>
              </a:defRPr>
            </a:pPr>
            <a:r>
              <a:t>4.</a:t>
            </a:r>
            <a:r>
              <a:t>Application Prospects of Phosphate Magnesium Cementitious Materials Product Series</a:t>
            </a:r>
          </a:p>
        </p:txBody>
      </p:sp>
      <p:sp>
        <p:nvSpPr>
          <p:cNvPr id="1303" name="文本框 3"/>
          <p:cNvSpPr txBox="1"/>
          <p:nvPr/>
        </p:nvSpPr>
        <p:spPr>
          <a:xfrm>
            <a:off x="883919" y="1170923"/>
            <a:ext cx="10728962" cy="220599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a:effectLst>
                  <a:outerShdw sx="100000" sy="100000" kx="0" ky="0" algn="b" rotWithShape="0" blurRad="38100" dist="38100" dir="2700000">
                    <a:srgbClr val="000000">
                      <a:alpha val="43137"/>
                    </a:srgbClr>
                  </a:outerShdw>
                </a:effectLst>
              </a:defRPr>
            </a:pPr>
            <a:r>
              <a:t>(3) Building Construction</a:t>
            </a:r>
            <a:endParaRPr sz="3600"/>
          </a:p>
          <a:p>
            <a:pPr>
              <a:lnSpc>
                <a:spcPct val="150000"/>
              </a:lnSpc>
              <a:defRPr sz="1400"/>
            </a:pPr>
            <a:r>
              <a:t>Chinas existing urban building area exceeds 60 billion square meters, with over 20 billion square meters of structures aged more than 30 years, marking the onset of maintenance phases for numerous buildings. Meanwhile, annual housing completions have remained stable at approximately 4 billion square meters for consecutive years (Figure 2.1). Predominantly constructed with concrete frameworks, existing buildings require over 1 million tons of inorganic binders annually for construction and structural reinforcement. Additionally, the consumption of inorganic adhesives for structural protection and maintenance is projected to surpass 1 million tons per year.</a:t>
            </a:r>
          </a:p>
        </p:txBody>
      </p:sp>
      <p:sp>
        <p:nvSpPr>
          <p:cNvPr id="1304" name="文本框 4"/>
          <p:cNvSpPr txBox="1"/>
          <p:nvPr/>
        </p:nvSpPr>
        <p:spPr>
          <a:xfrm>
            <a:off x="838200" y="3886200"/>
            <a:ext cx="10744200" cy="1361440"/>
          </a:xfrm>
          <a:prstGeom prst="rect">
            <a:avLst/>
          </a:prstGeom>
          <a:ln w="25400">
            <a:solidFill>
              <a:srgbClr val="FF0000"/>
            </a:solidFill>
          </a:ln>
          <a:extLst>
            <a:ext uri="{C572A759-6A51-4108-AA02-DFA0A04FC94B}">
              <ma14:wrappingTextBoxFlag xmlns:ma14="http://schemas.microsoft.com/office/mac/drawingml/2011/main" val="1"/>
            </a:ext>
          </a:extLst>
        </p:spPr>
        <p:txBody>
          <a:bodyPr lIns="45719" rIns="45719">
            <a:spAutoFit/>
          </a:bodyPr>
          <a:lstStyle>
            <a:lvl1pPr>
              <a:lnSpc>
                <a:spcPct val="200000"/>
              </a:lnSpc>
              <a:defRPr b="1" sz="1200"/>
            </a:lvl1pPr>
          </a:lstStyle>
          <a:p>
            <a:pPr/>
            <a:r>
              <a:t>In the field of inorganic repair materials, current products primarily utilize general Portland cement and sulfoaluminate cement as cementitious materials for preparation. Although numerous manufacturers are involved, production scales remain relatively small with low market concentration and no significant industry monopolization, creating substantial potential for the subsequent promotion of magnesium phosphate cement product series.</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6" name="标题 1"/>
          <p:cNvSpPr txBox="1"/>
          <p:nvPr>
            <p:ph type="title"/>
          </p:nvPr>
        </p:nvSpPr>
        <p:spPr>
          <a:xfrm>
            <a:off x="304671" y="152399"/>
            <a:ext cx="8396539" cy="668149"/>
          </a:xfrm>
          <a:prstGeom prst="rect">
            <a:avLst/>
          </a:prstGeom>
        </p:spPr>
        <p:txBody>
          <a:bodyPr/>
          <a:lstStyle/>
          <a:p>
            <a:pPr defTabSz="786384">
              <a:defRPr sz="2064">
                <a:latin typeface="Times New Roman"/>
                <a:ea typeface="Times New Roman"/>
                <a:cs typeface="Times New Roman"/>
                <a:sym typeface="Times New Roman"/>
              </a:defRPr>
            </a:pPr>
            <a:r>
              <a:t>4.</a:t>
            </a:r>
            <a:r>
              <a:t>Application Prospects of Phosphate Magnesium Cementitious Materials Product Series</a:t>
            </a:r>
          </a:p>
        </p:txBody>
      </p:sp>
      <p:grpSp>
        <p:nvGrpSpPr>
          <p:cNvPr id="1309" name="文本框 2"/>
          <p:cNvGrpSpPr/>
          <p:nvPr/>
        </p:nvGrpSpPr>
        <p:grpSpPr>
          <a:xfrm>
            <a:off x="609599" y="1143000"/>
            <a:ext cx="10880092" cy="2708275"/>
            <a:chOff x="0" y="0"/>
            <a:chExt cx="10880090" cy="2708275"/>
          </a:xfrm>
        </p:grpSpPr>
        <p:sp>
          <p:nvSpPr>
            <p:cNvPr id="1307" name="矩形"/>
            <p:cNvSpPr/>
            <p:nvPr/>
          </p:nvSpPr>
          <p:spPr>
            <a:xfrm>
              <a:off x="-1" y="0"/>
              <a:ext cx="10880092" cy="2708275"/>
            </a:xfrm>
            <a:prstGeom prst="rect">
              <a:avLst/>
            </a:prstGeom>
            <a:noFill/>
            <a:ln w="25400" cap="flat">
              <a:solidFill>
                <a:srgbClr val="FF0000"/>
              </a:solidFill>
              <a:prstDash val="solid"/>
              <a:round/>
            </a:ln>
            <a:effectLst/>
          </p:spPr>
          <p:txBody>
            <a:bodyPr wrap="square" lIns="45719" tIns="45719" rIns="45719" bIns="45719" numCol="1" anchor="t">
              <a:noAutofit/>
            </a:bodyPr>
            <a:lstStyle/>
            <a:p>
              <a:pPr>
                <a:lnSpc>
                  <a:spcPct val="150000"/>
                </a:lnSpc>
                <a:defRPr sz="1400"/>
              </a:pPr>
            </a:p>
          </p:txBody>
        </p:sp>
        <p:sp>
          <p:nvSpPr>
            <p:cNvPr id="1308" name="(4) Construction and Maintenance of Subway and Underground Engineering…"/>
            <p:cNvSpPr txBox="1"/>
            <p:nvPr/>
          </p:nvSpPr>
          <p:spPr>
            <a:xfrm>
              <a:off x="58419" y="12700"/>
              <a:ext cx="10763252" cy="24091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nSpc>
                  <a:spcPct val="200000"/>
                </a:lnSpc>
                <a:defRPr b="1" sz="1600">
                  <a:effectLst>
                    <a:outerShdw sx="100000" sy="100000" kx="0" ky="0" algn="b" rotWithShape="0" blurRad="38100" dist="38100" dir="2700000">
                      <a:srgbClr val="000000">
                        <a:alpha val="43137"/>
                      </a:srgbClr>
                    </a:outerShdw>
                  </a:effectLst>
                </a:defRPr>
              </a:pPr>
              <a:r>
                <a:t>(4) Construction and Maintenance of Subway and Underground Engineering</a:t>
              </a:r>
              <a:endParaRPr sz="3200"/>
            </a:p>
            <a:p>
              <a:pPr>
                <a:lnSpc>
                  <a:spcPct val="150000"/>
                </a:lnSpc>
                <a:defRPr sz="1400"/>
              </a:pPr>
              <a:r>
                <a:t>Shield segment leakage and subway station maintenance face challenges due to short operational windows. The use of magnesium phosphate grouting materials effectively addresses the difficulties and inefficiencies in repairing tunnel segment leaks during construction. Taking Chongqing Metro as an example, with maintenance costs of 1.4 million yuan per kilometer and annual expenditure reaching 700 million yuan, there remains significant potential for implementing magnesium phosphate grouting solutions.</a:t>
              </a:r>
              <a:endParaRPr sz="2800"/>
            </a:p>
            <a:p>
              <a:pPr>
                <a:lnSpc>
                  <a:spcPct val="150000"/>
                </a:lnSpc>
                <a:defRPr sz="1400"/>
              </a:pPr>
              <a:r>
                <a:t>Magnesium phosphate cementitious materials can also be used for seepage prevention and rapid repair in underground engineering projects.</a:t>
              </a:r>
            </a:p>
          </p:txBody>
        </p:sp>
      </p:grpSp>
      <p:pic>
        <p:nvPicPr>
          <p:cNvPr id="1310" name="图片 6" descr="图片 6"/>
          <p:cNvPicPr>
            <a:picLocks noChangeAspect="1"/>
          </p:cNvPicPr>
          <p:nvPr/>
        </p:nvPicPr>
        <p:blipFill>
          <a:blip r:embed="rId2">
            <a:extLst/>
          </a:blip>
          <a:srcRect l="0" t="0" r="0" b="79630"/>
          <a:stretch>
            <a:fillRect/>
          </a:stretch>
        </p:blipFill>
        <p:spPr>
          <a:xfrm>
            <a:off x="745490" y="3917949"/>
            <a:ext cx="10744201" cy="2863852"/>
          </a:xfrm>
          <a:prstGeom prst="rect">
            <a:avLst/>
          </a:prstGeom>
          <a:ln w="12700">
            <a:miter lim="400000"/>
          </a:ln>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2" name="标题 1"/>
          <p:cNvSpPr txBox="1"/>
          <p:nvPr>
            <p:ph type="title"/>
          </p:nvPr>
        </p:nvSpPr>
        <p:spPr>
          <a:xfrm>
            <a:off x="304671" y="152399"/>
            <a:ext cx="8396539" cy="668149"/>
          </a:xfrm>
          <a:prstGeom prst="rect">
            <a:avLst/>
          </a:prstGeom>
        </p:spPr>
        <p:txBody>
          <a:bodyPr/>
          <a:lstStyle/>
          <a:p>
            <a:pPr defTabSz="786384">
              <a:defRPr sz="2064">
                <a:latin typeface="Times New Roman"/>
                <a:ea typeface="Times New Roman"/>
                <a:cs typeface="Times New Roman"/>
                <a:sym typeface="Times New Roman"/>
              </a:defRPr>
            </a:pPr>
            <a:r>
              <a:t>4.</a:t>
            </a:r>
            <a:r>
              <a:t>Application Prospects of Phosphate Magnesium Cementitious Materials Product Series</a:t>
            </a:r>
          </a:p>
        </p:txBody>
      </p:sp>
      <p:sp>
        <p:nvSpPr>
          <p:cNvPr id="1313" name="文本框 4"/>
          <p:cNvSpPr txBox="1"/>
          <p:nvPr/>
        </p:nvSpPr>
        <p:spPr>
          <a:xfrm>
            <a:off x="350519" y="1066799"/>
            <a:ext cx="11257282" cy="3736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200000"/>
              </a:lnSpc>
              <a:defRPr>
                <a:effectLst>
                  <a:outerShdw sx="100000" sy="100000" kx="0" ky="0" algn="b" rotWithShape="0" blurRad="38100" dist="38100" dir="2700000">
                    <a:srgbClr val="000000">
                      <a:alpha val="43137"/>
                    </a:srgbClr>
                  </a:outerShdw>
                </a:effectLst>
              </a:defRPr>
            </a:pPr>
            <a:r>
              <a:t>(5) Military Engineering</a:t>
            </a:r>
            <a:endParaRPr sz="3600"/>
          </a:p>
          <a:p>
            <a:pPr marL="342899" indent="-720089">
              <a:lnSpc>
                <a:spcPct val="200000"/>
              </a:lnSpc>
              <a:buSzPct val="100000"/>
              <a:buChar char="◆"/>
              <a:defRPr sz="1200"/>
            </a:pPr>
            <a:r>
              <a:t>Emergency repairs and construction of airport runways in high-altitude cold regions and polar areas, including ® runways and helicopter landing pads</a:t>
            </a:r>
            <a:endParaRPr sz="2400"/>
          </a:p>
          <a:p>
            <a:pPr marL="342899" indent="-720089">
              <a:lnSpc>
                <a:spcPct val="200000"/>
              </a:lnSpc>
              <a:buSzPct val="100000"/>
              <a:buChar char="◆"/>
              <a:defRPr sz="1200"/>
            </a:pPr>
            <a:r>
              <a:t>Port Terminals and Coastal Concrete Structures: Protection and Restoration ® Concrete Structure Repair and Anti-corrosion</a:t>
            </a:r>
            <a:endParaRPr sz="2400"/>
          </a:p>
          <a:p>
            <a:pPr>
              <a:lnSpc>
                <a:spcPct val="200000"/>
              </a:lnSpc>
              <a:defRPr sz="1400">
                <a:solidFill>
                  <a:srgbClr val="00B0F0"/>
                </a:solidFill>
                <a:effectLst>
                  <a:outerShdw sx="100000" sy="100000" kx="0" ky="0" algn="b" rotWithShape="0" blurRad="38100" dist="38100" dir="2700000">
                    <a:srgbClr val="000000">
                      <a:alpha val="43137"/>
                    </a:srgbClr>
                  </a:outerShdw>
                </a:effectLst>
              </a:defRPr>
            </a:pPr>
            <a:r>
              <a:t>Technical Advantages: High early strength with compressive strength reaching 30MPa within 2 hours in severe cold environments and exceeding 60MPa after 7 days. Mechanical properties continue to improve upon temperature recovery, potentially exceeding 80MPa. Extended storage duration: Two-component materials maintain mechanical integrity when sealed for 1 year, with performance degradation of approximately 10% after 5 years of sealed storage. Simple and efficient construction methods include continuous mixing via concrete mixer trucks or spray application techniques. Superior corrosion resistance demonstrates excellent seawater erosion resistance and prevents steel reinforcement corrosion.</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5" name="标题 1"/>
          <p:cNvSpPr txBox="1"/>
          <p:nvPr>
            <p:ph type="title"/>
          </p:nvPr>
        </p:nvSpPr>
        <p:spPr>
          <a:xfrm>
            <a:off x="304671" y="152399"/>
            <a:ext cx="8396539" cy="668149"/>
          </a:xfrm>
          <a:prstGeom prst="rect">
            <a:avLst/>
          </a:prstGeom>
        </p:spPr>
        <p:txBody>
          <a:bodyPr/>
          <a:lstStyle/>
          <a:p>
            <a:pPr defTabSz="786384">
              <a:defRPr sz="2064">
                <a:latin typeface="Times New Roman"/>
                <a:ea typeface="Times New Roman"/>
                <a:cs typeface="Times New Roman"/>
                <a:sym typeface="Times New Roman"/>
              </a:defRPr>
            </a:pPr>
            <a:r>
              <a:t>4.</a:t>
            </a:r>
            <a:r>
              <a:t>Application Prospects of Phosphate Magnesium Cementitious Materials Product Series</a:t>
            </a:r>
          </a:p>
        </p:txBody>
      </p:sp>
      <p:sp>
        <p:nvSpPr>
          <p:cNvPr id="1316" name="文本框 3"/>
          <p:cNvSpPr txBox="1"/>
          <p:nvPr/>
        </p:nvSpPr>
        <p:spPr>
          <a:xfrm>
            <a:off x="350519" y="1284561"/>
            <a:ext cx="2880362" cy="828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200000"/>
              </a:lnSpc>
              <a:defRPr>
                <a:effectLst>
                  <a:outerShdw sx="100000" sy="100000" kx="0" ky="0" algn="b" rotWithShape="0" blurRad="38100" dist="38100" dir="2700000">
                    <a:srgbClr val="000000">
                      <a:alpha val="43137"/>
                    </a:srgbClr>
                  </a:outerShdw>
                </a:effectLst>
              </a:defRPr>
            </a:pPr>
            <a:r>
              <a:t>(5) Military Engineering</a:t>
            </a:r>
            <a:endParaRPr sz="3600"/>
          </a:p>
          <a:p>
            <a:pPr marL="342899" indent="-720089">
              <a:lnSpc>
                <a:spcPct val="200000"/>
              </a:lnSpc>
              <a:buSzPct val="100000"/>
              <a:buChar char="◆"/>
              <a:defRPr sz="1200"/>
            </a:pPr>
            <a:r>
              <a:t>building blast resistance</a:t>
            </a:r>
          </a:p>
        </p:txBody>
      </p:sp>
      <p:sp>
        <p:nvSpPr>
          <p:cNvPr id="1317" name="文本框 6"/>
          <p:cNvSpPr txBox="1"/>
          <p:nvPr/>
        </p:nvSpPr>
        <p:spPr>
          <a:xfrm>
            <a:off x="3341173" y="1349185"/>
            <a:ext cx="7980680" cy="216278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50000"/>
              </a:lnSpc>
              <a:defRPr sz="1200">
                <a:solidFill>
                  <a:srgbClr val="00B0F0"/>
                </a:solidFill>
                <a:effectLst>
                  <a:outerShdw sx="100000" sy="100000" kx="0" ky="0" algn="b" rotWithShape="0" blurRad="38100" dist="38100" dir="2700000">
                    <a:srgbClr val="000000">
                      <a:alpha val="43137"/>
                    </a:srgbClr>
                  </a:outerShdw>
                </a:effectLst>
              </a:defRPr>
            </a:pPr>
            <a:r>
              <a:t>Technical Advantages: The magnesium phosphate ultra-high performance concrete (UHPC) is produced through on-site casting. Without curing conditions, it exhibits compressive strength of 80–90 MPa and flexural strength of 20–25 MPa at 6-hour age; compressive strength of 120–130 MPa and flexural strength of 30–35 MPa at 7-day age, with tensile strength exceeding 7 MPa. The elastic modulus reaches 50–60 GPa at 28-day age. Specified compressive strength test specimen dimensions: 100 mm ´100 mm ´100 mm.</a:t>
            </a:r>
            <a:endParaRPr sz="2400">
              <a:solidFill>
                <a:srgbClr val="FF0000"/>
              </a:solidFill>
            </a:endParaRPr>
          </a:p>
          <a:p>
            <a:pPr>
              <a:lnSpc>
                <a:spcPct val="150000"/>
              </a:lnSpc>
              <a:defRPr>
                <a:solidFill>
                  <a:srgbClr val="FF0000"/>
                </a:solidFill>
              </a:defRPr>
            </a:pPr>
            <a:r>
              <a:t>The compressive strength test specimen dimensions are: 100mm </a:t>
            </a:r>
            <a:r>
              <a:rPr>
                <a:latin typeface="Symbol"/>
                <a:ea typeface="Symbol"/>
                <a:cs typeface="Symbol"/>
                <a:sym typeface="Symbol"/>
              </a:rPr>
              <a:t>´</a:t>
            </a:r>
            <a:r>
              <a:t>100 mm </a:t>
            </a:r>
            <a:r>
              <a:rPr>
                <a:latin typeface="Symbol"/>
                <a:ea typeface="Symbol"/>
                <a:cs typeface="Symbol"/>
                <a:sym typeface="Symbol"/>
              </a:rPr>
              <a:t>´</a:t>
            </a:r>
            <a:r>
              <a:t>400 mm.</a:t>
            </a:r>
          </a:p>
        </p:txBody>
      </p:sp>
      <p:pic>
        <p:nvPicPr>
          <p:cNvPr id="1318" name="图片 159" descr="图片 159"/>
          <p:cNvPicPr>
            <a:picLocks noChangeAspect="1"/>
          </p:cNvPicPr>
          <p:nvPr/>
        </p:nvPicPr>
        <p:blipFill>
          <a:blip r:embed="rId2">
            <a:extLst/>
          </a:blip>
          <a:stretch>
            <a:fillRect/>
          </a:stretch>
        </p:blipFill>
        <p:spPr>
          <a:xfrm>
            <a:off x="182343" y="3664070"/>
            <a:ext cx="4029870" cy="2889131"/>
          </a:xfrm>
          <a:prstGeom prst="rect">
            <a:avLst/>
          </a:prstGeom>
          <a:ln w="12700">
            <a:miter lim="400000"/>
          </a:ln>
        </p:spPr>
      </p:pic>
      <p:pic>
        <p:nvPicPr>
          <p:cNvPr id="1319" name="图片 169" descr="图片 169"/>
          <p:cNvPicPr>
            <a:picLocks noChangeAspect="1"/>
          </p:cNvPicPr>
          <p:nvPr/>
        </p:nvPicPr>
        <p:blipFill>
          <a:blip r:embed="rId3">
            <a:extLst/>
          </a:blip>
          <a:stretch>
            <a:fillRect/>
          </a:stretch>
        </p:blipFill>
        <p:spPr>
          <a:xfrm>
            <a:off x="4212211" y="3712729"/>
            <a:ext cx="3643551" cy="2736731"/>
          </a:xfrm>
          <a:prstGeom prst="rect">
            <a:avLst/>
          </a:prstGeom>
          <a:ln w="12700">
            <a:miter lim="400000"/>
          </a:ln>
        </p:spPr>
      </p:pic>
      <p:pic>
        <p:nvPicPr>
          <p:cNvPr id="1320" name="图片 170" descr="图片 170"/>
          <p:cNvPicPr>
            <a:picLocks noChangeAspect="1"/>
          </p:cNvPicPr>
          <p:nvPr/>
        </p:nvPicPr>
        <p:blipFill>
          <a:blip r:embed="rId4">
            <a:extLst/>
          </a:blip>
          <a:stretch>
            <a:fillRect/>
          </a:stretch>
        </p:blipFill>
        <p:spPr>
          <a:xfrm>
            <a:off x="7855762" y="3719798"/>
            <a:ext cx="3643551" cy="2743201"/>
          </a:xfrm>
          <a:prstGeom prst="rect">
            <a:avLst/>
          </a:prstGeom>
          <a:ln w="12700">
            <a:miter lim="400000"/>
          </a:ln>
        </p:spPr>
      </p:pic>
      <p:sp>
        <p:nvSpPr>
          <p:cNvPr id="1321" name="文本框 2"/>
          <p:cNvSpPr txBox="1"/>
          <p:nvPr/>
        </p:nvSpPr>
        <p:spPr>
          <a:xfrm>
            <a:off x="746125" y="6449695"/>
            <a:ext cx="2901951" cy="28882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400">
                <a:latin typeface="+mj-lt"/>
                <a:ea typeface="+mj-ea"/>
                <a:cs typeface="+mj-cs"/>
                <a:sym typeface="Arial"/>
              </a:defRPr>
            </a:lvl1pPr>
          </a:lstStyle>
          <a:p>
            <a:pPr/>
            <a:r>
              <a:t>Mobility and coagulation time</a:t>
            </a:r>
          </a:p>
        </p:txBody>
      </p:sp>
      <p:sp>
        <p:nvSpPr>
          <p:cNvPr id="1322" name="文本框 5"/>
          <p:cNvSpPr txBox="1"/>
          <p:nvPr/>
        </p:nvSpPr>
        <p:spPr>
          <a:xfrm>
            <a:off x="5088254" y="6463029"/>
            <a:ext cx="2015491" cy="28882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400">
                <a:latin typeface="+mj-lt"/>
                <a:ea typeface="+mj-ea"/>
                <a:cs typeface="+mj-cs"/>
                <a:sym typeface="Arial"/>
              </a:defRPr>
            </a:lvl1pPr>
          </a:lstStyle>
          <a:p>
            <a:pPr/>
            <a:r>
              <a:t>compression strength</a:t>
            </a:r>
          </a:p>
        </p:txBody>
      </p:sp>
      <p:sp>
        <p:nvSpPr>
          <p:cNvPr id="1323" name="文本框 7"/>
          <p:cNvSpPr txBox="1"/>
          <p:nvPr/>
        </p:nvSpPr>
        <p:spPr>
          <a:xfrm>
            <a:off x="8884919" y="6463029"/>
            <a:ext cx="2129157" cy="28882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1400">
                <a:latin typeface="+mj-lt"/>
                <a:ea typeface="+mj-ea"/>
                <a:cs typeface="+mj-cs"/>
                <a:sym typeface="Arial"/>
              </a:defRPr>
            </a:lvl1pPr>
          </a:lstStyle>
          <a:p>
            <a:pPr/>
            <a:r>
              <a:t>rupture strength</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5" name="标题 1"/>
          <p:cNvSpPr txBox="1"/>
          <p:nvPr>
            <p:ph type="title"/>
          </p:nvPr>
        </p:nvSpPr>
        <p:spPr>
          <a:xfrm>
            <a:off x="304671" y="152399"/>
            <a:ext cx="8396539" cy="668149"/>
          </a:xfrm>
          <a:prstGeom prst="rect">
            <a:avLst/>
          </a:prstGeom>
        </p:spPr>
        <p:txBody>
          <a:bodyPr/>
          <a:lstStyle/>
          <a:p>
            <a:pPr defTabSz="786384">
              <a:defRPr sz="2064">
                <a:latin typeface="Times New Roman"/>
                <a:ea typeface="Times New Roman"/>
                <a:cs typeface="Times New Roman"/>
                <a:sym typeface="Times New Roman"/>
              </a:defRPr>
            </a:pPr>
            <a:r>
              <a:t>4.</a:t>
            </a:r>
            <a:r>
              <a:t>Application Prospects of Phosphate Magnesium Cementitious Materials Product Series</a:t>
            </a:r>
          </a:p>
        </p:txBody>
      </p:sp>
      <p:sp>
        <p:nvSpPr>
          <p:cNvPr id="1326" name="文本框 4"/>
          <p:cNvSpPr txBox="1"/>
          <p:nvPr/>
        </p:nvSpPr>
        <p:spPr>
          <a:xfrm>
            <a:off x="350519" y="1284561"/>
            <a:ext cx="2880362" cy="828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200000"/>
              </a:lnSpc>
              <a:defRPr>
                <a:effectLst>
                  <a:outerShdw sx="100000" sy="100000" kx="0" ky="0" algn="b" rotWithShape="0" blurRad="38100" dist="38100" dir="2700000">
                    <a:srgbClr val="000000">
                      <a:alpha val="43137"/>
                    </a:srgbClr>
                  </a:outerShdw>
                </a:effectLst>
              </a:defRPr>
            </a:pPr>
            <a:r>
              <a:t>(5) Military Engineering</a:t>
            </a:r>
            <a:endParaRPr sz="3600"/>
          </a:p>
          <a:p>
            <a:pPr marL="342899" indent="-720089">
              <a:lnSpc>
                <a:spcPct val="200000"/>
              </a:lnSpc>
              <a:buSzPct val="100000"/>
              <a:buChar char="◆"/>
              <a:defRPr sz="1200"/>
            </a:pPr>
            <a:r>
              <a:t>Infrared Stealth Coating</a:t>
            </a:r>
          </a:p>
        </p:txBody>
      </p:sp>
      <p:sp>
        <p:nvSpPr>
          <p:cNvPr id="1327" name="文本框 8"/>
          <p:cNvSpPr txBox="1"/>
          <p:nvPr/>
        </p:nvSpPr>
        <p:spPr>
          <a:xfrm>
            <a:off x="3398519" y="1086562"/>
            <a:ext cx="7680962" cy="192659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50000"/>
              </a:lnSpc>
              <a:defRPr sz="1400">
                <a:solidFill>
                  <a:srgbClr val="00B0F0"/>
                </a:solidFill>
                <a:effectLst>
                  <a:outerShdw sx="100000" sy="100000" kx="0" ky="0" algn="b" rotWithShape="0" blurRad="38100" dist="38100" dir="2700000">
                    <a:srgbClr val="000000">
                      <a:alpha val="43137"/>
                    </a:srgbClr>
                  </a:outerShdw>
                </a:effectLst>
              </a:defRPr>
            </a:lvl1pPr>
          </a:lstStyle>
          <a:p>
            <a:pPr/>
            <a:r>
              <a:t>Technical Advantages: Magnesium oxide exhibits high infrared reflectivity and low emissivity, effectively reducing infrared radiation intensity on surfaces to achieve stealth effects. Superior Environmental Resistance: With high melting points and excellent thermal/chemical stability, it maintains performance stability under harsh conditions including high temperatures and humidity. The MPC coating demonstrates outstanding hardness, wear resistance, wind erosion resistance, as well as excellent density and adhesion properties.</a:t>
            </a:r>
          </a:p>
        </p:txBody>
      </p:sp>
      <p:sp>
        <p:nvSpPr>
          <p:cNvPr id="1328" name="文本框 9"/>
          <p:cNvSpPr txBox="1"/>
          <p:nvPr/>
        </p:nvSpPr>
        <p:spPr>
          <a:xfrm>
            <a:off x="654927" y="3581400"/>
            <a:ext cx="10882147" cy="186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50000"/>
              </a:lnSpc>
              <a:defRPr sz="1200"/>
            </a:pPr>
            <a:r>
              <a:t>Application fields of magnesium phosphate coatings: These coatings can be utilized for infrared stealth in military equipment to reduce the probability of targets being detected by infrared detection devices. When applied to building exterior walls, magnesium phosphate coatings enable infrared stealth effects while enhancing coating durability and thermal insulation performance. Additionally, magnesium phosphate coatings can be used for surface protection of high-end equipment, improving infrared stealth capabilities, corrosion resistance, and high-temperature performance under harsh environmental conditions.</a:t>
            </a:r>
            <a:endParaRPr sz="2400"/>
          </a:p>
          <a:p>
            <a:pPr>
              <a:lnSpc>
                <a:spcPct val="150000"/>
              </a:lnSpc>
              <a:defRPr sz="1200"/>
            </a:pPr>
            <a:r>
              <a:t>Application Objective: To develop a multifunctional integrated composite coating combining infrared stealth, radar stealth, and electromagnetic shielding; and to combine carbon-based materials to develop magnesium phosphate coatings capable of self-adaptive adjustment of infrared stealth performance in response to environmental changes.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PS">
  <a:themeElements>
    <a:clrScheme name="WPS">
      <a:dk1>
        <a:srgbClr val="000000"/>
      </a:dk1>
      <a:lt1>
        <a:srgbClr val="FFFFFF"/>
      </a:lt1>
      <a:dk2>
        <a:srgbClr val="A7A7A7"/>
      </a:dk2>
      <a:lt2>
        <a:srgbClr val="535353"/>
      </a:lt2>
      <a:accent1>
        <a:srgbClr val="4874CB"/>
      </a:accent1>
      <a:accent2>
        <a:srgbClr val="EE822F"/>
      </a:accent2>
      <a:accent3>
        <a:srgbClr val="F2BA02"/>
      </a:accent3>
      <a:accent4>
        <a:srgbClr val="75BD42"/>
      </a:accent4>
      <a:accent5>
        <a:srgbClr val="30C0B4"/>
      </a:accent5>
      <a:accent6>
        <a:srgbClr val="E54C5E"/>
      </a:accent6>
      <a:hlink>
        <a:srgbClr val="0000FF"/>
      </a:hlink>
      <a:folHlink>
        <a:srgbClr val="FF00FF"/>
      </a:folHlink>
    </a:clrScheme>
    <a:fontScheme name="WPS">
      <a:majorFont>
        <a:latin typeface="Arial"/>
        <a:ea typeface="Arial"/>
        <a:cs typeface="Arial"/>
      </a:majorFont>
      <a:minorFont>
        <a:latin typeface="Helvetica"/>
        <a:ea typeface="Helvetica"/>
        <a:cs typeface="Helvetica"/>
      </a:minorFont>
    </a:fontScheme>
    <a:fmtScheme name="WP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reflection blurRad="0" stA="50000" stPos="0" endA="0" endPos="40000" dist="0" dir="5400000" fadeDir="5400000" sx="100000" sy="-100000" kx="0" ky="0" algn="bl" rotWithShape="0"/>
          </a:effectLst>
        </a:effectStyle>
        <a:effectStyle>
          <a:effectLst>
            <a:reflection blurRad="0" stA="50000" stPos="0" endA="0" endPos="40000" dist="0" dir="5400000" fadeDir="5400000" sx="100000" sy="-100000" kx="0" ky="0" algn="bl" rotWithShape="0"/>
          </a:effectLst>
        </a:effectStyle>
        <a:effectStyle>
          <a:effectLst>
            <a:outerShdw sx="100000" sy="100000" kx="0" ky="0" algn="b" rotWithShape="0" blurRad="101600" dist="50800" dir="5400000">
              <a:schemeClr val="accent3">
                <a:alpha val="60000"/>
              </a:scheme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reflection blurRad="0" stA="50000" stPos="0" endA="0" endPos="40000" dist="0" dir="5400000" fadeDir="5400000" sx="100000" sy="-100000" kx="0" ky="0" algn="bl" rotWithShape="0"/>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iSans"/>
            <a:ea typeface="MiSans"/>
            <a:cs typeface="MiSans"/>
            <a:sym typeface="Mi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outerShdw sx="100000" sy="100000" kx="0" ky="0" algn="b" rotWithShape="0" blurRad="101600" dist="50800" dir="5400000">
            <a:schemeClr val="accent1">
              <a:alpha val="60000"/>
            </a:scheme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iSans"/>
            <a:ea typeface="MiSans"/>
            <a:cs typeface="MiSans"/>
            <a:sym typeface="Mi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PS">
  <a:themeElements>
    <a:clrScheme name="WPS">
      <a:dk1>
        <a:srgbClr val="000000"/>
      </a:dk1>
      <a:lt1>
        <a:srgbClr val="FFFFFF"/>
      </a:lt1>
      <a:dk2>
        <a:srgbClr val="A7A7A7"/>
      </a:dk2>
      <a:lt2>
        <a:srgbClr val="535353"/>
      </a:lt2>
      <a:accent1>
        <a:srgbClr val="4874CB"/>
      </a:accent1>
      <a:accent2>
        <a:srgbClr val="EE822F"/>
      </a:accent2>
      <a:accent3>
        <a:srgbClr val="F2BA02"/>
      </a:accent3>
      <a:accent4>
        <a:srgbClr val="75BD42"/>
      </a:accent4>
      <a:accent5>
        <a:srgbClr val="30C0B4"/>
      </a:accent5>
      <a:accent6>
        <a:srgbClr val="E54C5E"/>
      </a:accent6>
      <a:hlink>
        <a:srgbClr val="0000FF"/>
      </a:hlink>
      <a:folHlink>
        <a:srgbClr val="FF00FF"/>
      </a:folHlink>
    </a:clrScheme>
    <a:fontScheme name="WPS">
      <a:majorFont>
        <a:latin typeface="Arial"/>
        <a:ea typeface="Arial"/>
        <a:cs typeface="Arial"/>
      </a:majorFont>
      <a:minorFont>
        <a:latin typeface="Helvetica"/>
        <a:ea typeface="Helvetica"/>
        <a:cs typeface="Helvetica"/>
      </a:minorFont>
    </a:fontScheme>
    <a:fmtScheme name="WP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reflection blurRad="0" stA="50000" stPos="0" endA="0" endPos="40000" dist="0" dir="5400000" fadeDir="5400000" sx="100000" sy="-100000" kx="0" ky="0" algn="bl" rotWithShape="0"/>
          </a:effectLst>
        </a:effectStyle>
        <a:effectStyle>
          <a:effectLst>
            <a:reflection blurRad="0" stA="50000" stPos="0" endA="0" endPos="40000" dist="0" dir="5400000" fadeDir="5400000" sx="100000" sy="-100000" kx="0" ky="0" algn="bl" rotWithShape="0"/>
          </a:effectLst>
        </a:effectStyle>
        <a:effectStyle>
          <a:effectLst>
            <a:outerShdw sx="100000" sy="100000" kx="0" ky="0" algn="b" rotWithShape="0" blurRad="101600" dist="50800" dir="5400000">
              <a:schemeClr val="accent3">
                <a:alpha val="60000"/>
              </a:scheme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reflection blurRad="0" stA="50000" stPos="0" endA="0" endPos="40000" dist="0" dir="5400000" fadeDir="5400000" sx="100000" sy="-100000" kx="0" ky="0" algn="bl" rotWithShape="0"/>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iSans"/>
            <a:ea typeface="MiSans"/>
            <a:cs typeface="MiSans"/>
            <a:sym typeface="Mi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outerShdw sx="100000" sy="100000" kx="0" ky="0" algn="b" rotWithShape="0" blurRad="101600" dist="50800" dir="5400000">
            <a:schemeClr val="accent1">
              <a:alpha val="60000"/>
            </a:scheme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iSans"/>
            <a:ea typeface="MiSans"/>
            <a:cs typeface="MiSans"/>
            <a:sym typeface="Mi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