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48.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1"/>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lvl1pPr>
    <a:lvl2pPr marL="0" marR="0" indent="4572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lvl2pPr>
    <a:lvl3pPr marL="0" marR="0" indent="9144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lvl3pPr>
    <a:lvl4pPr marL="0" marR="0" indent="13716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lvl4pPr>
    <a:lvl5pPr marL="0" marR="0" indent="18288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lvl5pPr>
    <a:lvl6pPr marL="0" marR="0" indent="22860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lvl6pPr>
    <a:lvl7pPr marL="0" marR="0" indent="27432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lvl7pPr>
    <a:lvl8pPr marL="0" marR="0" indent="32004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lvl8pPr>
    <a:lvl9pPr marL="0" marR="0" indent="365760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4C3C2611-4C71-4FC5-86AE-919BDF0F9419}" styleName="">
    <a:wholeTbl>
      <a:tcTxStyle>
        <a:font>
          <a:latin typeface="MiSans"/>
          <a:ea typeface="MiSans"/>
          <a:cs typeface="MiSan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wholeTbl>
    <a:band2H>
      <a:tcTxStyle/>
      <a:tcStyle>
        <a:tcBdr/>
        <a:fill>
          <a:solidFill>
            <a:srgbClr val="FFFFFF"/>
          </a:solidFill>
        </a:fill>
      </a:tcStyle>
    </a:band2H>
    <a:firstCol>
      <a:tcTxStyle>
        <a:font>
          <a:latin typeface="MiSans"/>
          <a:ea typeface="MiSans"/>
          <a:cs typeface="MiSan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Col>
    <a:lastRow>
      <a:tcTxStyle>
        <a:font>
          <a:latin typeface="MiSans"/>
          <a:ea typeface="MiSans"/>
          <a:cs typeface="MiSan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a:font>
          <a:latin typeface="MiSans"/>
          <a:ea typeface="MiSans"/>
          <a:cs typeface="MiSan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4" Type="http://schemas.openxmlformats.org/officeDocument/2006/relationships/tableStyles" Target="tableStyles.xml"/><Relationship Id="rId53" Type="http://schemas.openxmlformats.org/officeDocument/2006/relationships/viewProps" Target="viewProps.xml"/><Relationship Id="rId52" Type="http://schemas.openxmlformats.org/officeDocument/2006/relationships/presProps" Target="presProps.xml"/><Relationship Id="rId51" Type="http://schemas.openxmlformats.org/officeDocument/2006/relationships/notesMaster" Target="notesMasters/notesMaster1.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70" name="Shape 570"/>
          <p:cNvSpPr/>
          <p:nvPr>
            <p:ph type="sldImg"/>
          </p:nvPr>
        </p:nvSpPr>
        <p:spPr>
          <a:xfrm>
            <a:off x="1143000" y="685800"/>
            <a:ext cx="4572000" cy="3429000"/>
          </a:xfrm>
          <a:prstGeom prst="rect">
            <a:avLst/>
          </a:prstGeom>
        </p:spPr>
        <p:txBody>
          <a:bodyPr/>
          <a:lstStyle/>
          <a:p/>
        </p:txBody>
      </p:sp>
      <p:sp>
        <p:nvSpPr>
          <p:cNvPr id="571" name="Shape 571"/>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panose="020B0604020202020204"/>
      </a:defRPr>
    </a:lvl1pPr>
    <a:lvl2pPr indent="228600" latinLnBrk="0">
      <a:spcBef>
        <a:spcPts val="400"/>
      </a:spcBef>
      <a:defRPr sz="1200">
        <a:latin typeface="+mj-lt"/>
        <a:ea typeface="+mj-ea"/>
        <a:cs typeface="+mj-cs"/>
        <a:sym typeface="Arial" panose="020B0604020202020204"/>
      </a:defRPr>
    </a:lvl2pPr>
    <a:lvl3pPr indent="457200" latinLnBrk="0">
      <a:spcBef>
        <a:spcPts val="400"/>
      </a:spcBef>
      <a:defRPr sz="1200">
        <a:latin typeface="+mj-lt"/>
        <a:ea typeface="+mj-ea"/>
        <a:cs typeface="+mj-cs"/>
        <a:sym typeface="Arial" panose="020B0604020202020204"/>
      </a:defRPr>
    </a:lvl3pPr>
    <a:lvl4pPr indent="685800" latinLnBrk="0">
      <a:spcBef>
        <a:spcPts val="400"/>
      </a:spcBef>
      <a:defRPr sz="1200">
        <a:latin typeface="+mj-lt"/>
        <a:ea typeface="+mj-ea"/>
        <a:cs typeface="+mj-cs"/>
        <a:sym typeface="Arial" panose="020B0604020202020204"/>
      </a:defRPr>
    </a:lvl4pPr>
    <a:lvl5pPr indent="914400" latinLnBrk="0">
      <a:spcBef>
        <a:spcPts val="400"/>
      </a:spcBef>
      <a:defRPr sz="1200">
        <a:latin typeface="+mj-lt"/>
        <a:ea typeface="+mj-ea"/>
        <a:cs typeface="+mj-cs"/>
        <a:sym typeface="Arial" panose="020B0604020202020204"/>
      </a:defRPr>
    </a:lvl5pPr>
    <a:lvl6pPr indent="1143000" latinLnBrk="0">
      <a:spcBef>
        <a:spcPts val="400"/>
      </a:spcBef>
      <a:defRPr sz="1200">
        <a:latin typeface="+mj-lt"/>
        <a:ea typeface="+mj-ea"/>
        <a:cs typeface="+mj-cs"/>
        <a:sym typeface="Arial" panose="020B0604020202020204"/>
      </a:defRPr>
    </a:lvl6pPr>
    <a:lvl7pPr indent="1371600" latinLnBrk="0">
      <a:spcBef>
        <a:spcPts val="400"/>
      </a:spcBef>
      <a:defRPr sz="1200">
        <a:latin typeface="+mj-lt"/>
        <a:ea typeface="+mj-ea"/>
        <a:cs typeface="+mj-cs"/>
        <a:sym typeface="Arial" panose="020B0604020202020204"/>
      </a:defRPr>
    </a:lvl7pPr>
    <a:lvl8pPr indent="1600200" latinLnBrk="0">
      <a:spcBef>
        <a:spcPts val="400"/>
      </a:spcBef>
      <a:defRPr sz="1200">
        <a:latin typeface="+mj-lt"/>
        <a:ea typeface="+mj-ea"/>
        <a:cs typeface="+mj-cs"/>
        <a:sym typeface="Arial" panose="020B0604020202020204"/>
      </a:defRPr>
    </a:lvl8pPr>
    <a:lvl9pPr indent="1828800" latinLnBrk="0">
      <a:spcBef>
        <a:spcPts val="400"/>
      </a:spcBef>
      <a:defRPr sz="1200">
        <a:latin typeface="+mj-lt"/>
        <a:ea typeface="+mj-ea"/>
        <a:cs typeface="+mj-cs"/>
        <a:sym typeface="Arial" panose="020B0604020202020204"/>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4" Type="http://schemas.openxmlformats.org/officeDocument/2006/relationships/image" Target="../media/image7.png"/><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40" name="标题文本"/>
          <p:cNvSpPr txBox="1"/>
          <p:nvPr>
            <p:ph type="title" hasCustomPrompt="1"/>
          </p:nvPr>
        </p:nvSpPr>
        <p:spPr>
          <a:prstGeom prst="rect">
            <a:avLst/>
          </a:prstGeom>
        </p:spPr>
        <p:txBody>
          <a:bodyPr/>
          <a:lstStyle/>
          <a:p>
            <a:r>
              <a:t>标题文本</a:t>
            </a:r>
          </a:p>
        </p:txBody>
      </p:sp>
      <p:sp>
        <p:nvSpPr>
          <p:cNvPr id="41"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p:cSld name="自定义版式">
    <p:spTree>
      <p:nvGrpSpPr>
        <p:cNvPr id="1" name=""/>
        <p:cNvGrpSpPr/>
        <p:nvPr/>
      </p:nvGrpSpPr>
      <p:grpSpPr>
        <a:xfrm>
          <a:off x="0" y="0"/>
          <a:ext cx="0" cy="0"/>
          <a:chOff x="0" y="0"/>
          <a:chExt cx="0" cy="0"/>
        </a:xfrm>
      </p:grpSpPr>
      <p:grpSp>
        <p:nvGrpSpPr>
          <p:cNvPr id="53" name="组合 2"/>
          <p:cNvGrpSpPr/>
          <p:nvPr/>
        </p:nvGrpSpPr>
        <p:grpSpPr>
          <a:xfrm>
            <a:off x="-1" y="0"/>
            <a:ext cx="12192001" cy="6858635"/>
            <a:chOff x="0" y="0"/>
            <a:chExt cx="12192000" cy="6858635"/>
          </a:xfrm>
        </p:grpSpPr>
        <p:pic>
          <p:nvPicPr>
            <p:cNvPr id="48" name="图片 3" descr="图片 3"/>
            <p:cNvPicPr>
              <a:picLocks noChangeAspect="1"/>
            </p:cNvPicPr>
            <p:nvPr/>
          </p:nvPicPr>
          <p:blipFill>
            <a:blip r:embed="rId2"/>
            <a:srcRect l="5970"/>
            <a:stretch>
              <a:fillRect/>
            </a:stretch>
          </p:blipFill>
          <p:spPr>
            <a:xfrm>
              <a:off x="-1" y="634"/>
              <a:ext cx="8501382" cy="6858001"/>
            </a:xfrm>
            <a:prstGeom prst="rect">
              <a:avLst/>
            </a:prstGeom>
            <a:ln w="12700" cap="flat">
              <a:noFill/>
              <a:miter lim="400000"/>
              <a:headEnd/>
              <a:tailEnd/>
            </a:ln>
            <a:effectLst/>
          </p:spPr>
        </p:pic>
        <p:pic>
          <p:nvPicPr>
            <p:cNvPr id="49" name="图片 4" descr="图片 4"/>
            <p:cNvPicPr>
              <a:picLocks noChangeAspect="1"/>
            </p:cNvPicPr>
            <p:nvPr/>
          </p:nvPicPr>
          <p:blipFill>
            <a:blip r:embed="rId3"/>
            <a:stretch>
              <a:fillRect/>
            </a:stretch>
          </p:blipFill>
          <p:spPr>
            <a:xfrm>
              <a:off x="0" y="-1"/>
              <a:ext cx="12192000" cy="6858001"/>
            </a:xfrm>
            <a:prstGeom prst="rect">
              <a:avLst/>
            </a:prstGeom>
            <a:ln w="12700" cap="flat">
              <a:noFill/>
              <a:miter lim="400000"/>
              <a:headEnd/>
              <a:tailEnd/>
            </a:ln>
            <a:effectLst/>
          </p:spPr>
        </p:pic>
        <p:sp>
          <p:nvSpPr>
            <p:cNvPr id="50" name="文本框 5"/>
            <p:cNvSpPr txBox="1"/>
            <p:nvPr/>
          </p:nvSpPr>
          <p:spPr>
            <a:xfrm>
              <a:off x="9894322" y="772339"/>
              <a:ext cx="1637667" cy="815341"/>
            </a:xfrm>
            <a:prstGeom prst="rect">
              <a:avLst/>
            </a:prstGeom>
            <a:noFill/>
            <a:ln w="12700" cap="flat">
              <a:noFill/>
              <a:miter lim="400000"/>
            </a:ln>
            <a:effectLst/>
          </p:spPr>
          <p:txBody>
            <a:bodyPr wrap="square" lIns="45719" tIns="45719" rIns="45719" bIns="45719" numCol="1" anchor="t">
              <a:spAutoFit/>
            </a:bodyPr>
            <a:lstStyle>
              <a:lvl1pPr algn="ctr">
                <a:defRPr sz="4100" b="1" spc="300">
                  <a:solidFill>
                    <a:srgbClr val="124098"/>
                  </a:solidFill>
                  <a:latin typeface="Microsoft YaHei Bold"/>
                  <a:ea typeface="Microsoft YaHei Bold"/>
                  <a:cs typeface="Microsoft YaHei Bold"/>
                  <a:sym typeface="Microsoft YaHei Bold"/>
                </a:defRPr>
              </a:lvl1pPr>
            </a:lstStyle>
            <a:p>
              <a:r>
                <a:t>目 录</a:t>
              </a:r>
            </a:p>
          </p:txBody>
        </p:sp>
        <p:sp>
          <p:nvSpPr>
            <p:cNvPr id="51" name="文本框 6"/>
            <p:cNvSpPr txBox="1"/>
            <p:nvPr/>
          </p:nvSpPr>
          <p:spPr>
            <a:xfrm>
              <a:off x="9894322" y="1463674"/>
              <a:ext cx="1637667" cy="350663"/>
            </a:xfrm>
            <a:prstGeom prst="rect">
              <a:avLst/>
            </a:prstGeom>
            <a:noFill/>
            <a:ln w="12700" cap="flat">
              <a:noFill/>
              <a:miter lim="400000"/>
            </a:ln>
            <a:effectLst/>
          </p:spPr>
          <p:txBody>
            <a:bodyPr wrap="square" lIns="45719" tIns="45719" rIns="45719" bIns="45719" numCol="1" anchor="t">
              <a:spAutoFit/>
            </a:bodyPr>
            <a:lstStyle>
              <a:lvl1pPr algn="ctr">
                <a:defRPr>
                  <a:solidFill>
                    <a:srgbClr val="124098"/>
                  </a:solidFill>
                  <a:latin typeface="+mj-lt"/>
                  <a:ea typeface="+mj-ea"/>
                  <a:cs typeface="+mj-cs"/>
                  <a:sym typeface="Arial" panose="020B0604020202020204"/>
                </a:defRPr>
              </a:lvl1pPr>
            </a:lstStyle>
            <a:p>
              <a:r>
                <a:t>CONTENTS</a:t>
              </a:r>
            </a:p>
          </p:txBody>
        </p:sp>
        <p:sp>
          <p:nvSpPr>
            <p:cNvPr id="52" name="文本框 7"/>
            <p:cNvSpPr txBox="1"/>
            <p:nvPr/>
          </p:nvSpPr>
          <p:spPr>
            <a:xfrm>
              <a:off x="10160635" y="6210299"/>
              <a:ext cx="1371601" cy="214702"/>
            </a:xfrm>
            <a:prstGeom prst="rect">
              <a:avLst/>
            </a:prstGeom>
            <a:noFill/>
            <a:ln w="12700" cap="flat">
              <a:noFill/>
              <a:miter lim="400000"/>
            </a:ln>
            <a:effectLst/>
          </p:spPr>
          <p:txBody>
            <a:bodyPr wrap="square" lIns="45719" tIns="45719" rIns="45719" bIns="45719" numCol="1" anchor="t">
              <a:spAutoFit/>
            </a:bodyPr>
            <a:lstStyle>
              <a:lvl1pPr>
                <a:defRPr sz="900">
                  <a:solidFill>
                    <a:srgbClr val="124098"/>
                  </a:solidFill>
                  <a:latin typeface="+mj-lt"/>
                  <a:ea typeface="+mj-ea"/>
                  <a:cs typeface="+mj-cs"/>
                  <a:sym typeface="Arial" panose="020B0604020202020204"/>
                </a:defRPr>
              </a:lvl1pPr>
            </a:lstStyle>
            <a:p>
              <a:r>
                <a:t>WWW.JDSN.COM.CN</a:t>
              </a:r>
            </a:p>
          </p:txBody>
        </p:sp>
      </p:grpSp>
      <p:grpSp>
        <p:nvGrpSpPr>
          <p:cNvPr id="59" name="组合 8"/>
          <p:cNvGrpSpPr/>
          <p:nvPr/>
        </p:nvGrpSpPr>
        <p:grpSpPr>
          <a:xfrm>
            <a:off x="-906088" y="-1"/>
            <a:ext cx="706583" cy="6794287"/>
            <a:chOff x="0" y="0"/>
            <a:chExt cx="706582" cy="6794285"/>
          </a:xfrm>
        </p:grpSpPr>
        <p:sp>
          <p:nvSpPr>
            <p:cNvPr id="54" name="矩形 9"/>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 name="矩形 10"/>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6" name="矩形 11"/>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7" name="矩形 12"/>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8" name="矩形 13"/>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65" name="组合 14"/>
          <p:cNvGrpSpPr/>
          <p:nvPr/>
        </p:nvGrpSpPr>
        <p:grpSpPr>
          <a:xfrm>
            <a:off x="12354403" y="33895"/>
            <a:ext cx="706583" cy="6794287"/>
            <a:chOff x="0" y="0"/>
            <a:chExt cx="706582" cy="6794285"/>
          </a:xfrm>
        </p:grpSpPr>
        <p:sp>
          <p:nvSpPr>
            <p:cNvPr id="60" name="矩形 15"/>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61" name="矩形 16"/>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62" name="矩形 17"/>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63" name="矩形 18"/>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64" name="矩形 19"/>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66"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p:cSld name="标题和内容">
    <p:spTree>
      <p:nvGrpSpPr>
        <p:cNvPr id="1" name=""/>
        <p:cNvGrpSpPr/>
        <p:nvPr/>
      </p:nvGrpSpPr>
      <p:grpSpPr>
        <a:xfrm>
          <a:off x="0" y="0"/>
          <a:ext cx="0" cy="0"/>
          <a:chOff x="0" y="0"/>
          <a:chExt cx="0" cy="0"/>
        </a:xfrm>
      </p:grpSpPr>
      <p:pic>
        <p:nvPicPr>
          <p:cNvPr id="73" name="图片 6" descr="图片 6"/>
          <p:cNvPicPr>
            <a:picLocks noChangeAspect="1"/>
          </p:cNvPicPr>
          <p:nvPr/>
        </p:nvPicPr>
        <p:blipFill>
          <a:blip r:embed="rId2"/>
          <a:srcRect l="5877"/>
          <a:stretch>
            <a:fillRect/>
          </a:stretch>
        </p:blipFill>
        <p:spPr>
          <a:xfrm>
            <a:off x="-1" y="554990"/>
            <a:ext cx="7901942" cy="6303010"/>
          </a:xfrm>
          <a:prstGeom prst="rect">
            <a:avLst/>
          </a:prstGeom>
          <a:ln w="12700">
            <a:miter lim="400000"/>
            <a:headEnd/>
            <a:tailEnd/>
          </a:ln>
        </p:spPr>
      </p:pic>
      <p:pic>
        <p:nvPicPr>
          <p:cNvPr id="74" name="图片 7" descr="图片 7"/>
          <p:cNvPicPr>
            <a:picLocks noChangeAspect="1"/>
          </p:cNvPicPr>
          <p:nvPr/>
        </p:nvPicPr>
        <p:blipFill>
          <a:blip r:embed="rId3"/>
          <a:stretch>
            <a:fillRect/>
          </a:stretch>
        </p:blipFill>
        <p:spPr>
          <a:xfrm>
            <a:off x="0" y="0"/>
            <a:ext cx="12192000" cy="6858000"/>
          </a:xfrm>
          <a:prstGeom prst="rect">
            <a:avLst/>
          </a:prstGeom>
          <a:ln w="12700">
            <a:miter lim="400000"/>
            <a:headEnd/>
            <a:tailEnd/>
          </a:ln>
        </p:spPr>
      </p:pic>
      <p:grpSp>
        <p:nvGrpSpPr>
          <p:cNvPr id="80" name="组合 8"/>
          <p:cNvGrpSpPr/>
          <p:nvPr/>
        </p:nvGrpSpPr>
        <p:grpSpPr>
          <a:xfrm>
            <a:off x="-906088" y="-1"/>
            <a:ext cx="706583" cy="6794287"/>
            <a:chOff x="0" y="0"/>
            <a:chExt cx="706582" cy="6794285"/>
          </a:xfrm>
        </p:grpSpPr>
        <p:sp>
          <p:nvSpPr>
            <p:cNvPr id="75" name="矩形 9"/>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6" name="矩形 10"/>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7" name="矩形 11"/>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8" name="矩形 12"/>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9" name="矩形 13"/>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86" name="组合 14"/>
          <p:cNvGrpSpPr/>
          <p:nvPr/>
        </p:nvGrpSpPr>
        <p:grpSpPr>
          <a:xfrm>
            <a:off x="12354403" y="33895"/>
            <a:ext cx="706583" cy="6794287"/>
            <a:chOff x="0" y="0"/>
            <a:chExt cx="706582" cy="6794285"/>
          </a:xfrm>
        </p:grpSpPr>
        <p:sp>
          <p:nvSpPr>
            <p:cNvPr id="81" name="矩形 15"/>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82" name="矩形 16"/>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83" name="矩形 17"/>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84" name="矩形 18"/>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85" name="矩形 19"/>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87"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0">
  <p:cSld name="1_自定义版式">
    <p:spTree>
      <p:nvGrpSpPr>
        <p:cNvPr id="1" name=""/>
        <p:cNvGrpSpPr/>
        <p:nvPr/>
      </p:nvGrpSpPr>
      <p:grpSpPr>
        <a:xfrm>
          <a:off x="0" y="0"/>
          <a:ext cx="0" cy="0"/>
          <a:chOff x="0" y="0"/>
          <a:chExt cx="0" cy="0"/>
        </a:xfrm>
      </p:grpSpPr>
      <p:pic>
        <p:nvPicPr>
          <p:cNvPr id="94"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100" name="组合 13"/>
          <p:cNvGrpSpPr/>
          <p:nvPr/>
        </p:nvGrpSpPr>
        <p:grpSpPr>
          <a:xfrm>
            <a:off x="-906088" y="-1"/>
            <a:ext cx="706583" cy="6794287"/>
            <a:chOff x="0" y="0"/>
            <a:chExt cx="706582" cy="6794285"/>
          </a:xfrm>
        </p:grpSpPr>
        <p:sp>
          <p:nvSpPr>
            <p:cNvPr id="95"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96"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97"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98"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99"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06" name="组合 19"/>
          <p:cNvGrpSpPr/>
          <p:nvPr/>
        </p:nvGrpSpPr>
        <p:grpSpPr>
          <a:xfrm>
            <a:off x="12354403" y="33895"/>
            <a:ext cx="706583" cy="6794287"/>
            <a:chOff x="0" y="0"/>
            <a:chExt cx="706582" cy="6794285"/>
          </a:xfrm>
        </p:grpSpPr>
        <p:sp>
          <p:nvSpPr>
            <p:cNvPr id="101"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2"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3"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4"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5"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07" name="标题文本"/>
          <p:cNvSpPr txBox="1"/>
          <p:nvPr>
            <p:ph type="title" hasCustomPrompt="1"/>
          </p:nvPr>
        </p:nvSpPr>
        <p:spPr>
          <a:xfrm>
            <a:off x="353567" y="136525"/>
            <a:ext cx="8396538" cy="668148"/>
          </a:xfrm>
          <a:prstGeom prst="rect">
            <a:avLst/>
          </a:prstGeom>
        </p:spPr>
        <p:txBody>
          <a:bodyPr anchor="ctr"/>
          <a:lstStyle>
            <a:lvl1pPr>
              <a:defRPr sz="2800" b="0">
                <a:solidFill>
                  <a:srgbClr val="FFFFFF"/>
                </a:solidFill>
              </a:defRPr>
            </a:lvl1pPr>
          </a:lstStyle>
          <a:p>
            <a:r>
              <a:t>标题文本</a:t>
            </a:r>
          </a:p>
        </p:txBody>
      </p:sp>
      <p:sp>
        <p:nvSpPr>
          <p:cNvPr id="108" name="正文级别 1…"/>
          <p:cNvSpPr txBox="1"/>
          <p:nvPr>
            <p:ph type="body" idx="1" hasCustomPrompt="1"/>
          </p:nvPr>
        </p:nvSpPr>
        <p:spPr>
          <a:xfrm>
            <a:off x="354013" y="1062318"/>
            <a:ext cx="11439526" cy="5554382"/>
          </a:xfrm>
          <a:prstGeom prst="rect">
            <a:avLst/>
          </a:prstGeom>
        </p:spPr>
        <p:txBody>
          <a:bodyPr/>
          <a:lstStyle>
            <a:lvl1pPr>
              <a:defRPr sz="2400"/>
            </a:lvl1pPr>
            <a:lvl2pPr>
              <a:defRPr sz="2400"/>
            </a:lvl2pPr>
            <a:lvl3pPr>
              <a:defRPr sz="2400"/>
            </a:lvl3pPr>
            <a:lvl4pPr>
              <a:defRPr sz="2400"/>
            </a:lvl4pPr>
            <a:lvl5pPr>
              <a:defRPr sz="2400"/>
            </a:lvl5pPr>
          </a:lstStyle>
          <a:p>
            <a:r>
              <a:t>正文级别 1</a:t>
            </a:r>
          </a:p>
          <a:p>
            <a:pPr lvl="1"/>
            <a:r>
              <a:t>正文级别 2</a:t>
            </a:r>
          </a:p>
          <a:p>
            <a:pPr lvl="2"/>
            <a:r>
              <a:t>正文级别 3</a:t>
            </a:r>
          </a:p>
          <a:p>
            <a:pPr lvl="3"/>
            <a:r>
              <a:t>正文级别 4</a:t>
            </a:r>
          </a:p>
          <a:p>
            <a:pPr lvl="4"/>
            <a:r>
              <a:t>正文级别 5</a:t>
            </a:r>
          </a:p>
        </p:txBody>
      </p:sp>
      <p:sp>
        <p:nvSpPr>
          <p:cNvPr id="109"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p:cSld name="节标题">
    <p:spTree>
      <p:nvGrpSpPr>
        <p:cNvPr id="1" name=""/>
        <p:cNvGrpSpPr/>
        <p:nvPr/>
      </p:nvGrpSpPr>
      <p:grpSpPr>
        <a:xfrm>
          <a:off x="0" y="0"/>
          <a:ext cx="0" cy="0"/>
          <a:chOff x="0" y="0"/>
          <a:chExt cx="0" cy="0"/>
        </a:xfrm>
      </p:grpSpPr>
      <p:pic>
        <p:nvPicPr>
          <p:cNvPr id="116" name="图片 6" descr="图片 6"/>
          <p:cNvPicPr>
            <a:picLocks noChangeAspect="1"/>
          </p:cNvPicPr>
          <p:nvPr/>
        </p:nvPicPr>
        <p:blipFill>
          <a:blip r:embed="rId2"/>
          <a:stretch>
            <a:fillRect/>
          </a:stretch>
        </p:blipFill>
        <p:spPr>
          <a:xfrm>
            <a:off x="0" y="0"/>
            <a:ext cx="12192000" cy="6858000"/>
          </a:xfrm>
          <a:prstGeom prst="rect">
            <a:avLst/>
          </a:prstGeom>
          <a:ln w="12700">
            <a:miter lim="400000"/>
            <a:headEnd/>
            <a:tailEnd/>
          </a:ln>
        </p:spPr>
      </p:pic>
      <p:pic>
        <p:nvPicPr>
          <p:cNvPr id="117" name="图片 7" descr="图片 7"/>
          <p:cNvPicPr>
            <a:picLocks noChangeAspect="1"/>
          </p:cNvPicPr>
          <p:nvPr/>
        </p:nvPicPr>
        <p:blipFill>
          <a:blip r:embed="rId3"/>
          <a:stretch>
            <a:fillRect/>
          </a:stretch>
        </p:blipFill>
        <p:spPr>
          <a:xfrm>
            <a:off x="0" y="0"/>
            <a:ext cx="12192000" cy="6858000"/>
          </a:xfrm>
          <a:prstGeom prst="rect">
            <a:avLst/>
          </a:prstGeom>
          <a:ln w="12700">
            <a:miter lim="400000"/>
            <a:headEnd/>
            <a:tailEnd/>
          </a:ln>
        </p:spPr>
      </p:pic>
      <p:sp>
        <p:nvSpPr>
          <p:cNvPr id="118" name="文本框 8"/>
          <p:cNvSpPr txBox="1"/>
          <p:nvPr/>
        </p:nvSpPr>
        <p:spPr>
          <a:xfrm>
            <a:off x="609599" y="885825"/>
            <a:ext cx="1989407" cy="1666240"/>
          </a:xfrm>
          <a:prstGeom prst="rect">
            <a:avLst/>
          </a:prstGeom>
          <a:ln w="12700">
            <a:miter lim="400000"/>
          </a:ln>
        </p:spPr>
        <p:txBody>
          <a:bodyPr lIns="45719" rIns="45719">
            <a:spAutoFit/>
          </a:bodyPr>
          <a:lstStyle>
            <a:lvl1pPr>
              <a:defRPr sz="4400" b="1" spc="600">
                <a:solidFill>
                  <a:srgbClr val="124098"/>
                </a:solidFill>
                <a:latin typeface="Microsoft YaHei Bold"/>
                <a:ea typeface="Microsoft YaHei Bold"/>
                <a:cs typeface="Microsoft YaHei Bold"/>
                <a:sym typeface="Microsoft YaHei Bold"/>
              </a:defRPr>
            </a:lvl1pPr>
          </a:lstStyle>
          <a:p>
            <a:r>
              <a:t>谢谢！</a:t>
            </a:r>
          </a:p>
        </p:txBody>
      </p:sp>
      <p:grpSp>
        <p:nvGrpSpPr>
          <p:cNvPr id="124" name="组合 10"/>
          <p:cNvGrpSpPr/>
          <p:nvPr/>
        </p:nvGrpSpPr>
        <p:grpSpPr>
          <a:xfrm>
            <a:off x="-906088" y="-1"/>
            <a:ext cx="706583" cy="6794287"/>
            <a:chOff x="0" y="0"/>
            <a:chExt cx="706582" cy="6794285"/>
          </a:xfrm>
        </p:grpSpPr>
        <p:sp>
          <p:nvSpPr>
            <p:cNvPr id="119" name="矩形 11"/>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0" name="矩形 12"/>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1" name="矩形 13"/>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2" name="矩形 14"/>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3" name="矩形 15"/>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30" name="组合 16"/>
          <p:cNvGrpSpPr/>
          <p:nvPr/>
        </p:nvGrpSpPr>
        <p:grpSpPr>
          <a:xfrm>
            <a:off x="12354403" y="33895"/>
            <a:ext cx="706583" cy="6794287"/>
            <a:chOff x="0" y="0"/>
            <a:chExt cx="706582" cy="6794285"/>
          </a:xfrm>
        </p:grpSpPr>
        <p:sp>
          <p:nvSpPr>
            <p:cNvPr id="125" name="矩形 17"/>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6" name="矩形 18"/>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7" name="矩形 19"/>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8" name="矩形 20"/>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9" name="矩形 21"/>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31" name="文本框 2"/>
          <p:cNvSpPr txBox="1"/>
          <p:nvPr/>
        </p:nvSpPr>
        <p:spPr>
          <a:xfrm>
            <a:off x="10160635" y="6210299"/>
            <a:ext cx="1371601" cy="214702"/>
          </a:xfrm>
          <a:prstGeom prst="rect">
            <a:avLst/>
          </a:prstGeom>
          <a:ln w="12700">
            <a:miter lim="400000"/>
          </a:ln>
        </p:spPr>
        <p:txBody>
          <a:bodyPr lIns="45719" rIns="45719">
            <a:spAutoFit/>
          </a:bodyPr>
          <a:lstStyle>
            <a:lvl1pPr>
              <a:defRPr sz="900">
                <a:solidFill>
                  <a:srgbClr val="124098"/>
                </a:solidFill>
                <a:latin typeface="+mj-lt"/>
                <a:ea typeface="+mj-ea"/>
                <a:cs typeface="+mj-cs"/>
                <a:sym typeface="Arial" panose="020B0604020202020204"/>
              </a:defRPr>
            </a:lvl1pPr>
          </a:lstStyle>
          <a:p>
            <a:r>
              <a:t>WWW.JDSN.COM.CN</a:t>
            </a:r>
          </a:p>
        </p:txBody>
      </p:sp>
      <p:sp>
        <p:nvSpPr>
          <p:cNvPr id="132"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p:cSld name="两栏内容">
    <p:spTree>
      <p:nvGrpSpPr>
        <p:cNvPr id="1" name=""/>
        <p:cNvGrpSpPr/>
        <p:nvPr/>
      </p:nvGrpSpPr>
      <p:grpSpPr>
        <a:xfrm>
          <a:off x="0" y="0"/>
          <a:ext cx="0" cy="0"/>
          <a:chOff x="0" y="0"/>
          <a:chExt cx="0" cy="0"/>
        </a:xfrm>
      </p:grpSpPr>
      <p:pic>
        <p:nvPicPr>
          <p:cNvPr id="139"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145" name="组合 13"/>
          <p:cNvGrpSpPr/>
          <p:nvPr/>
        </p:nvGrpSpPr>
        <p:grpSpPr>
          <a:xfrm>
            <a:off x="-906088" y="-1"/>
            <a:ext cx="706583" cy="6794287"/>
            <a:chOff x="0" y="0"/>
            <a:chExt cx="706582" cy="6794285"/>
          </a:xfrm>
        </p:grpSpPr>
        <p:sp>
          <p:nvSpPr>
            <p:cNvPr id="140"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1"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2"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3"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4"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51" name="组合 19"/>
          <p:cNvGrpSpPr/>
          <p:nvPr/>
        </p:nvGrpSpPr>
        <p:grpSpPr>
          <a:xfrm>
            <a:off x="12354403" y="33895"/>
            <a:ext cx="706583" cy="6794287"/>
            <a:chOff x="0" y="0"/>
            <a:chExt cx="706582" cy="6794285"/>
          </a:xfrm>
        </p:grpSpPr>
        <p:sp>
          <p:nvSpPr>
            <p:cNvPr id="146"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7"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8"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49"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50"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52" name="标题文本"/>
          <p:cNvSpPr txBox="1"/>
          <p:nvPr>
            <p:ph type="title" hasCustomPrompt="1"/>
          </p:nvPr>
        </p:nvSpPr>
        <p:spPr>
          <a:xfrm>
            <a:off x="647700" y="258445"/>
            <a:ext cx="10515600" cy="1325563"/>
          </a:xfrm>
          <a:prstGeom prst="rect">
            <a:avLst/>
          </a:prstGeom>
        </p:spPr>
        <p:txBody>
          <a:bodyPr anchor="ctr"/>
          <a:lstStyle>
            <a:lvl1pPr>
              <a:defRPr sz="2200" b="0">
                <a:solidFill>
                  <a:srgbClr val="FFFFFF"/>
                </a:solidFill>
              </a:defRPr>
            </a:lvl1pPr>
          </a:lstStyle>
          <a:p>
            <a:r>
              <a:t>标题文本</a:t>
            </a:r>
          </a:p>
        </p:txBody>
      </p:sp>
      <p:sp>
        <p:nvSpPr>
          <p:cNvPr id="153" name="正文级别 1…"/>
          <p:cNvSpPr txBox="1"/>
          <p:nvPr>
            <p:ph type="body" sz="half" idx="1" hasCustomPrompt="1"/>
          </p:nvPr>
        </p:nvSpPr>
        <p:spPr>
          <a:xfrm>
            <a:off x="647700" y="1825625"/>
            <a:ext cx="5181600" cy="4351338"/>
          </a:xfrm>
          <a:prstGeom prst="rect">
            <a:avLst/>
          </a:prstGeom>
        </p:spPr>
        <p:txBody>
          <a:bodyPr/>
          <a:lstStyle>
            <a:lvl1pPr>
              <a:lnSpc>
                <a:spcPct val="90000"/>
              </a:lnSpc>
              <a:defRPr>
                <a:solidFill>
                  <a:srgbClr val="404040"/>
                </a:solidFill>
              </a:defRPr>
            </a:lvl1pPr>
            <a:lvl2pPr>
              <a:lnSpc>
                <a:spcPct val="90000"/>
              </a:lnSpc>
              <a:defRPr>
                <a:solidFill>
                  <a:srgbClr val="404040"/>
                </a:solidFill>
              </a:defRPr>
            </a:lvl2pPr>
            <a:lvl3pPr>
              <a:lnSpc>
                <a:spcPct val="90000"/>
              </a:lnSpc>
              <a:defRPr>
                <a:solidFill>
                  <a:srgbClr val="404040"/>
                </a:solidFill>
              </a:defRPr>
            </a:lvl3pPr>
            <a:lvl4pPr>
              <a:lnSpc>
                <a:spcPct val="90000"/>
              </a:lnSpc>
              <a:defRPr>
                <a:solidFill>
                  <a:srgbClr val="404040"/>
                </a:solidFill>
              </a:defRPr>
            </a:lvl4pPr>
            <a:lvl5pPr>
              <a:lnSpc>
                <a:spcPct val="90000"/>
              </a:lnSpc>
              <a:defRPr>
                <a:solidFill>
                  <a:srgbClr val="404040"/>
                </a:solidFill>
              </a:defRPr>
            </a:lvl5pPr>
          </a:lstStyle>
          <a:p>
            <a:r>
              <a:t>正文级别 1</a:t>
            </a:r>
          </a:p>
          <a:p>
            <a:pPr lvl="1"/>
            <a:r>
              <a:t>正文级别 2</a:t>
            </a:r>
          </a:p>
          <a:p>
            <a:pPr lvl="2"/>
            <a:r>
              <a:t>正文级别 3</a:t>
            </a:r>
          </a:p>
          <a:p>
            <a:pPr lvl="3"/>
            <a:r>
              <a:t>正文级别 4</a:t>
            </a:r>
          </a:p>
          <a:p>
            <a:pPr lvl="4"/>
            <a:r>
              <a:t>正文级别 5</a:t>
            </a:r>
          </a:p>
        </p:txBody>
      </p:sp>
      <p:sp>
        <p:nvSpPr>
          <p:cNvPr id="154"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p:cSld name="比较">
    <p:spTree>
      <p:nvGrpSpPr>
        <p:cNvPr id="1" name=""/>
        <p:cNvGrpSpPr/>
        <p:nvPr/>
      </p:nvGrpSpPr>
      <p:grpSpPr>
        <a:xfrm>
          <a:off x="0" y="0"/>
          <a:ext cx="0" cy="0"/>
          <a:chOff x="0" y="0"/>
          <a:chExt cx="0" cy="0"/>
        </a:xfrm>
      </p:grpSpPr>
      <p:pic>
        <p:nvPicPr>
          <p:cNvPr id="161"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167" name="组合 13"/>
          <p:cNvGrpSpPr/>
          <p:nvPr/>
        </p:nvGrpSpPr>
        <p:grpSpPr>
          <a:xfrm>
            <a:off x="-906088" y="-1"/>
            <a:ext cx="706583" cy="6794287"/>
            <a:chOff x="0" y="0"/>
            <a:chExt cx="706582" cy="6794285"/>
          </a:xfrm>
        </p:grpSpPr>
        <p:sp>
          <p:nvSpPr>
            <p:cNvPr id="162"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3"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4"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5"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6"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73" name="组合 19"/>
          <p:cNvGrpSpPr/>
          <p:nvPr/>
        </p:nvGrpSpPr>
        <p:grpSpPr>
          <a:xfrm>
            <a:off x="12354403" y="33895"/>
            <a:ext cx="706583" cy="6794287"/>
            <a:chOff x="0" y="0"/>
            <a:chExt cx="706582" cy="6794285"/>
          </a:xfrm>
        </p:grpSpPr>
        <p:sp>
          <p:nvSpPr>
            <p:cNvPr id="168"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69"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70"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71"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72"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74" name="标题文本"/>
          <p:cNvSpPr txBox="1"/>
          <p:nvPr>
            <p:ph type="title" hasCustomPrompt="1"/>
          </p:nvPr>
        </p:nvSpPr>
        <p:spPr>
          <a:xfrm>
            <a:off x="839787" y="365125"/>
            <a:ext cx="10515601" cy="1325563"/>
          </a:xfrm>
          <a:prstGeom prst="rect">
            <a:avLst/>
          </a:prstGeom>
        </p:spPr>
        <p:txBody>
          <a:bodyPr anchor="ctr"/>
          <a:lstStyle>
            <a:lvl1pPr>
              <a:defRPr sz="2800" b="0">
                <a:solidFill>
                  <a:srgbClr val="FFFFFF"/>
                </a:solidFill>
              </a:defRPr>
            </a:lvl1pPr>
          </a:lstStyle>
          <a:p>
            <a:r>
              <a:t>标题文本</a:t>
            </a:r>
          </a:p>
        </p:txBody>
      </p:sp>
      <p:sp>
        <p:nvSpPr>
          <p:cNvPr id="175" name="正文级别 1…"/>
          <p:cNvSpPr txBox="1"/>
          <p:nvPr>
            <p:ph type="body" sz="quarter" idx="1" hasCustomPrompt="1"/>
          </p:nvPr>
        </p:nvSpPr>
        <p:spPr>
          <a:xfrm>
            <a:off x="839787" y="1744960"/>
            <a:ext cx="5157789" cy="823913"/>
          </a:xfrm>
          <a:prstGeom prst="rect">
            <a:avLst/>
          </a:prstGeom>
        </p:spPr>
        <p:txBody>
          <a:bodyPr anchor="b"/>
          <a:lstStyle>
            <a:lvl1pPr>
              <a:defRPr sz="1400"/>
            </a:lvl1pPr>
            <a:lvl2pPr>
              <a:defRPr sz="1400"/>
            </a:lvl2pPr>
            <a:lvl3pPr>
              <a:defRPr sz="1400"/>
            </a:lvl3pPr>
            <a:lvl4pPr>
              <a:defRPr sz="1400"/>
            </a:lvl4pPr>
            <a:lvl5pPr>
              <a:defRPr sz="1400"/>
            </a:lvl5pPr>
          </a:lstStyle>
          <a:p>
            <a:r>
              <a:t>正文级别 1</a:t>
            </a:r>
          </a:p>
          <a:p>
            <a:pPr lvl="1"/>
            <a:r>
              <a:t>正文级别 2</a:t>
            </a:r>
          </a:p>
          <a:p>
            <a:pPr lvl="2"/>
            <a:r>
              <a:t>正文级别 3</a:t>
            </a:r>
          </a:p>
          <a:p>
            <a:pPr lvl="3"/>
            <a:r>
              <a:t>正文级别 4</a:t>
            </a:r>
          </a:p>
          <a:p>
            <a:pPr lvl="4"/>
            <a:r>
              <a:t>正文级别 5</a:t>
            </a:r>
          </a:p>
        </p:txBody>
      </p:sp>
      <p:sp>
        <p:nvSpPr>
          <p:cNvPr id="176" name="文本占位符 4"/>
          <p:cNvSpPr/>
          <p:nvPr>
            <p:ph type="body" sz="quarter" idx="21"/>
          </p:nvPr>
        </p:nvSpPr>
        <p:spPr>
          <a:xfrm>
            <a:off x="6172200" y="1744960"/>
            <a:ext cx="5183188" cy="823913"/>
          </a:xfrm>
          <a:prstGeom prst="rect">
            <a:avLst/>
          </a:prstGeom>
        </p:spPr>
        <p:txBody>
          <a:bodyPr anchor="b"/>
          <a:lstStyle/>
          <a:p>
            <a:pPr>
              <a:defRPr sz="1400"/>
            </a:pPr>
          </a:p>
        </p:txBody>
      </p:sp>
      <p:sp>
        <p:nvSpPr>
          <p:cNvPr id="177"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p:cSld name="仅标题">
    <p:spTree>
      <p:nvGrpSpPr>
        <p:cNvPr id="1" name=""/>
        <p:cNvGrpSpPr/>
        <p:nvPr/>
      </p:nvGrpSpPr>
      <p:grpSpPr>
        <a:xfrm>
          <a:off x="0" y="0"/>
          <a:ext cx="0" cy="0"/>
          <a:chOff x="0" y="0"/>
          <a:chExt cx="0" cy="0"/>
        </a:xfrm>
      </p:grpSpPr>
      <p:pic>
        <p:nvPicPr>
          <p:cNvPr id="184"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190" name="组合 13"/>
          <p:cNvGrpSpPr/>
          <p:nvPr/>
        </p:nvGrpSpPr>
        <p:grpSpPr>
          <a:xfrm>
            <a:off x="-906088" y="-1"/>
            <a:ext cx="706583" cy="6794287"/>
            <a:chOff x="0" y="0"/>
            <a:chExt cx="706582" cy="6794285"/>
          </a:xfrm>
        </p:grpSpPr>
        <p:sp>
          <p:nvSpPr>
            <p:cNvPr id="185"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86"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87"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88"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89"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96" name="组合 19"/>
          <p:cNvGrpSpPr/>
          <p:nvPr/>
        </p:nvGrpSpPr>
        <p:grpSpPr>
          <a:xfrm>
            <a:off x="12354403" y="33895"/>
            <a:ext cx="706583" cy="6794287"/>
            <a:chOff x="0" y="0"/>
            <a:chExt cx="706582" cy="6794285"/>
          </a:xfrm>
        </p:grpSpPr>
        <p:sp>
          <p:nvSpPr>
            <p:cNvPr id="191"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92"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93"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94"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95"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197" name="标题文本"/>
          <p:cNvSpPr txBox="1"/>
          <p:nvPr>
            <p:ph type="title" hasCustomPrompt="1"/>
          </p:nvPr>
        </p:nvSpPr>
        <p:spPr>
          <a:xfrm>
            <a:off x="838200" y="2766218"/>
            <a:ext cx="10515600" cy="1325564"/>
          </a:xfrm>
          <a:prstGeom prst="rect">
            <a:avLst/>
          </a:prstGeom>
        </p:spPr>
        <p:txBody>
          <a:bodyPr anchor="ctr"/>
          <a:lstStyle>
            <a:lvl1pPr algn="ctr">
              <a:defRPr sz="2200" b="0">
                <a:solidFill>
                  <a:srgbClr val="FFFFFF"/>
                </a:solidFill>
              </a:defRPr>
            </a:lvl1pPr>
          </a:lstStyle>
          <a:p>
            <a:r>
              <a:t>标题文本</a:t>
            </a:r>
          </a:p>
        </p:txBody>
      </p:sp>
      <p:sp>
        <p:nvSpPr>
          <p:cNvPr id="198"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p:cSld name="空白">
    <p:spTree>
      <p:nvGrpSpPr>
        <p:cNvPr id="1" name=""/>
        <p:cNvGrpSpPr/>
        <p:nvPr/>
      </p:nvGrpSpPr>
      <p:grpSpPr>
        <a:xfrm>
          <a:off x="0" y="0"/>
          <a:ext cx="0" cy="0"/>
          <a:chOff x="0" y="0"/>
          <a:chExt cx="0" cy="0"/>
        </a:xfrm>
      </p:grpSpPr>
      <p:pic>
        <p:nvPicPr>
          <p:cNvPr id="205"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211" name="组合 13"/>
          <p:cNvGrpSpPr/>
          <p:nvPr/>
        </p:nvGrpSpPr>
        <p:grpSpPr>
          <a:xfrm>
            <a:off x="-906088" y="-1"/>
            <a:ext cx="706583" cy="6794287"/>
            <a:chOff x="0" y="0"/>
            <a:chExt cx="706582" cy="6794285"/>
          </a:xfrm>
        </p:grpSpPr>
        <p:sp>
          <p:nvSpPr>
            <p:cNvPr id="206"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07"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08"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09"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0"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217" name="组合 19"/>
          <p:cNvGrpSpPr/>
          <p:nvPr/>
        </p:nvGrpSpPr>
        <p:grpSpPr>
          <a:xfrm>
            <a:off x="12354403" y="33895"/>
            <a:ext cx="706583" cy="6794287"/>
            <a:chOff x="0" y="0"/>
            <a:chExt cx="706582" cy="6794285"/>
          </a:xfrm>
        </p:grpSpPr>
        <p:sp>
          <p:nvSpPr>
            <p:cNvPr id="212"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3"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4"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5"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6"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18"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p:cSld name="图片与标题">
    <p:spTree>
      <p:nvGrpSpPr>
        <p:cNvPr id="1" name=""/>
        <p:cNvGrpSpPr/>
        <p:nvPr/>
      </p:nvGrpSpPr>
      <p:grpSpPr>
        <a:xfrm>
          <a:off x="0" y="0"/>
          <a:ext cx="0" cy="0"/>
          <a:chOff x="0" y="0"/>
          <a:chExt cx="0" cy="0"/>
        </a:xfrm>
      </p:grpSpPr>
      <p:pic>
        <p:nvPicPr>
          <p:cNvPr id="225"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231" name="组合 13"/>
          <p:cNvGrpSpPr/>
          <p:nvPr/>
        </p:nvGrpSpPr>
        <p:grpSpPr>
          <a:xfrm>
            <a:off x="-906088" y="-1"/>
            <a:ext cx="706583" cy="6794287"/>
            <a:chOff x="0" y="0"/>
            <a:chExt cx="706582" cy="6794285"/>
          </a:xfrm>
        </p:grpSpPr>
        <p:sp>
          <p:nvSpPr>
            <p:cNvPr id="226"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27"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28"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29"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0"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237" name="组合 19"/>
          <p:cNvGrpSpPr/>
          <p:nvPr/>
        </p:nvGrpSpPr>
        <p:grpSpPr>
          <a:xfrm>
            <a:off x="12354403" y="33895"/>
            <a:ext cx="706583" cy="6794287"/>
            <a:chOff x="0" y="0"/>
            <a:chExt cx="706582" cy="6794285"/>
          </a:xfrm>
        </p:grpSpPr>
        <p:sp>
          <p:nvSpPr>
            <p:cNvPr id="232"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3"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4"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5"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6"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38" name="单击此处编辑标题"/>
          <p:cNvSpPr txBox="1"/>
          <p:nvPr>
            <p:ph type="title" hasCustomPrompt="1"/>
          </p:nvPr>
        </p:nvSpPr>
        <p:spPr>
          <a:xfrm>
            <a:off x="646747" y="127000"/>
            <a:ext cx="4165201" cy="1600200"/>
          </a:xfrm>
          <a:prstGeom prst="rect">
            <a:avLst/>
          </a:prstGeom>
        </p:spPr>
        <p:txBody>
          <a:bodyPr anchor="ctr"/>
          <a:lstStyle>
            <a:lvl1pPr>
              <a:defRPr sz="1600" b="0">
                <a:solidFill>
                  <a:srgbClr val="FFFFFF"/>
                </a:solidFill>
              </a:defRPr>
            </a:lvl1pPr>
          </a:lstStyle>
          <a:p>
            <a:r>
              <a:t>单击此处编辑标题</a:t>
            </a:r>
          </a:p>
        </p:txBody>
      </p:sp>
      <p:sp>
        <p:nvSpPr>
          <p:cNvPr id="239" name="图片占位符 2"/>
          <p:cNvSpPr/>
          <p:nvPr>
            <p:ph type="pic" sz="half" idx="21"/>
          </p:nvPr>
        </p:nvSpPr>
        <p:spPr>
          <a:xfrm>
            <a:off x="5183999" y="766353"/>
            <a:ext cx="5817376" cy="5094448"/>
          </a:xfrm>
          <a:prstGeom prst="rect">
            <a:avLst/>
          </a:prstGeom>
        </p:spPr>
        <p:txBody>
          <a:bodyPr lIns="91439" rIns="91439">
            <a:noAutofit/>
          </a:bodyPr>
          <a:lstStyle/>
          <a:p/>
        </p:txBody>
      </p:sp>
      <p:sp>
        <p:nvSpPr>
          <p:cNvPr id="240" name="正文级别 1…"/>
          <p:cNvSpPr txBox="1"/>
          <p:nvPr>
            <p:ph type="body" sz="quarter" idx="1" hasCustomPrompt="1"/>
          </p:nvPr>
        </p:nvSpPr>
        <p:spPr>
          <a:xfrm>
            <a:off x="651826" y="2057400"/>
            <a:ext cx="4165202" cy="3811588"/>
          </a:xfrm>
          <a:prstGeom prst="rect">
            <a:avLst/>
          </a:prstGeom>
        </p:spPr>
        <p:txBody>
          <a:bodyPr/>
          <a:lstStyle>
            <a:lvl1pPr>
              <a:lnSpc>
                <a:spcPct val="150000"/>
              </a:lnSpc>
              <a:defRPr sz="1000"/>
            </a:lvl1pPr>
            <a:lvl2pPr>
              <a:lnSpc>
                <a:spcPct val="150000"/>
              </a:lnSpc>
              <a:defRPr sz="1000"/>
            </a:lvl2pPr>
            <a:lvl3pPr>
              <a:lnSpc>
                <a:spcPct val="150000"/>
              </a:lnSpc>
              <a:defRPr sz="1000"/>
            </a:lvl3pPr>
            <a:lvl4pPr>
              <a:lnSpc>
                <a:spcPct val="150000"/>
              </a:lnSpc>
              <a:defRPr sz="1000"/>
            </a:lvl4pPr>
            <a:lvl5pPr>
              <a:lnSpc>
                <a:spcPct val="150000"/>
              </a:lnSpc>
              <a:defRPr sz="1000"/>
            </a:lvl5pPr>
          </a:lstStyle>
          <a:p>
            <a:r>
              <a:t>正文级别 1</a:t>
            </a:r>
          </a:p>
          <a:p>
            <a:pPr lvl="1"/>
            <a:r>
              <a:t>正文级别 2</a:t>
            </a:r>
          </a:p>
          <a:p>
            <a:pPr lvl="2"/>
            <a:r>
              <a:t>正文级别 3</a:t>
            </a:r>
          </a:p>
          <a:p>
            <a:pPr lvl="3"/>
            <a:r>
              <a:t>正文级别 4</a:t>
            </a:r>
          </a:p>
          <a:p>
            <a:pPr lvl="4"/>
            <a:r>
              <a:t>正文级别 5</a:t>
            </a:r>
          </a:p>
        </p:txBody>
      </p:sp>
      <p:sp>
        <p:nvSpPr>
          <p:cNvPr id="241"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p:cSld name="竖排标题与文本">
    <p:spTree>
      <p:nvGrpSpPr>
        <p:cNvPr id="1" name=""/>
        <p:cNvGrpSpPr/>
        <p:nvPr/>
      </p:nvGrpSpPr>
      <p:grpSpPr>
        <a:xfrm>
          <a:off x="0" y="0"/>
          <a:ext cx="0" cy="0"/>
          <a:chOff x="0" y="0"/>
          <a:chExt cx="0" cy="0"/>
        </a:xfrm>
      </p:grpSpPr>
      <p:pic>
        <p:nvPicPr>
          <p:cNvPr id="248"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254" name="组合 13"/>
          <p:cNvGrpSpPr/>
          <p:nvPr/>
        </p:nvGrpSpPr>
        <p:grpSpPr>
          <a:xfrm>
            <a:off x="-906088" y="-1"/>
            <a:ext cx="706583" cy="6794287"/>
            <a:chOff x="0" y="0"/>
            <a:chExt cx="706582" cy="6794285"/>
          </a:xfrm>
        </p:grpSpPr>
        <p:sp>
          <p:nvSpPr>
            <p:cNvPr id="249"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0"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1"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2"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3"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260" name="组合 19"/>
          <p:cNvGrpSpPr/>
          <p:nvPr/>
        </p:nvGrpSpPr>
        <p:grpSpPr>
          <a:xfrm>
            <a:off x="12354403" y="33895"/>
            <a:ext cx="706583" cy="6794287"/>
            <a:chOff x="0" y="0"/>
            <a:chExt cx="706582" cy="6794285"/>
          </a:xfrm>
        </p:grpSpPr>
        <p:sp>
          <p:nvSpPr>
            <p:cNvPr id="255"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6"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7"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8"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59"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61" name="标题文本"/>
          <p:cNvSpPr txBox="1"/>
          <p:nvPr>
            <p:ph type="title" hasCustomPrompt="1"/>
          </p:nvPr>
        </p:nvSpPr>
        <p:spPr>
          <a:xfrm>
            <a:off x="9824484" y="365125"/>
            <a:ext cx="1529316" cy="5811838"/>
          </a:xfrm>
          <a:prstGeom prst="rect">
            <a:avLst/>
          </a:prstGeom>
        </p:spPr>
        <p:txBody>
          <a:bodyPr vert="eaVert" anchor="ctr"/>
          <a:lstStyle>
            <a:lvl1pPr>
              <a:defRPr sz="2200" b="0">
                <a:solidFill>
                  <a:srgbClr val="FFFFFF"/>
                </a:solidFill>
              </a:defRPr>
            </a:lvl1pPr>
          </a:lstStyle>
          <a:p>
            <a:r>
              <a:t>标题文本</a:t>
            </a:r>
          </a:p>
        </p:txBody>
      </p:sp>
      <p:sp>
        <p:nvSpPr>
          <p:cNvPr id="262" name="正文级别 1…"/>
          <p:cNvSpPr txBox="1"/>
          <p:nvPr>
            <p:ph type="body" idx="1" hasCustomPrompt="1"/>
          </p:nvPr>
        </p:nvSpPr>
        <p:spPr>
          <a:xfrm>
            <a:off x="838200" y="365125"/>
            <a:ext cx="8879958" cy="5811838"/>
          </a:xfrm>
          <a:prstGeom prst="rect">
            <a:avLst/>
          </a:prstGeom>
        </p:spPr>
        <p:txBody>
          <a:bodyPr vert="eaVert"/>
          <a:lstStyle/>
          <a:p>
            <a:r>
              <a:t>正文级别 1</a:t>
            </a:r>
          </a:p>
          <a:p>
            <a:pPr lvl="1"/>
            <a:r>
              <a:t>正文级别 2</a:t>
            </a:r>
          </a:p>
          <a:p>
            <a:pPr lvl="2"/>
            <a:r>
              <a:t>正文级别 3</a:t>
            </a:r>
          </a:p>
          <a:p>
            <a:pPr lvl="3"/>
            <a:r>
              <a:t>正文级别 4</a:t>
            </a:r>
          </a:p>
          <a:p>
            <a:pPr lvl="4"/>
            <a:r>
              <a:t>正文级别 5</a:t>
            </a:r>
          </a:p>
        </p:txBody>
      </p:sp>
      <p:sp>
        <p:nvSpPr>
          <p:cNvPr id="263"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p:cSld name="内容">
    <p:spTree>
      <p:nvGrpSpPr>
        <p:cNvPr id="1" name=""/>
        <p:cNvGrpSpPr/>
        <p:nvPr/>
      </p:nvGrpSpPr>
      <p:grpSpPr>
        <a:xfrm>
          <a:off x="0" y="0"/>
          <a:ext cx="0" cy="0"/>
          <a:chOff x="0" y="0"/>
          <a:chExt cx="0" cy="0"/>
        </a:xfrm>
      </p:grpSpPr>
      <p:pic>
        <p:nvPicPr>
          <p:cNvPr id="270"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276" name="组合 13"/>
          <p:cNvGrpSpPr/>
          <p:nvPr/>
        </p:nvGrpSpPr>
        <p:grpSpPr>
          <a:xfrm>
            <a:off x="-906088" y="-1"/>
            <a:ext cx="706583" cy="6794287"/>
            <a:chOff x="0" y="0"/>
            <a:chExt cx="706582" cy="6794285"/>
          </a:xfrm>
        </p:grpSpPr>
        <p:sp>
          <p:nvSpPr>
            <p:cNvPr id="271"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2"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3"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4"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5"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282" name="组合 19"/>
          <p:cNvGrpSpPr/>
          <p:nvPr/>
        </p:nvGrpSpPr>
        <p:grpSpPr>
          <a:xfrm>
            <a:off x="12354403" y="33895"/>
            <a:ext cx="706583" cy="6794287"/>
            <a:chOff x="0" y="0"/>
            <a:chExt cx="706582" cy="6794285"/>
          </a:xfrm>
        </p:grpSpPr>
        <p:sp>
          <p:nvSpPr>
            <p:cNvPr id="277"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8"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9"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80"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81"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283"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
        <p:nvSpPr>
          <p:cNvPr id="284" name="正文级别 1…"/>
          <p:cNvSpPr txBox="1"/>
          <p:nvPr>
            <p:ph type="body" idx="1" hasCustomPrompt="1"/>
          </p:nvPr>
        </p:nvSpPr>
        <p:spPr>
          <a:xfrm>
            <a:off x="838200" y="551542"/>
            <a:ext cx="10515600" cy="5558973"/>
          </a:xfrm>
          <a:prstGeom prst="rect">
            <a:avLst/>
          </a:prstGeom>
        </p:spPr>
        <p:txBody>
          <a:bodyPr/>
          <a:lstStyle/>
          <a:p>
            <a:r>
              <a:t>正文级别 1</a:t>
            </a:r>
          </a:p>
          <a:p>
            <a:pPr lvl="1"/>
            <a:r>
              <a:t>正文级别 2</a:t>
            </a:r>
          </a:p>
          <a:p>
            <a:pPr lvl="2"/>
            <a:r>
              <a:t>正文级别 3</a:t>
            </a:r>
          </a:p>
          <a:p>
            <a:pPr lvl="3"/>
            <a:r>
              <a:t>正文级别 4</a:t>
            </a:r>
          </a:p>
          <a:p>
            <a:pPr lvl="4"/>
            <a:r>
              <a:t>正文级别 5</a:t>
            </a: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p:cSld name="标题幻灯片">
    <p:spTree>
      <p:nvGrpSpPr>
        <p:cNvPr id="1" name=""/>
        <p:cNvGrpSpPr/>
        <p:nvPr/>
      </p:nvGrpSpPr>
      <p:grpSpPr>
        <a:xfrm>
          <a:off x="0" y="0"/>
          <a:ext cx="0" cy="0"/>
          <a:chOff x="0" y="0"/>
          <a:chExt cx="0" cy="0"/>
        </a:xfrm>
      </p:grpSpPr>
      <p:pic>
        <p:nvPicPr>
          <p:cNvPr id="291"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297" name="组合 13"/>
          <p:cNvGrpSpPr/>
          <p:nvPr/>
        </p:nvGrpSpPr>
        <p:grpSpPr>
          <a:xfrm>
            <a:off x="-906088" y="-1"/>
            <a:ext cx="706583" cy="6794287"/>
            <a:chOff x="0" y="0"/>
            <a:chExt cx="706582" cy="6794285"/>
          </a:xfrm>
        </p:grpSpPr>
        <p:sp>
          <p:nvSpPr>
            <p:cNvPr id="292"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3"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4"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5"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6"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03" name="组合 19"/>
          <p:cNvGrpSpPr/>
          <p:nvPr/>
        </p:nvGrpSpPr>
        <p:grpSpPr>
          <a:xfrm>
            <a:off x="12354403" y="33895"/>
            <a:ext cx="706583" cy="6794287"/>
            <a:chOff x="0" y="0"/>
            <a:chExt cx="706582" cy="6794285"/>
          </a:xfrm>
        </p:grpSpPr>
        <p:sp>
          <p:nvSpPr>
            <p:cNvPr id="298"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9"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00"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01"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02"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06" name="组合 6"/>
          <p:cNvGrpSpPr/>
          <p:nvPr/>
        </p:nvGrpSpPr>
        <p:grpSpPr>
          <a:xfrm>
            <a:off x="0" y="0"/>
            <a:ext cx="12192000" cy="6858000"/>
            <a:chOff x="0" y="0"/>
            <a:chExt cx="12192000" cy="6858000"/>
          </a:xfrm>
        </p:grpSpPr>
        <p:pic>
          <p:nvPicPr>
            <p:cNvPr id="304" name="图片 7" descr="图片 7"/>
            <p:cNvPicPr>
              <a:picLocks noChangeAspect="1"/>
            </p:cNvPicPr>
            <p:nvPr/>
          </p:nvPicPr>
          <p:blipFill>
            <a:blip r:embed="rId3"/>
            <a:stretch>
              <a:fillRect/>
            </a:stretch>
          </p:blipFill>
          <p:spPr>
            <a:xfrm>
              <a:off x="0" y="0"/>
              <a:ext cx="12192000" cy="6858000"/>
            </a:xfrm>
            <a:prstGeom prst="rect">
              <a:avLst/>
            </a:prstGeom>
            <a:ln w="12700" cap="flat">
              <a:noFill/>
              <a:miter lim="400000"/>
              <a:headEnd/>
              <a:tailEnd/>
            </a:ln>
            <a:effectLst/>
          </p:spPr>
        </p:pic>
        <p:pic>
          <p:nvPicPr>
            <p:cNvPr id="305" name="图片 8" descr="图片 8"/>
            <p:cNvPicPr>
              <a:picLocks noChangeAspect="1"/>
            </p:cNvPicPr>
            <p:nvPr/>
          </p:nvPicPr>
          <p:blipFill>
            <a:blip r:embed="rId4"/>
            <a:stretch>
              <a:fillRect/>
            </a:stretch>
          </p:blipFill>
          <p:spPr>
            <a:xfrm>
              <a:off x="0" y="0"/>
              <a:ext cx="12192000" cy="6858000"/>
            </a:xfrm>
            <a:prstGeom prst="rect">
              <a:avLst/>
            </a:prstGeom>
            <a:ln w="12700" cap="flat">
              <a:noFill/>
              <a:miter lim="400000"/>
              <a:headEnd/>
              <a:tailEnd/>
            </a:ln>
            <a:effectLst/>
          </p:spPr>
        </p:pic>
      </p:grpSp>
      <p:sp>
        <p:nvSpPr>
          <p:cNvPr id="307" name="标题文本"/>
          <p:cNvSpPr txBox="1"/>
          <p:nvPr>
            <p:ph type="title" hasCustomPrompt="1"/>
          </p:nvPr>
        </p:nvSpPr>
        <p:spPr>
          <a:prstGeom prst="rect">
            <a:avLst/>
          </a:prstGeom>
        </p:spPr>
        <p:txBody>
          <a:bodyPr/>
          <a:lstStyle/>
          <a:p>
            <a:r>
              <a:t>标题文本</a:t>
            </a:r>
          </a:p>
        </p:txBody>
      </p:sp>
      <p:grpSp>
        <p:nvGrpSpPr>
          <p:cNvPr id="313" name="组合 16"/>
          <p:cNvGrpSpPr/>
          <p:nvPr/>
        </p:nvGrpSpPr>
        <p:grpSpPr>
          <a:xfrm>
            <a:off x="-906088" y="-1"/>
            <a:ext cx="706583" cy="6794287"/>
            <a:chOff x="0" y="0"/>
            <a:chExt cx="706582" cy="6794285"/>
          </a:xfrm>
        </p:grpSpPr>
        <p:sp>
          <p:nvSpPr>
            <p:cNvPr id="308" name="矩形 11"/>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09" name="矩形 12"/>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0" name="矩形 13"/>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1" name="矩形 14"/>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2" name="矩形 15"/>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19" name="组合 17"/>
          <p:cNvGrpSpPr/>
          <p:nvPr/>
        </p:nvGrpSpPr>
        <p:grpSpPr>
          <a:xfrm>
            <a:off x="12354403" y="33895"/>
            <a:ext cx="706583" cy="6794287"/>
            <a:chOff x="0" y="0"/>
            <a:chExt cx="706582" cy="6794285"/>
          </a:xfrm>
        </p:grpSpPr>
        <p:sp>
          <p:nvSpPr>
            <p:cNvPr id="314" name="矩形 18"/>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5" name="矩形 19"/>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6" name="矩形 20"/>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7" name="矩形 21"/>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18" name="矩形 22"/>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20" name="文本框 1"/>
          <p:cNvSpPr txBox="1"/>
          <p:nvPr/>
        </p:nvSpPr>
        <p:spPr>
          <a:xfrm>
            <a:off x="10160635" y="6210299"/>
            <a:ext cx="1371601" cy="214702"/>
          </a:xfrm>
          <a:prstGeom prst="rect">
            <a:avLst/>
          </a:prstGeom>
          <a:ln w="12700">
            <a:miter lim="400000"/>
          </a:ln>
        </p:spPr>
        <p:txBody>
          <a:bodyPr lIns="45719" rIns="45719">
            <a:spAutoFit/>
          </a:bodyPr>
          <a:lstStyle>
            <a:lvl1pPr>
              <a:defRPr sz="900">
                <a:solidFill>
                  <a:srgbClr val="124098"/>
                </a:solidFill>
                <a:latin typeface="+mj-lt"/>
                <a:ea typeface="+mj-ea"/>
                <a:cs typeface="+mj-cs"/>
                <a:sym typeface="Arial" panose="020B0604020202020204"/>
              </a:defRPr>
            </a:lvl1pPr>
          </a:lstStyle>
          <a:p>
            <a:r>
              <a:t>WWW.JDSN.COM.CN</a:t>
            </a:r>
          </a:p>
        </p:txBody>
      </p:sp>
      <p:sp>
        <p:nvSpPr>
          <p:cNvPr id="321"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0">
  <p:cSld name="自定义版式">
    <p:spTree>
      <p:nvGrpSpPr>
        <p:cNvPr id="1" name=""/>
        <p:cNvGrpSpPr/>
        <p:nvPr/>
      </p:nvGrpSpPr>
      <p:grpSpPr>
        <a:xfrm>
          <a:off x="0" y="0"/>
          <a:ext cx="0" cy="0"/>
          <a:chOff x="0" y="0"/>
          <a:chExt cx="0" cy="0"/>
        </a:xfrm>
      </p:grpSpPr>
      <p:grpSp>
        <p:nvGrpSpPr>
          <p:cNvPr id="333" name="组合 2"/>
          <p:cNvGrpSpPr/>
          <p:nvPr/>
        </p:nvGrpSpPr>
        <p:grpSpPr>
          <a:xfrm>
            <a:off x="-1" y="0"/>
            <a:ext cx="12192001" cy="6858635"/>
            <a:chOff x="0" y="0"/>
            <a:chExt cx="12192000" cy="6858635"/>
          </a:xfrm>
        </p:grpSpPr>
        <p:pic>
          <p:nvPicPr>
            <p:cNvPr id="328" name="图片 3" descr="图片 3"/>
            <p:cNvPicPr>
              <a:picLocks noChangeAspect="1"/>
            </p:cNvPicPr>
            <p:nvPr/>
          </p:nvPicPr>
          <p:blipFill>
            <a:blip r:embed="rId2"/>
            <a:srcRect l="5970"/>
            <a:stretch>
              <a:fillRect/>
            </a:stretch>
          </p:blipFill>
          <p:spPr>
            <a:xfrm>
              <a:off x="-1" y="634"/>
              <a:ext cx="8501382" cy="6858001"/>
            </a:xfrm>
            <a:prstGeom prst="rect">
              <a:avLst/>
            </a:prstGeom>
            <a:ln w="12700" cap="flat">
              <a:noFill/>
              <a:miter lim="400000"/>
              <a:headEnd/>
              <a:tailEnd/>
            </a:ln>
            <a:effectLst/>
          </p:spPr>
        </p:pic>
        <p:pic>
          <p:nvPicPr>
            <p:cNvPr id="329" name="图片 4" descr="图片 4"/>
            <p:cNvPicPr>
              <a:picLocks noChangeAspect="1"/>
            </p:cNvPicPr>
            <p:nvPr/>
          </p:nvPicPr>
          <p:blipFill>
            <a:blip r:embed="rId3"/>
            <a:stretch>
              <a:fillRect/>
            </a:stretch>
          </p:blipFill>
          <p:spPr>
            <a:xfrm>
              <a:off x="0" y="-1"/>
              <a:ext cx="12192000" cy="6858001"/>
            </a:xfrm>
            <a:prstGeom prst="rect">
              <a:avLst/>
            </a:prstGeom>
            <a:ln w="12700" cap="flat">
              <a:noFill/>
              <a:miter lim="400000"/>
              <a:headEnd/>
              <a:tailEnd/>
            </a:ln>
            <a:effectLst/>
          </p:spPr>
        </p:pic>
        <p:sp>
          <p:nvSpPr>
            <p:cNvPr id="330" name="文本框 5"/>
            <p:cNvSpPr txBox="1"/>
            <p:nvPr/>
          </p:nvSpPr>
          <p:spPr>
            <a:xfrm>
              <a:off x="9894322" y="772339"/>
              <a:ext cx="1637667" cy="815341"/>
            </a:xfrm>
            <a:prstGeom prst="rect">
              <a:avLst/>
            </a:prstGeom>
            <a:noFill/>
            <a:ln w="12700" cap="flat">
              <a:noFill/>
              <a:miter lim="400000"/>
            </a:ln>
            <a:effectLst/>
          </p:spPr>
          <p:txBody>
            <a:bodyPr wrap="square" lIns="45719" tIns="45719" rIns="45719" bIns="45719" numCol="1" anchor="t">
              <a:spAutoFit/>
            </a:bodyPr>
            <a:lstStyle>
              <a:lvl1pPr algn="ctr">
                <a:defRPr sz="4100" b="1" spc="300">
                  <a:solidFill>
                    <a:srgbClr val="124098"/>
                  </a:solidFill>
                  <a:latin typeface="Microsoft YaHei Bold"/>
                  <a:ea typeface="Microsoft YaHei Bold"/>
                  <a:cs typeface="Microsoft YaHei Bold"/>
                  <a:sym typeface="Microsoft YaHei Bold"/>
                </a:defRPr>
              </a:lvl1pPr>
            </a:lstStyle>
            <a:p>
              <a:r>
                <a:t>目 录</a:t>
              </a:r>
            </a:p>
          </p:txBody>
        </p:sp>
        <p:sp>
          <p:nvSpPr>
            <p:cNvPr id="331" name="文本框 6"/>
            <p:cNvSpPr txBox="1"/>
            <p:nvPr/>
          </p:nvSpPr>
          <p:spPr>
            <a:xfrm>
              <a:off x="9894322" y="1463674"/>
              <a:ext cx="1637667" cy="350663"/>
            </a:xfrm>
            <a:prstGeom prst="rect">
              <a:avLst/>
            </a:prstGeom>
            <a:noFill/>
            <a:ln w="12700" cap="flat">
              <a:noFill/>
              <a:miter lim="400000"/>
            </a:ln>
            <a:effectLst/>
          </p:spPr>
          <p:txBody>
            <a:bodyPr wrap="square" lIns="45719" tIns="45719" rIns="45719" bIns="45719" numCol="1" anchor="t">
              <a:spAutoFit/>
            </a:bodyPr>
            <a:lstStyle>
              <a:lvl1pPr algn="ctr">
                <a:defRPr>
                  <a:solidFill>
                    <a:srgbClr val="124098"/>
                  </a:solidFill>
                  <a:latin typeface="+mj-lt"/>
                  <a:ea typeface="+mj-ea"/>
                  <a:cs typeface="+mj-cs"/>
                  <a:sym typeface="Arial" panose="020B0604020202020204"/>
                </a:defRPr>
              </a:lvl1pPr>
            </a:lstStyle>
            <a:p>
              <a:r>
                <a:t>CONTENTS</a:t>
              </a:r>
            </a:p>
          </p:txBody>
        </p:sp>
        <p:sp>
          <p:nvSpPr>
            <p:cNvPr id="332" name="文本框 7"/>
            <p:cNvSpPr txBox="1"/>
            <p:nvPr/>
          </p:nvSpPr>
          <p:spPr>
            <a:xfrm>
              <a:off x="10160635" y="6210299"/>
              <a:ext cx="1371601" cy="214702"/>
            </a:xfrm>
            <a:prstGeom prst="rect">
              <a:avLst/>
            </a:prstGeom>
            <a:noFill/>
            <a:ln w="12700" cap="flat">
              <a:noFill/>
              <a:miter lim="400000"/>
            </a:ln>
            <a:effectLst/>
          </p:spPr>
          <p:txBody>
            <a:bodyPr wrap="square" lIns="45719" tIns="45719" rIns="45719" bIns="45719" numCol="1" anchor="t">
              <a:spAutoFit/>
            </a:bodyPr>
            <a:lstStyle>
              <a:lvl1pPr>
                <a:defRPr sz="900">
                  <a:solidFill>
                    <a:srgbClr val="124098"/>
                  </a:solidFill>
                  <a:latin typeface="+mj-lt"/>
                  <a:ea typeface="+mj-ea"/>
                  <a:cs typeface="+mj-cs"/>
                  <a:sym typeface="Arial" panose="020B0604020202020204"/>
                </a:defRPr>
              </a:lvl1pPr>
            </a:lstStyle>
            <a:p>
              <a:r>
                <a:t>WWW.JDSN.COM.CN</a:t>
              </a:r>
            </a:p>
          </p:txBody>
        </p:sp>
      </p:grpSp>
      <p:grpSp>
        <p:nvGrpSpPr>
          <p:cNvPr id="339" name="组合 8"/>
          <p:cNvGrpSpPr/>
          <p:nvPr/>
        </p:nvGrpSpPr>
        <p:grpSpPr>
          <a:xfrm>
            <a:off x="-906088" y="-1"/>
            <a:ext cx="706583" cy="6794287"/>
            <a:chOff x="0" y="0"/>
            <a:chExt cx="706582" cy="6794285"/>
          </a:xfrm>
        </p:grpSpPr>
        <p:sp>
          <p:nvSpPr>
            <p:cNvPr id="334" name="矩形 9"/>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35" name="矩形 10"/>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36" name="矩形 11"/>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37" name="矩形 12"/>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38" name="矩形 13"/>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45" name="组合 14"/>
          <p:cNvGrpSpPr/>
          <p:nvPr/>
        </p:nvGrpSpPr>
        <p:grpSpPr>
          <a:xfrm>
            <a:off x="12354403" y="33895"/>
            <a:ext cx="706583" cy="6794287"/>
            <a:chOff x="0" y="0"/>
            <a:chExt cx="706582" cy="6794285"/>
          </a:xfrm>
        </p:grpSpPr>
        <p:sp>
          <p:nvSpPr>
            <p:cNvPr id="340" name="矩形 15"/>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41" name="矩形 16"/>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42" name="矩形 17"/>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43" name="矩形 18"/>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44" name="矩形 19"/>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46"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0">
  <p:cSld name="标题和内容">
    <p:spTree>
      <p:nvGrpSpPr>
        <p:cNvPr id="1" name=""/>
        <p:cNvGrpSpPr/>
        <p:nvPr/>
      </p:nvGrpSpPr>
      <p:grpSpPr>
        <a:xfrm>
          <a:off x="0" y="0"/>
          <a:ext cx="0" cy="0"/>
          <a:chOff x="0" y="0"/>
          <a:chExt cx="0" cy="0"/>
        </a:xfrm>
      </p:grpSpPr>
      <p:pic>
        <p:nvPicPr>
          <p:cNvPr id="353" name="图片 6" descr="图片 6"/>
          <p:cNvPicPr>
            <a:picLocks noChangeAspect="1"/>
          </p:cNvPicPr>
          <p:nvPr/>
        </p:nvPicPr>
        <p:blipFill>
          <a:blip r:embed="rId2"/>
          <a:srcRect l="5877"/>
          <a:stretch>
            <a:fillRect/>
          </a:stretch>
        </p:blipFill>
        <p:spPr>
          <a:xfrm>
            <a:off x="-1" y="554990"/>
            <a:ext cx="7901942" cy="6303010"/>
          </a:xfrm>
          <a:prstGeom prst="rect">
            <a:avLst/>
          </a:prstGeom>
          <a:ln w="12700">
            <a:miter lim="400000"/>
            <a:headEnd/>
            <a:tailEnd/>
          </a:ln>
        </p:spPr>
      </p:pic>
      <p:pic>
        <p:nvPicPr>
          <p:cNvPr id="354" name="图片 7" descr="图片 7"/>
          <p:cNvPicPr>
            <a:picLocks noChangeAspect="1"/>
          </p:cNvPicPr>
          <p:nvPr/>
        </p:nvPicPr>
        <p:blipFill>
          <a:blip r:embed="rId3"/>
          <a:stretch>
            <a:fillRect/>
          </a:stretch>
        </p:blipFill>
        <p:spPr>
          <a:xfrm>
            <a:off x="0" y="0"/>
            <a:ext cx="12192000" cy="6858000"/>
          </a:xfrm>
          <a:prstGeom prst="rect">
            <a:avLst/>
          </a:prstGeom>
          <a:ln w="12700">
            <a:miter lim="400000"/>
            <a:headEnd/>
            <a:tailEnd/>
          </a:ln>
        </p:spPr>
      </p:pic>
      <p:grpSp>
        <p:nvGrpSpPr>
          <p:cNvPr id="360" name="组合 8"/>
          <p:cNvGrpSpPr/>
          <p:nvPr/>
        </p:nvGrpSpPr>
        <p:grpSpPr>
          <a:xfrm>
            <a:off x="-906088" y="-1"/>
            <a:ext cx="706583" cy="6794287"/>
            <a:chOff x="0" y="0"/>
            <a:chExt cx="706582" cy="6794285"/>
          </a:xfrm>
        </p:grpSpPr>
        <p:sp>
          <p:nvSpPr>
            <p:cNvPr id="355" name="矩形 9"/>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56" name="矩形 10"/>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57" name="矩形 11"/>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58" name="矩形 12"/>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59" name="矩形 13"/>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66" name="组合 14"/>
          <p:cNvGrpSpPr/>
          <p:nvPr/>
        </p:nvGrpSpPr>
        <p:grpSpPr>
          <a:xfrm>
            <a:off x="12354403" y="33895"/>
            <a:ext cx="706583" cy="6794287"/>
            <a:chOff x="0" y="0"/>
            <a:chExt cx="706582" cy="6794285"/>
          </a:xfrm>
        </p:grpSpPr>
        <p:sp>
          <p:nvSpPr>
            <p:cNvPr id="361" name="矩形 15"/>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62" name="矩形 16"/>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63" name="矩形 17"/>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64" name="矩形 18"/>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65" name="矩形 19"/>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67"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0">
  <p:cSld name="1_自定义版式">
    <p:spTree>
      <p:nvGrpSpPr>
        <p:cNvPr id="1" name=""/>
        <p:cNvGrpSpPr/>
        <p:nvPr/>
      </p:nvGrpSpPr>
      <p:grpSpPr>
        <a:xfrm>
          <a:off x="0" y="0"/>
          <a:ext cx="0" cy="0"/>
          <a:chOff x="0" y="0"/>
          <a:chExt cx="0" cy="0"/>
        </a:xfrm>
      </p:grpSpPr>
      <p:pic>
        <p:nvPicPr>
          <p:cNvPr id="374"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380" name="组合 13"/>
          <p:cNvGrpSpPr/>
          <p:nvPr/>
        </p:nvGrpSpPr>
        <p:grpSpPr>
          <a:xfrm>
            <a:off x="-906088" y="-1"/>
            <a:ext cx="706583" cy="6794287"/>
            <a:chOff x="0" y="0"/>
            <a:chExt cx="706582" cy="6794285"/>
          </a:xfrm>
        </p:grpSpPr>
        <p:sp>
          <p:nvSpPr>
            <p:cNvPr id="375"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76"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77"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78"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79"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86" name="组合 19"/>
          <p:cNvGrpSpPr/>
          <p:nvPr/>
        </p:nvGrpSpPr>
        <p:grpSpPr>
          <a:xfrm>
            <a:off x="12354403" y="33895"/>
            <a:ext cx="706583" cy="6794287"/>
            <a:chOff x="0" y="0"/>
            <a:chExt cx="706582" cy="6794285"/>
          </a:xfrm>
        </p:grpSpPr>
        <p:sp>
          <p:nvSpPr>
            <p:cNvPr id="381"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82"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83"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84"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385"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87" name="标题文本"/>
          <p:cNvSpPr txBox="1"/>
          <p:nvPr>
            <p:ph type="title" hasCustomPrompt="1"/>
          </p:nvPr>
        </p:nvSpPr>
        <p:spPr>
          <a:xfrm>
            <a:off x="353567" y="136525"/>
            <a:ext cx="8396538" cy="668148"/>
          </a:xfrm>
          <a:prstGeom prst="rect">
            <a:avLst/>
          </a:prstGeom>
        </p:spPr>
        <p:txBody>
          <a:bodyPr anchor="ctr"/>
          <a:lstStyle>
            <a:lvl1pPr>
              <a:defRPr sz="2800" b="0">
                <a:solidFill>
                  <a:srgbClr val="FFFFFF"/>
                </a:solidFill>
              </a:defRPr>
            </a:lvl1pPr>
          </a:lstStyle>
          <a:p>
            <a:r>
              <a:t>标题文本</a:t>
            </a:r>
          </a:p>
        </p:txBody>
      </p:sp>
      <p:sp>
        <p:nvSpPr>
          <p:cNvPr id="388" name="正文级别 1…"/>
          <p:cNvSpPr txBox="1"/>
          <p:nvPr>
            <p:ph type="body" idx="1" hasCustomPrompt="1"/>
          </p:nvPr>
        </p:nvSpPr>
        <p:spPr>
          <a:xfrm>
            <a:off x="354013" y="1062318"/>
            <a:ext cx="11439526" cy="5554382"/>
          </a:xfrm>
          <a:prstGeom prst="rect">
            <a:avLst/>
          </a:prstGeom>
        </p:spPr>
        <p:txBody>
          <a:bodyPr/>
          <a:lstStyle>
            <a:lvl1pPr>
              <a:defRPr sz="2400"/>
            </a:lvl1pPr>
            <a:lvl2pPr>
              <a:defRPr sz="2400"/>
            </a:lvl2pPr>
            <a:lvl3pPr>
              <a:defRPr sz="2400"/>
            </a:lvl3pPr>
            <a:lvl4pPr>
              <a:defRPr sz="2400"/>
            </a:lvl4pPr>
            <a:lvl5pPr>
              <a:defRPr sz="2400"/>
            </a:lvl5pPr>
          </a:lstStyle>
          <a:p>
            <a:r>
              <a:t>正文级别 1</a:t>
            </a:r>
          </a:p>
          <a:p>
            <a:pPr lvl="1"/>
            <a:r>
              <a:t>正文级别 2</a:t>
            </a:r>
          </a:p>
          <a:p>
            <a:pPr lvl="2"/>
            <a:r>
              <a:t>正文级别 3</a:t>
            </a:r>
          </a:p>
          <a:p>
            <a:pPr lvl="3"/>
            <a:r>
              <a:t>正文级别 4</a:t>
            </a:r>
          </a:p>
          <a:p>
            <a:pPr lvl="4"/>
            <a:r>
              <a:t>正文级别 5</a:t>
            </a:r>
          </a:p>
        </p:txBody>
      </p:sp>
      <p:sp>
        <p:nvSpPr>
          <p:cNvPr id="389"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0">
  <p:cSld name="节标题">
    <p:spTree>
      <p:nvGrpSpPr>
        <p:cNvPr id="1" name=""/>
        <p:cNvGrpSpPr/>
        <p:nvPr/>
      </p:nvGrpSpPr>
      <p:grpSpPr>
        <a:xfrm>
          <a:off x="0" y="0"/>
          <a:ext cx="0" cy="0"/>
          <a:chOff x="0" y="0"/>
          <a:chExt cx="0" cy="0"/>
        </a:xfrm>
      </p:grpSpPr>
      <p:pic>
        <p:nvPicPr>
          <p:cNvPr id="396" name="图片 6" descr="图片 6"/>
          <p:cNvPicPr>
            <a:picLocks noChangeAspect="1"/>
          </p:cNvPicPr>
          <p:nvPr/>
        </p:nvPicPr>
        <p:blipFill>
          <a:blip r:embed="rId2"/>
          <a:stretch>
            <a:fillRect/>
          </a:stretch>
        </p:blipFill>
        <p:spPr>
          <a:xfrm>
            <a:off x="0" y="0"/>
            <a:ext cx="12192000" cy="6858000"/>
          </a:xfrm>
          <a:prstGeom prst="rect">
            <a:avLst/>
          </a:prstGeom>
          <a:ln w="12700">
            <a:miter lim="400000"/>
            <a:headEnd/>
            <a:tailEnd/>
          </a:ln>
        </p:spPr>
      </p:pic>
      <p:pic>
        <p:nvPicPr>
          <p:cNvPr id="397" name="图片 7" descr="图片 7"/>
          <p:cNvPicPr>
            <a:picLocks noChangeAspect="1"/>
          </p:cNvPicPr>
          <p:nvPr/>
        </p:nvPicPr>
        <p:blipFill>
          <a:blip r:embed="rId3"/>
          <a:stretch>
            <a:fillRect/>
          </a:stretch>
        </p:blipFill>
        <p:spPr>
          <a:xfrm>
            <a:off x="0" y="0"/>
            <a:ext cx="12192000" cy="6858000"/>
          </a:xfrm>
          <a:prstGeom prst="rect">
            <a:avLst/>
          </a:prstGeom>
          <a:ln w="12700">
            <a:miter lim="400000"/>
            <a:headEnd/>
            <a:tailEnd/>
          </a:ln>
        </p:spPr>
      </p:pic>
      <p:sp>
        <p:nvSpPr>
          <p:cNvPr id="398" name="文本框 8"/>
          <p:cNvSpPr txBox="1"/>
          <p:nvPr/>
        </p:nvSpPr>
        <p:spPr>
          <a:xfrm>
            <a:off x="609599" y="885825"/>
            <a:ext cx="1989407" cy="1666240"/>
          </a:xfrm>
          <a:prstGeom prst="rect">
            <a:avLst/>
          </a:prstGeom>
          <a:ln w="12700">
            <a:miter lim="400000"/>
          </a:ln>
        </p:spPr>
        <p:txBody>
          <a:bodyPr lIns="45719" rIns="45719">
            <a:spAutoFit/>
          </a:bodyPr>
          <a:lstStyle>
            <a:lvl1pPr>
              <a:defRPr sz="4400" b="1" spc="600">
                <a:solidFill>
                  <a:srgbClr val="124098"/>
                </a:solidFill>
                <a:latin typeface="Microsoft YaHei Bold"/>
                <a:ea typeface="Microsoft YaHei Bold"/>
                <a:cs typeface="Microsoft YaHei Bold"/>
                <a:sym typeface="Microsoft YaHei Bold"/>
              </a:defRPr>
            </a:lvl1pPr>
          </a:lstStyle>
          <a:p>
            <a:r>
              <a:t>谢谢！</a:t>
            </a:r>
          </a:p>
        </p:txBody>
      </p:sp>
      <p:grpSp>
        <p:nvGrpSpPr>
          <p:cNvPr id="404" name="组合 10"/>
          <p:cNvGrpSpPr/>
          <p:nvPr/>
        </p:nvGrpSpPr>
        <p:grpSpPr>
          <a:xfrm>
            <a:off x="-906088" y="-1"/>
            <a:ext cx="706583" cy="6794287"/>
            <a:chOff x="0" y="0"/>
            <a:chExt cx="706582" cy="6794285"/>
          </a:xfrm>
        </p:grpSpPr>
        <p:sp>
          <p:nvSpPr>
            <p:cNvPr id="399" name="矩形 11"/>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0" name="矩形 12"/>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1" name="矩形 13"/>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2" name="矩形 14"/>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3" name="矩形 15"/>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410" name="组合 16"/>
          <p:cNvGrpSpPr/>
          <p:nvPr/>
        </p:nvGrpSpPr>
        <p:grpSpPr>
          <a:xfrm>
            <a:off x="12354403" y="33895"/>
            <a:ext cx="706583" cy="6794287"/>
            <a:chOff x="0" y="0"/>
            <a:chExt cx="706582" cy="6794285"/>
          </a:xfrm>
        </p:grpSpPr>
        <p:sp>
          <p:nvSpPr>
            <p:cNvPr id="405" name="矩形 17"/>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6" name="矩形 18"/>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7" name="矩形 19"/>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8" name="矩形 20"/>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09" name="矩形 21"/>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11" name="文本框 2"/>
          <p:cNvSpPr txBox="1"/>
          <p:nvPr/>
        </p:nvSpPr>
        <p:spPr>
          <a:xfrm>
            <a:off x="10160635" y="6210299"/>
            <a:ext cx="1371601" cy="214702"/>
          </a:xfrm>
          <a:prstGeom prst="rect">
            <a:avLst/>
          </a:prstGeom>
          <a:ln w="12700">
            <a:miter lim="400000"/>
          </a:ln>
        </p:spPr>
        <p:txBody>
          <a:bodyPr lIns="45719" rIns="45719">
            <a:spAutoFit/>
          </a:bodyPr>
          <a:lstStyle>
            <a:lvl1pPr>
              <a:defRPr sz="900">
                <a:solidFill>
                  <a:srgbClr val="124098"/>
                </a:solidFill>
                <a:latin typeface="+mj-lt"/>
                <a:ea typeface="+mj-ea"/>
                <a:cs typeface="+mj-cs"/>
                <a:sym typeface="Arial" panose="020B0604020202020204"/>
              </a:defRPr>
            </a:lvl1pPr>
          </a:lstStyle>
          <a:p>
            <a:r>
              <a:t>WWW.JDSN.COM.CN</a:t>
            </a:r>
          </a:p>
        </p:txBody>
      </p:sp>
      <p:sp>
        <p:nvSpPr>
          <p:cNvPr id="412"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0">
  <p:cSld name="两栏内容">
    <p:spTree>
      <p:nvGrpSpPr>
        <p:cNvPr id="1" name=""/>
        <p:cNvGrpSpPr/>
        <p:nvPr/>
      </p:nvGrpSpPr>
      <p:grpSpPr>
        <a:xfrm>
          <a:off x="0" y="0"/>
          <a:ext cx="0" cy="0"/>
          <a:chOff x="0" y="0"/>
          <a:chExt cx="0" cy="0"/>
        </a:xfrm>
      </p:grpSpPr>
      <p:pic>
        <p:nvPicPr>
          <p:cNvPr id="419"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425" name="组合 13"/>
          <p:cNvGrpSpPr/>
          <p:nvPr/>
        </p:nvGrpSpPr>
        <p:grpSpPr>
          <a:xfrm>
            <a:off x="-906088" y="-1"/>
            <a:ext cx="706583" cy="6794287"/>
            <a:chOff x="0" y="0"/>
            <a:chExt cx="706582" cy="6794285"/>
          </a:xfrm>
        </p:grpSpPr>
        <p:sp>
          <p:nvSpPr>
            <p:cNvPr id="420"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1"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2"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3"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4"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431" name="组合 19"/>
          <p:cNvGrpSpPr/>
          <p:nvPr/>
        </p:nvGrpSpPr>
        <p:grpSpPr>
          <a:xfrm>
            <a:off x="12354403" y="33895"/>
            <a:ext cx="706583" cy="6794287"/>
            <a:chOff x="0" y="0"/>
            <a:chExt cx="706582" cy="6794285"/>
          </a:xfrm>
        </p:grpSpPr>
        <p:sp>
          <p:nvSpPr>
            <p:cNvPr id="426"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7"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8"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29"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30"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32" name="标题文本"/>
          <p:cNvSpPr txBox="1"/>
          <p:nvPr>
            <p:ph type="title" hasCustomPrompt="1"/>
          </p:nvPr>
        </p:nvSpPr>
        <p:spPr>
          <a:xfrm>
            <a:off x="647700" y="258445"/>
            <a:ext cx="10515600" cy="1325563"/>
          </a:xfrm>
          <a:prstGeom prst="rect">
            <a:avLst/>
          </a:prstGeom>
        </p:spPr>
        <p:txBody>
          <a:bodyPr anchor="ctr"/>
          <a:lstStyle>
            <a:lvl1pPr>
              <a:defRPr sz="2200" b="0">
                <a:solidFill>
                  <a:srgbClr val="FFFFFF"/>
                </a:solidFill>
              </a:defRPr>
            </a:lvl1pPr>
          </a:lstStyle>
          <a:p>
            <a:r>
              <a:t>标题文本</a:t>
            </a:r>
          </a:p>
        </p:txBody>
      </p:sp>
      <p:sp>
        <p:nvSpPr>
          <p:cNvPr id="433" name="正文级别 1…"/>
          <p:cNvSpPr txBox="1"/>
          <p:nvPr>
            <p:ph type="body" sz="half" idx="1" hasCustomPrompt="1"/>
          </p:nvPr>
        </p:nvSpPr>
        <p:spPr>
          <a:xfrm>
            <a:off x="647700" y="1825625"/>
            <a:ext cx="5181600" cy="4351338"/>
          </a:xfrm>
          <a:prstGeom prst="rect">
            <a:avLst/>
          </a:prstGeom>
        </p:spPr>
        <p:txBody>
          <a:bodyPr/>
          <a:lstStyle>
            <a:lvl1pPr>
              <a:lnSpc>
                <a:spcPct val="90000"/>
              </a:lnSpc>
              <a:defRPr>
                <a:solidFill>
                  <a:srgbClr val="404040"/>
                </a:solidFill>
              </a:defRPr>
            </a:lvl1pPr>
            <a:lvl2pPr>
              <a:lnSpc>
                <a:spcPct val="90000"/>
              </a:lnSpc>
              <a:defRPr>
                <a:solidFill>
                  <a:srgbClr val="404040"/>
                </a:solidFill>
              </a:defRPr>
            </a:lvl2pPr>
            <a:lvl3pPr>
              <a:lnSpc>
                <a:spcPct val="90000"/>
              </a:lnSpc>
              <a:defRPr>
                <a:solidFill>
                  <a:srgbClr val="404040"/>
                </a:solidFill>
              </a:defRPr>
            </a:lvl3pPr>
            <a:lvl4pPr>
              <a:lnSpc>
                <a:spcPct val="90000"/>
              </a:lnSpc>
              <a:defRPr>
                <a:solidFill>
                  <a:srgbClr val="404040"/>
                </a:solidFill>
              </a:defRPr>
            </a:lvl4pPr>
            <a:lvl5pPr>
              <a:lnSpc>
                <a:spcPct val="90000"/>
              </a:lnSpc>
              <a:defRPr>
                <a:solidFill>
                  <a:srgbClr val="404040"/>
                </a:solidFill>
              </a:defRPr>
            </a:lvl5pPr>
          </a:lstStyle>
          <a:p>
            <a:r>
              <a:t>正文级别 1</a:t>
            </a:r>
          </a:p>
          <a:p>
            <a:pPr lvl="1"/>
            <a:r>
              <a:t>正文级别 2</a:t>
            </a:r>
          </a:p>
          <a:p>
            <a:pPr lvl="2"/>
            <a:r>
              <a:t>正文级别 3</a:t>
            </a:r>
          </a:p>
          <a:p>
            <a:pPr lvl="3"/>
            <a:r>
              <a:t>正文级别 4</a:t>
            </a:r>
          </a:p>
          <a:p>
            <a:pPr lvl="4"/>
            <a:r>
              <a:t>正文级别 5</a:t>
            </a:r>
          </a:p>
        </p:txBody>
      </p:sp>
      <p:sp>
        <p:nvSpPr>
          <p:cNvPr id="434"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0">
  <p:cSld name="比较">
    <p:spTree>
      <p:nvGrpSpPr>
        <p:cNvPr id="1" name=""/>
        <p:cNvGrpSpPr/>
        <p:nvPr/>
      </p:nvGrpSpPr>
      <p:grpSpPr>
        <a:xfrm>
          <a:off x="0" y="0"/>
          <a:ext cx="0" cy="0"/>
          <a:chOff x="0" y="0"/>
          <a:chExt cx="0" cy="0"/>
        </a:xfrm>
      </p:grpSpPr>
      <p:pic>
        <p:nvPicPr>
          <p:cNvPr id="441"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447" name="组合 13"/>
          <p:cNvGrpSpPr/>
          <p:nvPr/>
        </p:nvGrpSpPr>
        <p:grpSpPr>
          <a:xfrm>
            <a:off x="-906088" y="-1"/>
            <a:ext cx="706583" cy="6794287"/>
            <a:chOff x="0" y="0"/>
            <a:chExt cx="706582" cy="6794285"/>
          </a:xfrm>
        </p:grpSpPr>
        <p:sp>
          <p:nvSpPr>
            <p:cNvPr id="442"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3"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4"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5"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6"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453" name="组合 19"/>
          <p:cNvGrpSpPr/>
          <p:nvPr/>
        </p:nvGrpSpPr>
        <p:grpSpPr>
          <a:xfrm>
            <a:off x="12354403" y="33895"/>
            <a:ext cx="706583" cy="6794287"/>
            <a:chOff x="0" y="0"/>
            <a:chExt cx="706582" cy="6794285"/>
          </a:xfrm>
        </p:grpSpPr>
        <p:sp>
          <p:nvSpPr>
            <p:cNvPr id="448"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49"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50"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51"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52"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54" name="标题文本"/>
          <p:cNvSpPr txBox="1"/>
          <p:nvPr>
            <p:ph type="title" hasCustomPrompt="1"/>
          </p:nvPr>
        </p:nvSpPr>
        <p:spPr>
          <a:xfrm>
            <a:off x="839787" y="365125"/>
            <a:ext cx="10515601" cy="1325563"/>
          </a:xfrm>
          <a:prstGeom prst="rect">
            <a:avLst/>
          </a:prstGeom>
        </p:spPr>
        <p:txBody>
          <a:bodyPr anchor="ctr"/>
          <a:lstStyle>
            <a:lvl1pPr>
              <a:defRPr sz="2800" b="0">
                <a:solidFill>
                  <a:srgbClr val="FFFFFF"/>
                </a:solidFill>
              </a:defRPr>
            </a:lvl1pPr>
          </a:lstStyle>
          <a:p>
            <a:r>
              <a:t>标题文本</a:t>
            </a:r>
          </a:p>
        </p:txBody>
      </p:sp>
      <p:sp>
        <p:nvSpPr>
          <p:cNvPr id="455" name="正文级别 1…"/>
          <p:cNvSpPr txBox="1"/>
          <p:nvPr>
            <p:ph type="body" sz="quarter" idx="1" hasCustomPrompt="1"/>
          </p:nvPr>
        </p:nvSpPr>
        <p:spPr>
          <a:xfrm>
            <a:off x="839787" y="1744960"/>
            <a:ext cx="5157789" cy="823913"/>
          </a:xfrm>
          <a:prstGeom prst="rect">
            <a:avLst/>
          </a:prstGeom>
        </p:spPr>
        <p:txBody>
          <a:bodyPr anchor="b"/>
          <a:lstStyle>
            <a:lvl1pPr>
              <a:defRPr sz="1400"/>
            </a:lvl1pPr>
            <a:lvl2pPr>
              <a:defRPr sz="1400"/>
            </a:lvl2pPr>
            <a:lvl3pPr>
              <a:defRPr sz="1400"/>
            </a:lvl3pPr>
            <a:lvl4pPr>
              <a:defRPr sz="1400"/>
            </a:lvl4pPr>
            <a:lvl5pPr>
              <a:defRPr sz="1400"/>
            </a:lvl5pPr>
          </a:lstStyle>
          <a:p>
            <a:r>
              <a:t>正文级别 1</a:t>
            </a:r>
          </a:p>
          <a:p>
            <a:pPr lvl="1"/>
            <a:r>
              <a:t>正文级别 2</a:t>
            </a:r>
          </a:p>
          <a:p>
            <a:pPr lvl="2"/>
            <a:r>
              <a:t>正文级别 3</a:t>
            </a:r>
          </a:p>
          <a:p>
            <a:pPr lvl="3"/>
            <a:r>
              <a:t>正文级别 4</a:t>
            </a:r>
          </a:p>
          <a:p>
            <a:pPr lvl="4"/>
            <a:r>
              <a:t>正文级别 5</a:t>
            </a:r>
          </a:p>
        </p:txBody>
      </p:sp>
      <p:sp>
        <p:nvSpPr>
          <p:cNvPr id="456" name="文本占位符 4"/>
          <p:cNvSpPr/>
          <p:nvPr>
            <p:ph type="body" sz="quarter" idx="21"/>
          </p:nvPr>
        </p:nvSpPr>
        <p:spPr>
          <a:xfrm>
            <a:off x="6172200" y="1744960"/>
            <a:ext cx="5183188" cy="823913"/>
          </a:xfrm>
          <a:prstGeom prst="rect">
            <a:avLst/>
          </a:prstGeom>
        </p:spPr>
        <p:txBody>
          <a:bodyPr anchor="b"/>
          <a:lstStyle/>
          <a:p>
            <a:pPr>
              <a:defRPr sz="1400"/>
            </a:pPr>
          </a:p>
        </p:txBody>
      </p:sp>
      <p:sp>
        <p:nvSpPr>
          <p:cNvPr id="457"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0">
  <p:cSld name="仅标题">
    <p:spTree>
      <p:nvGrpSpPr>
        <p:cNvPr id="1" name=""/>
        <p:cNvGrpSpPr/>
        <p:nvPr/>
      </p:nvGrpSpPr>
      <p:grpSpPr>
        <a:xfrm>
          <a:off x="0" y="0"/>
          <a:ext cx="0" cy="0"/>
          <a:chOff x="0" y="0"/>
          <a:chExt cx="0" cy="0"/>
        </a:xfrm>
      </p:grpSpPr>
      <p:pic>
        <p:nvPicPr>
          <p:cNvPr id="464"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470" name="组合 13"/>
          <p:cNvGrpSpPr/>
          <p:nvPr/>
        </p:nvGrpSpPr>
        <p:grpSpPr>
          <a:xfrm>
            <a:off x="-906088" y="-1"/>
            <a:ext cx="706583" cy="6794287"/>
            <a:chOff x="0" y="0"/>
            <a:chExt cx="706582" cy="6794285"/>
          </a:xfrm>
        </p:grpSpPr>
        <p:sp>
          <p:nvSpPr>
            <p:cNvPr id="465"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66"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67"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68"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69"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476" name="组合 19"/>
          <p:cNvGrpSpPr/>
          <p:nvPr/>
        </p:nvGrpSpPr>
        <p:grpSpPr>
          <a:xfrm>
            <a:off x="12354403" y="33895"/>
            <a:ext cx="706583" cy="6794287"/>
            <a:chOff x="0" y="0"/>
            <a:chExt cx="706582" cy="6794285"/>
          </a:xfrm>
        </p:grpSpPr>
        <p:sp>
          <p:nvSpPr>
            <p:cNvPr id="471"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72"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73"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74"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75"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77" name="标题文本"/>
          <p:cNvSpPr txBox="1"/>
          <p:nvPr>
            <p:ph type="title" hasCustomPrompt="1"/>
          </p:nvPr>
        </p:nvSpPr>
        <p:spPr>
          <a:xfrm>
            <a:off x="838200" y="2766218"/>
            <a:ext cx="10515600" cy="1325564"/>
          </a:xfrm>
          <a:prstGeom prst="rect">
            <a:avLst/>
          </a:prstGeom>
        </p:spPr>
        <p:txBody>
          <a:bodyPr anchor="ctr"/>
          <a:lstStyle>
            <a:lvl1pPr algn="ctr">
              <a:defRPr sz="2200" b="0">
                <a:solidFill>
                  <a:srgbClr val="FFFFFF"/>
                </a:solidFill>
              </a:defRPr>
            </a:lvl1pPr>
          </a:lstStyle>
          <a:p>
            <a:r>
              <a:t>标题文本</a:t>
            </a:r>
          </a:p>
        </p:txBody>
      </p:sp>
      <p:sp>
        <p:nvSpPr>
          <p:cNvPr id="478"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0">
  <p:cSld name="空白">
    <p:spTree>
      <p:nvGrpSpPr>
        <p:cNvPr id="1" name=""/>
        <p:cNvGrpSpPr/>
        <p:nvPr/>
      </p:nvGrpSpPr>
      <p:grpSpPr>
        <a:xfrm>
          <a:off x="0" y="0"/>
          <a:ext cx="0" cy="0"/>
          <a:chOff x="0" y="0"/>
          <a:chExt cx="0" cy="0"/>
        </a:xfrm>
      </p:grpSpPr>
      <p:pic>
        <p:nvPicPr>
          <p:cNvPr id="485"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491" name="组合 13"/>
          <p:cNvGrpSpPr/>
          <p:nvPr/>
        </p:nvGrpSpPr>
        <p:grpSpPr>
          <a:xfrm>
            <a:off x="-906088" y="-1"/>
            <a:ext cx="706583" cy="6794287"/>
            <a:chOff x="0" y="0"/>
            <a:chExt cx="706582" cy="6794285"/>
          </a:xfrm>
        </p:grpSpPr>
        <p:sp>
          <p:nvSpPr>
            <p:cNvPr id="486"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87"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88"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89"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90"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497" name="组合 19"/>
          <p:cNvGrpSpPr/>
          <p:nvPr/>
        </p:nvGrpSpPr>
        <p:grpSpPr>
          <a:xfrm>
            <a:off x="12354403" y="33895"/>
            <a:ext cx="706583" cy="6794287"/>
            <a:chOff x="0" y="0"/>
            <a:chExt cx="706582" cy="6794285"/>
          </a:xfrm>
        </p:grpSpPr>
        <p:sp>
          <p:nvSpPr>
            <p:cNvPr id="492"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93"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94"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95"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96"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498"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0">
  <p:cSld name="图片与标题">
    <p:spTree>
      <p:nvGrpSpPr>
        <p:cNvPr id="1" name=""/>
        <p:cNvGrpSpPr/>
        <p:nvPr/>
      </p:nvGrpSpPr>
      <p:grpSpPr>
        <a:xfrm>
          <a:off x="0" y="0"/>
          <a:ext cx="0" cy="0"/>
          <a:chOff x="0" y="0"/>
          <a:chExt cx="0" cy="0"/>
        </a:xfrm>
      </p:grpSpPr>
      <p:pic>
        <p:nvPicPr>
          <p:cNvPr id="505"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511" name="组合 13"/>
          <p:cNvGrpSpPr/>
          <p:nvPr/>
        </p:nvGrpSpPr>
        <p:grpSpPr>
          <a:xfrm>
            <a:off x="-906088" y="-1"/>
            <a:ext cx="706583" cy="6794287"/>
            <a:chOff x="0" y="0"/>
            <a:chExt cx="706582" cy="6794285"/>
          </a:xfrm>
        </p:grpSpPr>
        <p:sp>
          <p:nvSpPr>
            <p:cNvPr id="506"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07"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08"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09"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0"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517" name="组合 19"/>
          <p:cNvGrpSpPr/>
          <p:nvPr/>
        </p:nvGrpSpPr>
        <p:grpSpPr>
          <a:xfrm>
            <a:off x="12354403" y="33895"/>
            <a:ext cx="706583" cy="6794287"/>
            <a:chOff x="0" y="0"/>
            <a:chExt cx="706582" cy="6794285"/>
          </a:xfrm>
        </p:grpSpPr>
        <p:sp>
          <p:nvSpPr>
            <p:cNvPr id="512"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3"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4"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5"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16"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518" name="单击此处编辑标题"/>
          <p:cNvSpPr txBox="1"/>
          <p:nvPr>
            <p:ph type="title" hasCustomPrompt="1"/>
          </p:nvPr>
        </p:nvSpPr>
        <p:spPr>
          <a:xfrm>
            <a:off x="646747" y="127000"/>
            <a:ext cx="4165201" cy="1600200"/>
          </a:xfrm>
          <a:prstGeom prst="rect">
            <a:avLst/>
          </a:prstGeom>
        </p:spPr>
        <p:txBody>
          <a:bodyPr anchor="ctr"/>
          <a:lstStyle>
            <a:lvl1pPr>
              <a:defRPr sz="1600" b="0">
                <a:solidFill>
                  <a:srgbClr val="FFFFFF"/>
                </a:solidFill>
              </a:defRPr>
            </a:lvl1pPr>
          </a:lstStyle>
          <a:p>
            <a:r>
              <a:t>单击此处编辑标题</a:t>
            </a:r>
          </a:p>
        </p:txBody>
      </p:sp>
      <p:sp>
        <p:nvSpPr>
          <p:cNvPr id="519" name="图片占位符 2"/>
          <p:cNvSpPr/>
          <p:nvPr>
            <p:ph type="pic" sz="half" idx="21"/>
          </p:nvPr>
        </p:nvSpPr>
        <p:spPr>
          <a:xfrm>
            <a:off x="5183999" y="766353"/>
            <a:ext cx="5817376" cy="5094448"/>
          </a:xfrm>
          <a:prstGeom prst="rect">
            <a:avLst/>
          </a:prstGeom>
        </p:spPr>
        <p:txBody>
          <a:bodyPr lIns="91439" rIns="91439">
            <a:noAutofit/>
          </a:bodyPr>
          <a:lstStyle/>
          <a:p/>
        </p:txBody>
      </p:sp>
      <p:sp>
        <p:nvSpPr>
          <p:cNvPr id="520" name="正文级别 1…"/>
          <p:cNvSpPr txBox="1"/>
          <p:nvPr>
            <p:ph type="body" sz="quarter" idx="1" hasCustomPrompt="1"/>
          </p:nvPr>
        </p:nvSpPr>
        <p:spPr>
          <a:xfrm>
            <a:off x="651826" y="2057400"/>
            <a:ext cx="4165202" cy="3811588"/>
          </a:xfrm>
          <a:prstGeom prst="rect">
            <a:avLst/>
          </a:prstGeom>
        </p:spPr>
        <p:txBody>
          <a:bodyPr/>
          <a:lstStyle>
            <a:lvl1pPr>
              <a:lnSpc>
                <a:spcPct val="150000"/>
              </a:lnSpc>
              <a:defRPr sz="1000"/>
            </a:lvl1pPr>
            <a:lvl2pPr>
              <a:lnSpc>
                <a:spcPct val="150000"/>
              </a:lnSpc>
              <a:defRPr sz="1000"/>
            </a:lvl2pPr>
            <a:lvl3pPr>
              <a:lnSpc>
                <a:spcPct val="150000"/>
              </a:lnSpc>
              <a:defRPr sz="1000"/>
            </a:lvl3pPr>
            <a:lvl4pPr>
              <a:lnSpc>
                <a:spcPct val="150000"/>
              </a:lnSpc>
              <a:defRPr sz="1000"/>
            </a:lvl4pPr>
            <a:lvl5pPr>
              <a:lnSpc>
                <a:spcPct val="150000"/>
              </a:lnSpc>
              <a:defRPr sz="1000"/>
            </a:lvl5pPr>
          </a:lstStyle>
          <a:p>
            <a:r>
              <a:t>正文级别 1</a:t>
            </a:r>
          </a:p>
          <a:p>
            <a:pPr lvl="1"/>
            <a:r>
              <a:t>正文级别 2</a:t>
            </a:r>
          </a:p>
          <a:p>
            <a:pPr lvl="2"/>
            <a:r>
              <a:t>正文级别 3</a:t>
            </a:r>
          </a:p>
          <a:p>
            <a:pPr lvl="3"/>
            <a:r>
              <a:t>正文级别 4</a:t>
            </a:r>
          </a:p>
          <a:p>
            <a:pPr lvl="4"/>
            <a:r>
              <a:t>正文级别 5</a:t>
            </a:r>
          </a:p>
        </p:txBody>
      </p:sp>
      <p:sp>
        <p:nvSpPr>
          <p:cNvPr id="521"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0">
  <p:cSld name="竖排标题与文本">
    <p:spTree>
      <p:nvGrpSpPr>
        <p:cNvPr id="1" name=""/>
        <p:cNvGrpSpPr/>
        <p:nvPr/>
      </p:nvGrpSpPr>
      <p:grpSpPr>
        <a:xfrm>
          <a:off x="0" y="0"/>
          <a:ext cx="0" cy="0"/>
          <a:chOff x="0" y="0"/>
          <a:chExt cx="0" cy="0"/>
        </a:xfrm>
      </p:grpSpPr>
      <p:pic>
        <p:nvPicPr>
          <p:cNvPr id="528"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534" name="组合 13"/>
          <p:cNvGrpSpPr/>
          <p:nvPr/>
        </p:nvGrpSpPr>
        <p:grpSpPr>
          <a:xfrm>
            <a:off x="-906088" y="-1"/>
            <a:ext cx="706583" cy="6794287"/>
            <a:chOff x="0" y="0"/>
            <a:chExt cx="706582" cy="6794285"/>
          </a:xfrm>
        </p:grpSpPr>
        <p:sp>
          <p:nvSpPr>
            <p:cNvPr id="529"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0"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1"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2"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3"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540" name="组合 19"/>
          <p:cNvGrpSpPr/>
          <p:nvPr/>
        </p:nvGrpSpPr>
        <p:grpSpPr>
          <a:xfrm>
            <a:off x="12354403" y="33895"/>
            <a:ext cx="706583" cy="6794287"/>
            <a:chOff x="0" y="0"/>
            <a:chExt cx="706582" cy="6794285"/>
          </a:xfrm>
        </p:grpSpPr>
        <p:sp>
          <p:nvSpPr>
            <p:cNvPr id="535"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6"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7"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8"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39"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541" name="标题文本"/>
          <p:cNvSpPr txBox="1"/>
          <p:nvPr>
            <p:ph type="title" hasCustomPrompt="1"/>
          </p:nvPr>
        </p:nvSpPr>
        <p:spPr>
          <a:xfrm>
            <a:off x="9824484" y="365125"/>
            <a:ext cx="1529316" cy="5811838"/>
          </a:xfrm>
          <a:prstGeom prst="rect">
            <a:avLst/>
          </a:prstGeom>
        </p:spPr>
        <p:txBody>
          <a:bodyPr vert="eaVert" anchor="ctr"/>
          <a:lstStyle>
            <a:lvl1pPr>
              <a:defRPr sz="2200" b="0">
                <a:solidFill>
                  <a:srgbClr val="FFFFFF"/>
                </a:solidFill>
              </a:defRPr>
            </a:lvl1pPr>
          </a:lstStyle>
          <a:p>
            <a:r>
              <a:t>标题文本</a:t>
            </a:r>
          </a:p>
        </p:txBody>
      </p:sp>
      <p:sp>
        <p:nvSpPr>
          <p:cNvPr id="542" name="正文级别 1…"/>
          <p:cNvSpPr txBox="1"/>
          <p:nvPr>
            <p:ph type="body" idx="1" hasCustomPrompt="1"/>
          </p:nvPr>
        </p:nvSpPr>
        <p:spPr>
          <a:xfrm>
            <a:off x="838200" y="365125"/>
            <a:ext cx="8879958" cy="5811838"/>
          </a:xfrm>
          <a:prstGeom prst="rect">
            <a:avLst/>
          </a:prstGeom>
        </p:spPr>
        <p:txBody>
          <a:bodyPr vert="eaVert"/>
          <a:lstStyle/>
          <a:p>
            <a:r>
              <a:t>正文级别 1</a:t>
            </a:r>
          </a:p>
          <a:p>
            <a:pPr lvl="1"/>
            <a:r>
              <a:t>正文级别 2</a:t>
            </a:r>
          </a:p>
          <a:p>
            <a:pPr lvl="2"/>
            <a:r>
              <a:t>正文级别 3</a:t>
            </a:r>
          </a:p>
          <a:p>
            <a:pPr lvl="3"/>
            <a:r>
              <a:t>正文级别 4</a:t>
            </a:r>
          </a:p>
          <a:p>
            <a:pPr lvl="4"/>
            <a:r>
              <a:t>正文级别 5</a:t>
            </a:r>
          </a:p>
        </p:txBody>
      </p:sp>
      <p:sp>
        <p:nvSpPr>
          <p:cNvPr id="543"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0">
  <p:cSld name="内容">
    <p:spTree>
      <p:nvGrpSpPr>
        <p:cNvPr id="1" name=""/>
        <p:cNvGrpSpPr/>
        <p:nvPr/>
      </p:nvGrpSpPr>
      <p:grpSpPr>
        <a:xfrm>
          <a:off x="0" y="0"/>
          <a:ext cx="0" cy="0"/>
          <a:chOff x="0" y="0"/>
          <a:chExt cx="0" cy="0"/>
        </a:xfrm>
      </p:grpSpPr>
      <p:pic>
        <p:nvPicPr>
          <p:cNvPr id="550" name="图片 11" descr="图片 11"/>
          <p:cNvPicPr>
            <a:picLocks noChangeAspect="1"/>
          </p:cNvPicPr>
          <p:nvPr/>
        </p:nvPicPr>
        <p:blipFill>
          <a:blip r:embed="rId2"/>
          <a:stretch>
            <a:fillRect/>
          </a:stretch>
        </p:blipFill>
        <p:spPr>
          <a:xfrm>
            <a:off x="0" y="-2"/>
            <a:ext cx="12192000" cy="6855481"/>
          </a:xfrm>
          <a:prstGeom prst="rect">
            <a:avLst/>
          </a:prstGeom>
          <a:ln w="12700">
            <a:miter lim="400000"/>
            <a:headEnd/>
            <a:tailEnd/>
          </a:ln>
        </p:spPr>
      </p:pic>
      <p:grpSp>
        <p:nvGrpSpPr>
          <p:cNvPr id="556" name="组合 13"/>
          <p:cNvGrpSpPr/>
          <p:nvPr/>
        </p:nvGrpSpPr>
        <p:grpSpPr>
          <a:xfrm>
            <a:off x="-906088" y="-1"/>
            <a:ext cx="706583" cy="6794287"/>
            <a:chOff x="0" y="0"/>
            <a:chExt cx="706582" cy="6794285"/>
          </a:xfrm>
        </p:grpSpPr>
        <p:sp>
          <p:nvSpPr>
            <p:cNvPr id="551"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2"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3"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4"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5"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562" name="组合 19"/>
          <p:cNvGrpSpPr/>
          <p:nvPr/>
        </p:nvGrpSpPr>
        <p:grpSpPr>
          <a:xfrm>
            <a:off x="12354403" y="33895"/>
            <a:ext cx="706583" cy="6794287"/>
            <a:chOff x="0" y="0"/>
            <a:chExt cx="706582" cy="6794285"/>
          </a:xfrm>
        </p:grpSpPr>
        <p:sp>
          <p:nvSpPr>
            <p:cNvPr id="557"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8"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59"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60"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61"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563" name="幻灯片编号"/>
          <p:cNvSpPr txBox="1"/>
          <p:nvPr>
            <p:ph type="sldNum" sz="quarter" idx="2"/>
          </p:nvPr>
        </p:nvSpPr>
        <p:spPr>
          <a:xfrm>
            <a:off x="8610600" y="6356350"/>
            <a:ext cx="358413" cy="350662"/>
          </a:xfrm>
          <a:prstGeom prst="rect">
            <a:avLst/>
          </a:prstGeom>
        </p:spPr>
        <p:txBody>
          <a:bodyPr anchor="t"/>
          <a:lstStyle>
            <a:lvl1pPr algn="l">
              <a:defRPr sz="1800"/>
            </a:lvl1pPr>
          </a:lstStyle>
          <a:p>
            <a:fld id="{86CB4B4D-7CA3-9044-876B-883B54F8677D}" type="slidenum">
              <a:rPr/>
            </a:fld>
            <a:endParaRPr/>
          </a:p>
        </p:txBody>
      </p:sp>
      <p:sp>
        <p:nvSpPr>
          <p:cNvPr id="564" name="正文级别 1…"/>
          <p:cNvSpPr txBox="1"/>
          <p:nvPr>
            <p:ph type="body" idx="1" hasCustomPrompt="1"/>
          </p:nvPr>
        </p:nvSpPr>
        <p:spPr>
          <a:xfrm>
            <a:off x="838200" y="551542"/>
            <a:ext cx="10515600" cy="5558973"/>
          </a:xfrm>
          <a:prstGeom prst="rect">
            <a:avLst/>
          </a:prstGeom>
        </p:spPr>
        <p:txBody>
          <a:bodyPr/>
          <a:lstStyle/>
          <a:p>
            <a:r>
              <a:t>正文级别 1</a:t>
            </a:r>
          </a:p>
          <a:p>
            <a:pPr lvl="1"/>
            <a:r>
              <a:t>正文级别 2</a:t>
            </a:r>
          </a:p>
          <a:p>
            <a:pPr lvl="2"/>
            <a:r>
              <a:t>正文级别 3</a:t>
            </a:r>
          </a:p>
          <a:p>
            <a:pPr lvl="3"/>
            <a:r>
              <a:t>正文级别 4</a:t>
            </a:r>
          </a:p>
          <a:p>
            <a:pPr lvl="4"/>
            <a:r>
              <a:t>正文级别 5</a:t>
            </a: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8" Type="http://schemas.openxmlformats.org/officeDocument/2006/relationships/theme" Target="../theme/theme1.xml"/><Relationship Id="rId27" Type="http://schemas.openxmlformats.org/officeDocument/2006/relationships/image" Target="../media/image7.png"/><Relationship Id="rId26" Type="http://schemas.openxmlformats.org/officeDocument/2006/relationships/image" Target="../media/image6.jpeg"/><Relationship Id="rId25" Type="http://schemas.openxmlformats.org/officeDocument/2006/relationships/image" Target="../media/image5.png"/><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图片 11" descr="图片 11"/>
          <p:cNvPicPr>
            <a:picLocks noChangeAspect="1"/>
          </p:cNvPicPr>
          <p:nvPr/>
        </p:nvPicPr>
        <p:blipFill>
          <a:blip r:embed="rId25"/>
          <a:stretch>
            <a:fillRect/>
          </a:stretch>
        </p:blipFill>
        <p:spPr>
          <a:xfrm>
            <a:off x="0" y="-2"/>
            <a:ext cx="12192000" cy="6855481"/>
          </a:xfrm>
          <a:prstGeom prst="rect">
            <a:avLst/>
          </a:prstGeom>
          <a:ln w="12700">
            <a:miter lim="400000"/>
            <a:headEnd/>
            <a:tailEnd/>
          </a:ln>
        </p:spPr>
      </p:pic>
      <p:grpSp>
        <p:nvGrpSpPr>
          <p:cNvPr id="8" name="组合 13"/>
          <p:cNvGrpSpPr/>
          <p:nvPr/>
        </p:nvGrpSpPr>
        <p:grpSpPr>
          <a:xfrm>
            <a:off x="-906088" y="-1"/>
            <a:ext cx="706583" cy="6794287"/>
            <a:chOff x="0" y="0"/>
            <a:chExt cx="706582" cy="6794285"/>
          </a:xfrm>
        </p:grpSpPr>
        <p:sp>
          <p:nvSpPr>
            <p:cNvPr id="3" name="矩形 14"/>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4" name="矩形 15"/>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5" name="矩形 16"/>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6" name="矩形 17"/>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7" name="矩形 18"/>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4" name="组合 19"/>
          <p:cNvGrpSpPr/>
          <p:nvPr/>
        </p:nvGrpSpPr>
        <p:grpSpPr>
          <a:xfrm>
            <a:off x="12354403" y="33895"/>
            <a:ext cx="706583" cy="6794287"/>
            <a:chOff x="0" y="0"/>
            <a:chExt cx="706582" cy="6794285"/>
          </a:xfrm>
        </p:grpSpPr>
        <p:sp>
          <p:nvSpPr>
            <p:cNvPr id="9" name="矩形 20"/>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0" name="矩形 21"/>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1" name="矩形 22"/>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2" name="矩形 23"/>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13" name="矩形 24"/>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17" name="组合 6"/>
          <p:cNvGrpSpPr/>
          <p:nvPr/>
        </p:nvGrpSpPr>
        <p:grpSpPr>
          <a:xfrm>
            <a:off x="0" y="0"/>
            <a:ext cx="12192000" cy="6858000"/>
            <a:chOff x="0" y="0"/>
            <a:chExt cx="12192000" cy="6858000"/>
          </a:xfrm>
        </p:grpSpPr>
        <p:pic>
          <p:nvPicPr>
            <p:cNvPr id="15" name="图片 7" descr="图片 7"/>
            <p:cNvPicPr>
              <a:picLocks noChangeAspect="1"/>
            </p:cNvPicPr>
            <p:nvPr/>
          </p:nvPicPr>
          <p:blipFill>
            <a:blip r:embed="rId26"/>
            <a:stretch>
              <a:fillRect/>
            </a:stretch>
          </p:blipFill>
          <p:spPr>
            <a:xfrm>
              <a:off x="0" y="0"/>
              <a:ext cx="12192000" cy="6858000"/>
            </a:xfrm>
            <a:prstGeom prst="rect">
              <a:avLst/>
            </a:prstGeom>
            <a:ln w="12700" cap="flat">
              <a:noFill/>
              <a:miter lim="400000"/>
              <a:headEnd/>
              <a:tailEnd/>
            </a:ln>
            <a:effectLst/>
          </p:spPr>
        </p:pic>
        <p:pic>
          <p:nvPicPr>
            <p:cNvPr id="16" name="图片 8" descr="图片 8"/>
            <p:cNvPicPr>
              <a:picLocks noChangeAspect="1"/>
            </p:cNvPicPr>
            <p:nvPr/>
          </p:nvPicPr>
          <p:blipFill>
            <a:blip r:embed="rId27"/>
            <a:stretch>
              <a:fillRect/>
            </a:stretch>
          </p:blipFill>
          <p:spPr>
            <a:xfrm>
              <a:off x="0" y="0"/>
              <a:ext cx="12192000" cy="6858000"/>
            </a:xfrm>
            <a:prstGeom prst="rect">
              <a:avLst/>
            </a:prstGeom>
            <a:ln w="12700" cap="flat">
              <a:noFill/>
              <a:miter lim="400000"/>
              <a:headEnd/>
              <a:tailEnd/>
            </a:ln>
            <a:effectLst/>
          </p:spPr>
        </p:pic>
      </p:grpSp>
      <p:sp>
        <p:nvSpPr>
          <p:cNvPr id="18" name="标题文本"/>
          <p:cNvSpPr txBox="1"/>
          <p:nvPr>
            <p:ph type="title"/>
          </p:nvPr>
        </p:nvSpPr>
        <p:spPr>
          <a:xfrm>
            <a:off x="578224" y="1116106"/>
            <a:ext cx="10089777" cy="820271"/>
          </a:xfrm>
          <a:prstGeom prst="rect">
            <a:avLst/>
          </a:prstGeom>
          <a:ln w="12700">
            <a:miter lim="400000"/>
          </a:ln>
        </p:spPr>
        <p:txBody>
          <a:bodyPr lIns="45719" rIns="45719">
            <a:normAutofit/>
          </a:bodyPr>
          <a:lstStyle/>
          <a:p>
            <a:r>
              <a:t>标题文本</a:t>
            </a:r>
          </a:p>
        </p:txBody>
      </p:sp>
      <p:grpSp>
        <p:nvGrpSpPr>
          <p:cNvPr id="24" name="组合 16"/>
          <p:cNvGrpSpPr/>
          <p:nvPr/>
        </p:nvGrpSpPr>
        <p:grpSpPr>
          <a:xfrm>
            <a:off x="-906088" y="-1"/>
            <a:ext cx="706583" cy="6794287"/>
            <a:chOff x="0" y="0"/>
            <a:chExt cx="706582" cy="6794285"/>
          </a:xfrm>
        </p:grpSpPr>
        <p:sp>
          <p:nvSpPr>
            <p:cNvPr id="19" name="矩形 11"/>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0" name="矩形 12"/>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1" name="矩形 13"/>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2" name="矩形 14"/>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3" name="矩形 15"/>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grpSp>
        <p:nvGrpSpPr>
          <p:cNvPr id="30" name="组合 17"/>
          <p:cNvGrpSpPr/>
          <p:nvPr/>
        </p:nvGrpSpPr>
        <p:grpSpPr>
          <a:xfrm>
            <a:off x="12354403" y="33895"/>
            <a:ext cx="706583" cy="6794287"/>
            <a:chOff x="0" y="0"/>
            <a:chExt cx="706582" cy="6794285"/>
          </a:xfrm>
        </p:grpSpPr>
        <p:sp>
          <p:nvSpPr>
            <p:cNvPr id="25" name="矩形 18"/>
            <p:cNvSpPr/>
            <p:nvPr/>
          </p:nvSpPr>
          <p:spPr>
            <a:xfrm>
              <a:off x="24938" y="-1"/>
              <a:ext cx="681645" cy="1237151"/>
            </a:xfrm>
            <a:prstGeom prst="rect">
              <a:avLst/>
            </a:prstGeom>
            <a:solidFill>
              <a:srgbClr val="174097"/>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6" name="矩形 19"/>
            <p:cNvSpPr/>
            <p:nvPr/>
          </p:nvSpPr>
          <p:spPr>
            <a:xfrm>
              <a:off x="24938" y="1389283"/>
              <a:ext cx="681645" cy="1237151"/>
            </a:xfrm>
            <a:prstGeom prst="rect">
              <a:avLst/>
            </a:prstGeom>
            <a:solidFill>
              <a:srgbClr val="AF1F24"/>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7" name="矩形 20"/>
            <p:cNvSpPr/>
            <p:nvPr/>
          </p:nvSpPr>
          <p:spPr>
            <a:xfrm>
              <a:off x="24938" y="2778567"/>
              <a:ext cx="681645" cy="1237151"/>
            </a:xfrm>
            <a:prstGeom prst="rect">
              <a:avLst/>
            </a:prstGeom>
            <a:solidFill>
              <a:srgbClr val="40404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8" name="矩形 21"/>
            <p:cNvSpPr/>
            <p:nvPr/>
          </p:nvSpPr>
          <p:spPr>
            <a:xfrm>
              <a:off x="24938" y="4167851"/>
              <a:ext cx="681645" cy="1237151"/>
            </a:xfrm>
            <a:prstGeom prst="rect">
              <a:avLst/>
            </a:prstGeom>
            <a:solidFill>
              <a:srgbClr val="808080"/>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sp>
          <p:nvSpPr>
            <p:cNvPr id="29" name="矩形 22"/>
            <p:cNvSpPr/>
            <p:nvPr/>
          </p:nvSpPr>
          <p:spPr>
            <a:xfrm>
              <a:off x="0" y="5557135"/>
              <a:ext cx="681645" cy="1237151"/>
            </a:xfrm>
            <a:prstGeom prst="rect">
              <a:avLst/>
            </a:prstGeom>
            <a:solidFill>
              <a:srgbClr val="D9D9D9"/>
            </a:solidFill>
            <a:ln w="12700" cap="flat">
              <a:noFill/>
              <a:miter lim="400000"/>
            </a:ln>
            <a:effectLst/>
          </p:spPr>
          <p:txBody>
            <a:bodyPr wrap="square" lIns="45719" tIns="45719" rIns="45719" bIns="45719" numCol="1" anchor="ctr">
              <a:noAutofit/>
            </a:bodyPr>
            <a:lstStyle/>
            <a:p>
              <a:pPr algn="ctr">
                <a:defRPr>
                  <a:solidFill>
                    <a:srgbClr val="FFFFFF"/>
                  </a:solidFill>
                </a:defRPr>
              </a:pPr>
            </a:p>
          </p:txBody>
        </p:sp>
      </p:grpSp>
      <p:sp>
        <p:nvSpPr>
          <p:cNvPr id="31" name="文本框 1"/>
          <p:cNvSpPr txBox="1"/>
          <p:nvPr/>
        </p:nvSpPr>
        <p:spPr>
          <a:xfrm>
            <a:off x="10160635" y="6210299"/>
            <a:ext cx="1371601" cy="214702"/>
          </a:xfrm>
          <a:prstGeom prst="rect">
            <a:avLst/>
          </a:prstGeom>
          <a:ln w="12700">
            <a:miter lim="400000"/>
          </a:ln>
        </p:spPr>
        <p:txBody>
          <a:bodyPr lIns="45719" rIns="45719">
            <a:spAutoFit/>
          </a:bodyPr>
          <a:lstStyle>
            <a:lvl1pPr>
              <a:defRPr sz="900">
                <a:solidFill>
                  <a:srgbClr val="124098"/>
                </a:solidFill>
                <a:latin typeface="+mj-lt"/>
                <a:ea typeface="+mj-ea"/>
                <a:cs typeface="+mj-cs"/>
                <a:sym typeface="Arial" panose="020B0604020202020204"/>
              </a:defRPr>
            </a:lvl1pPr>
          </a:lstStyle>
          <a:p>
            <a:r>
              <a:t>WWW.JDSN.COM.CN</a:t>
            </a:r>
          </a:p>
        </p:txBody>
      </p:sp>
      <p:sp>
        <p:nvSpPr>
          <p:cNvPr id="32" name="正文级别 1…"/>
          <p:cNvSpPr txBox="1"/>
          <p:nvPr>
            <p:ph type="body" idx="1"/>
          </p:nvPr>
        </p:nvSpPr>
        <p:spPr>
          <a:xfrm>
            <a:off x="609600" y="1600200"/>
            <a:ext cx="10972800" cy="4525963"/>
          </a:xfrm>
          <a:prstGeom prst="rect">
            <a:avLst/>
          </a:prstGeom>
          <a:ln w="12700">
            <a:miter lim="400000"/>
          </a:ln>
        </p:spPr>
        <p:txBody>
          <a:bodyPr lIns="45719" rIns="45719">
            <a:normAutofit/>
          </a:bodyPr>
          <a:lstStyle/>
          <a:p>
            <a:r>
              <a:t>正文级别 1</a:t>
            </a:r>
          </a:p>
          <a:p>
            <a:pPr lvl="1"/>
            <a:r>
              <a:t>正文级别 2</a:t>
            </a:r>
          </a:p>
          <a:p>
            <a:pPr lvl="2"/>
            <a:r>
              <a:t>正文级别 3</a:t>
            </a:r>
          </a:p>
          <a:p>
            <a:pPr lvl="3"/>
            <a:r>
              <a:t>正文级别 4</a:t>
            </a:r>
          </a:p>
          <a:p>
            <a:pPr lvl="4"/>
            <a:r>
              <a:t>正文级别 5</a:t>
            </a:r>
          </a:p>
        </p:txBody>
      </p:sp>
      <p:sp>
        <p:nvSpPr>
          <p:cNvPr id="33" name="幻灯片编号"/>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atin typeface="+mj-lt"/>
                <a:ea typeface="+mj-ea"/>
                <a:cs typeface="+mj-cs"/>
                <a:sym typeface="Arial" panose="020B0604020202020204"/>
              </a:defRPr>
            </a:lvl1pPr>
          </a:lstStyle>
          <a:p>
            <a:fld id="{86CB4B4D-7CA3-9044-876B-883B54F8677D}"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p:transition spd="med"/>
  <p:txStyles>
    <p:titleStyle>
      <a:lvl1pPr marL="0" marR="0" indent="0" algn="l" defTabSz="914400" rtl="0" latinLnBrk="0">
        <a:lnSpc>
          <a:spcPct val="90000"/>
        </a:lnSpc>
        <a:spcBef>
          <a:spcPts val="0"/>
        </a:spcBef>
        <a:spcAft>
          <a:spcPts val="0"/>
        </a:spcAft>
        <a:buClrTx/>
        <a:buSzTx/>
        <a:buFontTx/>
        <a:buNone/>
        <a:defRPr sz="2000" b="1" i="0" u="none" strike="noStrike" cap="none" spc="0" baseline="0">
          <a:solidFill>
            <a:srgbClr val="124098"/>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1pPr>
      <a:lvl2pPr marL="0" marR="0" indent="0" algn="l" defTabSz="914400" rtl="0" latinLnBrk="0">
        <a:lnSpc>
          <a:spcPct val="90000"/>
        </a:lnSpc>
        <a:spcBef>
          <a:spcPts val="0"/>
        </a:spcBef>
        <a:spcAft>
          <a:spcPts val="0"/>
        </a:spcAft>
        <a:buClrTx/>
        <a:buSzTx/>
        <a:buFontTx/>
        <a:buNone/>
        <a:defRPr sz="2000" b="1" i="0" u="none" strike="noStrike" cap="none" spc="0" baseline="0">
          <a:solidFill>
            <a:srgbClr val="124098"/>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2pPr>
      <a:lvl3pPr marL="0" marR="0" indent="0" algn="l" defTabSz="914400" rtl="0" latinLnBrk="0">
        <a:lnSpc>
          <a:spcPct val="90000"/>
        </a:lnSpc>
        <a:spcBef>
          <a:spcPts val="0"/>
        </a:spcBef>
        <a:spcAft>
          <a:spcPts val="0"/>
        </a:spcAft>
        <a:buClrTx/>
        <a:buSzTx/>
        <a:buFontTx/>
        <a:buNone/>
        <a:defRPr sz="2000" b="1" i="0" u="none" strike="noStrike" cap="none" spc="0" baseline="0">
          <a:solidFill>
            <a:srgbClr val="124098"/>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3pPr>
      <a:lvl4pPr marL="0" marR="0" indent="0" algn="l" defTabSz="914400" rtl="0" latinLnBrk="0">
        <a:lnSpc>
          <a:spcPct val="90000"/>
        </a:lnSpc>
        <a:spcBef>
          <a:spcPts val="0"/>
        </a:spcBef>
        <a:spcAft>
          <a:spcPts val="0"/>
        </a:spcAft>
        <a:buClrTx/>
        <a:buSzTx/>
        <a:buFontTx/>
        <a:buNone/>
        <a:defRPr sz="2000" b="1" i="0" u="none" strike="noStrike" cap="none" spc="0" baseline="0">
          <a:solidFill>
            <a:srgbClr val="124098"/>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4pPr>
      <a:lvl5pPr marL="0" marR="0" indent="0" algn="l" defTabSz="914400" rtl="0" latinLnBrk="0">
        <a:lnSpc>
          <a:spcPct val="90000"/>
        </a:lnSpc>
        <a:spcBef>
          <a:spcPts val="0"/>
        </a:spcBef>
        <a:spcAft>
          <a:spcPts val="0"/>
        </a:spcAft>
        <a:buClrTx/>
        <a:buSzTx/>
        <a:buFontTx/>
        <a:buNone/>
        <a:defRPr sz="2000" b="1" i="0" u="none" strike="noStrike" cap="none" spc="0" baseline="0">
          <a:solidFill>
            <a:srgbClr val="124098"/>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5pPr>
      <a:lvl6pPr marL="0" marR="0" indent="0" algn="l" defTabSz="914400" rtl="0" latinLnBrk="0">
        <a:lnSpc>
          <a:spcPct val="90000"/>
        </a:lnSpc>
        <a:spcBef>
          <a:spcPts val="0"/>
        </a:spcBef>
        <a:spcAft>
          <a:spcPts val="0"/>
        </a:spcAft>
        <a:buClrTx/>
        <a:buSzTx/>
        <a:buFontTx/>
        <a:buNone/>
        <a:defRPr sz="2000" b="1" i="0" u="none" strike="noStrike" cap="none" spc="0" baseline="0">
          <a:solidFill>
            <a:srgbClr val="124098"/>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6pPr>
      <a:lvl7pPr marL="0" marR="0" indent="0" algn="l" defTabSz="914400" rtl="0" latinLnBrk="0">
        <a:lnSpc>
          <a:spcPct val="90000"/>
        </a:lnSpc>
        <a:spcBef>
          <a:spcPts val="0"/>
        </a:spcBef>
        <a:spcAft>
          <a:spcPts val="0"/>
        </a:spcAft>
        <a:buClrTx/>
        <a:buSzTx/>
        <a:buFontTx/>
        <a:buNone/>
        <a:defRPr sz="2000" b="1" i="0" u="none" strike="noStrike" cap="none" spc="0" baseline="0">
          <a:solidFill>
            <a:srgbClr val="124098"/>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7pPr>
      <a:lvl8pPr marL="0" marR="0" indent="0" algn="l" defTabSz="914400" rtl="0" latinLnBrk="0">
        <a:lnSpc>
          <a:spcPct val="90000"/>
        </a:lnSpc>
        <a:spcBef>
          <a:spcPts val="0"/>
        </a:spcBef>
        <a:spcAft>
          <a:spcPts val="0"/>
        </a:spcAft>
        <a:buClrTx/>
        <a:buSzTx/>
        <a:buFontTx/>
        <a:buNone/>
        <a:defRPr sz="2000" b="1" i="0" u="none" strike="noStrike" cap="none" spc="0" baseline="0">
          <a:solidFill>
            <a:srgbClr val="124098"/>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8pPr>
      <a:lvl9pPr marL="0" marR="0" indent="0" algn="l" defTabSz="914400" rtl="0" latinLnBrk="0">
        <a:lnSpc>
          <a:spcPct val="90000"/>
        </a:lnSpc>
        <a:spcBef>
          <a:spcPts val="0"/>
        </a:spcBef>
        <a:spcAft>
          <a:spcPts val="0"/>
        </a:spcAft>
        <a:buClrTx/>
        <a:buSzTx/>
        <a:buFontTx/>
        <a:buNone/>
        <a:defRPr sz="2000" b="1" i="0" u="none" strike="noStrike" cap="none" spc="0" baseline="0">
          <a:solidFill>
            <a:srgbClr val="124098"/>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9pPr>
    </p:titleStyle>
    <p:bodyStyle>
      <a:lvl1pPr marL="0" marR="0" indent="0" algn="l" defTabSz="914400" rtl="0" latinLnBrk="0">
        <a:lnSpc>
          <a:spcPct val="100000"/>
        </a:lnSpc>
        <a:spcBef>
          <a:spcPts val="1000"/>
        </a:spcBef>
        <a:spcAft>
          <a:spcPts val="0"/>
        </a:spcAft>
        <a:buClrTx/>
        <a:buSzTx/>
        <a:buFontTx/>
        <a:buNone/>
        <a:defRPr sz="2800" b="0" i="0" u="none" strike="noStrike" cap="none" spc="0" baseline="0">
          <a:solidFill>
            <a:srgbClr val="000000"/>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1pPr>
      <a:lvl2pPr marL="0" marR="0" indent="457200" algn="l" defTabSz="914400" rtl="0" latinLnBrk="0">
        <a:lnSpc>
          <a:spcPct val="100000"/>
        </a:lnSpc>
        <a:spcBef>
          <a:spcPts val="1000"/>
        </a:spcBef>
        <a:spcAft>
          <a:spcPts val="0"/>
        </a:spcAft>
        <a:buClrTx/>
        <a:buSzTx/>
        <a:buFontTx/>
        <a:buNone/>
        <a:defRPr sz="2800" b="0" i="0" u="none" strike="noStrike" cap="none" spc="0" baseline="0">
          <a:solidFill>
            <a:srgbClr val="000000"/>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2pPr>
      <a:lvl3pPr marL="0" marR="0" indent="914400" algn="l" defTabSz="914400" rtl="0" latinLnBrk="0">
        <a:lnSpc>
          <a:spcPct val="100000"/>
        </a:lnSpc>
        <a:spcBef>
          <a:spcPts val="1000"/>
        </a:spcBef>
        <a:spcAft>
          <a:spcPts val="0"/>
        </a:spcAft>
        <a:buClrTx/>
        <a:buSzTx/>
        <a:buFontTx/>
        <a:buNone/>
        <a:defRPr sz="2800" b="0" i="0" u="none" strike="noStrike" cap="none" spc="0" baseline="0">
          <a:solidFill>
            <a:srgbClr val="000000"/>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3pPr>
      <a:lvl4pPr marL="0" marR="0" indent="1371600" algn="l" defTabSz="914400" rtl="0" latinLnBrk="0">
        <a:lnSpc>
          <a:spcPct val="100000"/>
        </a:lnSpc>
        <a:spcBef>
          <a:spcPts val="1000"/>
        </a:spcBef>
        <a:spcAft>
          <a:spcPts val="0"/>
        </a:spcAft>
        <a:buClrTx/>
        <a:buSzTx/>
        <a:buFontTx/>
        <a:buNone/>
        <a:defRPr sz="2800" b="0" i="0" u="none" strike="noStrike" cap="none" spc="0" baseline="0">
          <a:solidFill>
            <a:srgbClr val="000000"/>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4pPr>
      <a:lvl5pPr marL="0" marR="0" indent="1828800" algn="l" defTabSz="914400" rtl="0" latinLnBrk="0">
        <a:lnSpc>
          <a:spcPct val="100000"/>
        </a:lnSpc>
        <a:spcBef>
          <a:spcPts val="1000"/>
        </a:spcBef>
        <a:spcAft>
          <a:spcPts val="0"/>
        </a:spcAft>
        <a:buClrTx/>
        <a:buSzTx/>
        <a:buFontTx/>
        <a:buNone/>
        <a:defRPr sz="2800" b="0" i="0" u="none" strike="noStrike" cap="none" spc="0" baseline="0">
          <a:solidFill>
            <a:srgbClr val="000000"/>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5pPr>
      <a:lvl6pPr marL="2641600" marR="0" indent="-355600" algn="l" defTabSz="914400" rtl="0" latinLnBrk="0">
        <a:lnSpc>
          <a:spcPct val="100000"/>
        </a:lnSpc>
        <a:spcBef>
          <a:spcPts val="1000"/>
        </a:spcBef>
        <a:spcAft>
          <a:spcPts val="0"/>
        </a:spcAft>
        <a:buClrTx/>
        <a:buSzPct val="100000"/>
        <a:buFontTx/>
        <a:buChar char="•"/>
        <a:defRPr sz="2800" b="0" i="0" u="none" strike="noStrike" cap="none" spc="0" baseline="0">
          <a:solidFill>
            <a:srgbClr val="000000"/>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6pPr>
      <a:lvl7pPr marL="3098800" marR="0" indent="-355600" algn="l" defTabSz="914400" rtl="0" latinLnBrk="0">
        <a:lnSpc>
          <a:spcPct val="100000"/>
        </a:lnSpc>
        <a:spcBef>
          <a:spcPts val="1000"/>
        </a:spcBef>
        <a:spcAft>
          <a:spcPts val="0"/>
        </a:spcAft>
        <a:buClrTx/>
        <a:buSzPct val="100000"/>
        <a:buFontTx/>
        <a:buChar char="•"/>
        <a:defRPr sz="2800" b="0" i="0" u="none" strike="noStrike" cap="none" spc="0" baseline="0">
          <a:solidFill>
            <a:srgbClr val="000000"/>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7pPr>
      <a:lvl8pPr marL="3556000" marR="0" indent="-355600" algn="l" defTabSz="914400" rtl="0" latinLnBrk="0">
        <a:lnSpc>
          <a:spcPct val="100000"/>
        </a:lnSpc>
        <a:spcBef>
          <a:spcPts val="1000"/>
        </a:spcBef>
        <a:spcAft>
          <a:spcPts val="0"/>
        </a:spcAft>
        <a:buClrTx/>
        <a:buSzPct val="100000"/>
        <a:buFontTx/>
        <a:buChar char="•"/>
        <a:defRPr sz="2800" b="0" i="0" u="none" strike="noStrike" cap="none" spc="0" baseline="0">
          <a:solidFill>
            <a:srgbClr val="000000"/>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8pPr>
      <a:lvl9pPr marL="4013200" marR="0" indent="-355600" algn="l" defTabSz="914400" rtl="0" latinLnBrk="0">
        <a:lnSpc>
          <a:spcPct val="100000"/>
        </a:lnSpc>
        <a:spcBef>
          <a:spcPts val="1000"/>
        </a:spcBef>
        <a:spcAft>
          <a:spcPts val="0"/>
        </a:spcAft>
        <a:buClrTx/>
        <a:buSzPct val="100000"/>
        <a:buFontTx/>
        <a:buChar char="•"/>
        <a:defRPr sz="2800" b="0" i="0" u="none" strike="noStrike" cap="none" spc="0" baseline="0">
          <a:solidFill>
            <a:srgbClr val="000000"/>
          </a:solidFill>
          <a:uFillTx/>
          <a:latin typeface="微软雅黑" panose="020B0503020204020204" charset="-122"/>
          <a:ea typeface="微软雅黑" panose="020B0503020204020204" charset="-122"/>
          <a:cs typeface="微软雅黑" panose="020B0503020204020204" charset="-122"/>
          <a:sym typeface="微软雅黑" panose="020B0503020204020204" charset="-122"/>
        </a:defRPr>
      </a:lvl9pPr>
    </p:bodyStyle>
    <p:otherStyle>
      <a:lvl1pPr marL="0" marR="0" indent="0" algn="r" defTabSz="9144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1pPr>
      <a:lvl2pPr marL="0" marR="0" indent="457200" algn="r" defTabSz="9144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2pPr>
      <a:lvl3pPr marL="0" marR="0" indent="914400" algn="r" defTabSz="9144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3pPr>
      <a:lvl4pPr marL="0" marR="0" indent="1371600" algn="r" defTabSz="9144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4pPr>
      <a:lvl5pPr marL="0" marR="0" indent="1828800" algn="r" defTabSz="9144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5pPr>
      <a:lvl6pPr marL="0" marR="0" indent="2286000" algn="r" defTabSz="9144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6pPr>
      <a:lvl7pPr marL="0" marR="0" indent="2743200" algn="r" defTabSz="9144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7pPr>
      <a:lvl8pPr marL="0" marR="0" indent="3200400" algn="r" defTabSz="9144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8pPr>
      <a:lvl9pPr marL="0" marR="0" indent="3657600" algn="r" defTabSz="9144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9.png"/><Relationship Id="rId1"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9" Type="http://schemas.openxmlformats.org/officeDocument/2006/relationships/image" Target="../media/image19.png"/><Relationship Id="rId8" Type="http://schemas.openxmlformats.org/officeDocument/2006/relationships/image" Target="../media/image18.jpeg"/><Relationship Id="rId7" Type="http://schemas.openxmlformats.org/officeDocument/2006/relationships/image" Target="../media/image17.png"/><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png"/><Relationship Id="rId10" Type="http://schemas.openxmlformats.org/officeDocument/2006/relationships/slideLayout" Target="../slideLayouts/slideLayout16.xml"/><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21.jpeg"/><Relationship Id="rId1" Type="http://schemas.openxmlformats.org/officeDocument/2006/relationships/image" Target="../media/image20.pn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6.xml"/><Relationship Id="rId5" Type="http://schemas.openxmlformats.org/officeDocument/2006/relationships/image" Target="../media/image26.jpeg"/><Relationship Id="rId4" Type="http://schemas.openxmlformats.org/officeDocument/2006/relationships/image" Target="../media/image25.jpeg"/><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31.jpe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16.xml"/><Relationship Id="rId5" Type="http://schemas.openxmlformats.org/officeDocument/2006/relationships/image" Target="../media/image36.jpeg"/><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16.xml"/><Relationship Id="rId4" Type="http://schemas.openxmlformats.org/officeDocument/2006/relationships/image" Target="../media/image40.png"/><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image" Target="../media/image3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43.png"/><Relationship Id="rId1" Type="http://schemas.openxmlformats.org/officeDocument/2006/relationships/image" Target="../media/image4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44.pn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16.xml"/><Relationship Id="rId5" Type="http://schemas.openxmlformats.org/officeDocument/2006/relationships/image" Target="../media/image49.png"/><Relationship Id="rId4" Type="http://schemas.openxmlformats.org/officeDocument/2006/relationships/image" Target="../media/image48.svg"/><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image" Target="../media/image4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52.jpeg"/><Relationship Id="rId1" Type="http://schemas.openxmlformats.org/officeDocument/2006/relationships/image" Target="../media/image51.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6.xml"/><Relationship Id="rId4" Type="http://schemas.openxmlformats.org/officeDocument/2006/relationships/image" Target="../media/image56.png"/><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58.jpeg"/><Relationship Id="rId1" Type="http://schemas.openxmlformats.org/officeDocument/2006/relationships/image" Target="../media/image57.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60.png"/><Relationship Id="rId1" Type="http://schemas.openxmlformats.org/officeDocument/2006/relationships/image" Target="../media/image59.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62.png"/><Relationship Id="rId1" Type="http://schemas.openxmlformats.org/officeDocument/2006/relationships/image" Target="../media/image61.jpeg"/></Relationships>
</file>

<file path=ppt/slides/_rels/slide26.xml.rels><?xml version="1.0" encoding="UTF-8" standalone="yes"?>
<Relationships xmlns="http://schemas.openxmlformats.org/package/2006/relationships"><Relationship Id="rId5" Type="http://schemas.openxmlformats.org/officeDocument/2006/relationships/slideLayout" Target="../slideLayouts/slideLayout16.xml"/><Relationship Id="rId4" Type="http://schemas.openxmlformats.org/officeDocument/2006/relationships/image" Target="../media/image65.jpeg"/><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image" Target="../media/image18.jpeg"/></Relationships>
</file>

<file path=ppt/slides/_rels/slide27.xml.rels><?xml version="1.0" encoding="UTF-8" standalone="yes"?>
<Relationships xmlns="http://schemas.openxmlformats.org/package/2006/relationships"><Relationship Id="rId9" Type="http://schemas.openxmlformats.org/officeDocument/2006/relationships/image" Target="../media/image74.jpeg"/><Relationship Id="rId8" Type="http://schemas.openxmlformats.org/officeDocument/2006/relationships/image" Target="../media/image73.jpeg"/><Relationship Id="rId7" Type="http://schemas.openxmlformats.org/officeDocument/2006/relationships/image" Target="../media/image72.png"/><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png"/><Relationship Id="rId3" Type="http://schemas.openxmlformats.org/officeDocument/2006/relationships/image" Target="../media/image68.png"/><Relationship Id="rId2" Type="http://schemas.openxmlformats.org/officeDocument/2006/relationships/image" Target="../media/image67.jpeg"/><Relationship Id="rId10" Type="http://schemas.openxmlformats.org/officeDocument/2006/relationships/slideLayout" Target="../slideLayouts/slideLayout16.xml"/><Relationship Id="rId1" Type="http://schemas.openxmlformats.org/officeDocument/2006/relationships/image" Target="../media/image66.jpeg"/></Relationships>
</file>

<file path=ppt/slides/_rels/slide28.xml.rels><?xml version="1.0" encoding="UTF-8" standalone="yes"?>
<Relationships xmlns="http://schemas.openxmlformats.org/package/2006/relationships"><Relationship Id="rId9" Type="http://schemas.openxmlformats.org/officeDocument/2006/relationships/image" Target="../media/image83.png"/><Relationship Id="rId8" Type="http://schemas.openxmlformats.org/officeDocument/2006/relationships/image" Target="../media/image82.jpeg"/><Relationship Id="rId7" Type="http://schemas.openxmlformats.org/officeDocument/2006/relationships/image" Target="../media/image81.jpeg"/><Relationship Id="rId6" Type="http://schemas.openxmlformats.org/officeDocument/2006/relationships/image" Target="../media/image80.jpeg"/><Relationship Id="rId5" Type="http://schemas.openxmlformats.org/officeDocument/2006/relationships/image" Target="../media/image79.png"/><Relationship Id="rId4" Type="http://schemas.openxmlformats.org/officeDocument/2006/relationships/image" Target="../media/image78.jpeg"/><Relationship Id="rId3" Type="http://schemas.openxmlformats.org/officeDocument/2006/relationships/image" Target="../media/image77.jpeg"/><Relationship Id="rId2" Type="http://schemas.openxmlformats.org/officeDocument/2006/relationships/image" Target="../media/image76.jpeg"/><Relationship Id="rId12" Type="http://schemas.openxmlformats.org/officeDocument/2006/relationships/slideLayout" Target="../slideLayouts/slideLayout16.xml"/><Relationship Id="rId11" Type="http://schemas.openxmlformats.org/officeDocument/2006/relationships/image" Target="../media/image85.jpeg"/><Relationship Id="rId10" Type="http://schemas.openxmlformats.org/officeDocument/2006/relationships/image" Target="../media/image84.jpeg"/><Relationship Id="rId1" Type="http://schemas.openxmlformats.org/officeDocument/2006/relationships/image" Target="../media/image75.jpeg"/></Relationships>
</file>

<file path=ppt/slides/_rels/slide29.xml.rels><?xml version="1.0" encoding="UTF-8" standalone="yes"?>
<Relationships xmlns="http://schemas.openxmlformats.org/package/2006/relationships"><Relationship Id="rId8" Type="http://schemas.openxmlformats.org/officeDocument/2006/relationships/slideLayout" Target="../slideLayouts/slideLayout16.xml"/><Relationship Id="rId7" Type="http://schemas.openxmlformats.org/officeDocument/2006/relationships/image" Target="../media/image92.jpeg"/><Relationship Id="rId6" Type="http://schemas.openxmlformats.org/officeDocument/2006/relationships/image" Target="../media/image91.jpeg"/><Relationship Id="rId5" Type="http://schemas.openxmlformats.org/officeDocument/2006/relationships/image" Target="../media/image90.png"/><Relationship Id="rId4" Type="http://schemas.openxmlformats.org/officeDocument/2006/relationships/image" Target="../media/image89.png"/><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image" Target="../media/image86.jpeg"/></Relationships>
</file>

<file path=ppt/slides/_rels/slide30.xml.rels><?xml version="1.0" encoding="UTF-8" standalone="yes"?>
<Relationships xmlns="http://schemas.openxmlformats.org/package/2006/relationships"><Relationship Id="rId9" Type="http://schemas.openxmlformats.org/officeDocument/2006/relationships/slideLayout" Target="../slideLayouts/slideLayout16.xml"/><Relationship Id="rId8" Type="http://schemas.openxmlformats.org/officeDocument/2006/relationships/image" Target="../media/image100.png"/><Relationship Id="rId7" Type="http://schemas.openxmlformats.org/officeDocument/2006/relationships/image" Target="../media/image99.png"/><Relationship Id="rId6" Type="http://schemas.openxmlformats.org/officeDocument/2006/relationships/image" Target="../media/image98.jpeg"/><Relationship Id="rId5" Type="http://schemas.openxmlformats.org/officeDocument/2006/relationships/image" Target="../media/image97.png"/><Relationship Id="rId4" Type="http://schemas.openxmlformats.org/officeDocument/2006/relationships/image" Target="../media/image96.png"/><Relationship Id="rId3" Type="http://schemas.openxmlformats.org/officeDocument/2006/relationships/image" Target="../media/image95.png"/><Relationship Id="rId2" Type="http://schemas.openxmlformats.org/officeDocument/2006/relationships/image" Target="../media/image94.jpeg"/><Relationship Id="rId1" Type="http://schemas.openxmlformats.org/officeDocument/2006/relationships/image" Target="../media/image93.png"/></Relationships>
</file>

<file path=ppt/slides/_rels/slide31.xml.rels><?xml version="1.0" encoding="UTF-8" standalone="yes"?>
<Relationships xmlns="http://schemas.openxmlformats.org/package/2006/relationships"><Relationship Id="rId9" Type="http://schemas.openxmlformats.org/officeDocument/2006/relationships/image" Target="../media/image109.jpeg"/><Relationship Id="rId8" Type="http://schemas.openxmlformats.org/officeDocument/2006/relationships/image" Target="../media/image108.png"/><Relationship Id="rId7" Type="http://schemas.openxmlformats.org/officeDocument/2006/relationships/image" Target="../media/image107.png"/><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png"/><Relationship Id="rId3" Type="http://schemas.openxmlformats.org/officeDocument/2006/relationships/image" Target="../media/image103.png"/><Relationship Id="rId2" Type="http://schemas.openxmlformats.org/officeDocument/2006/relationships/image" Target="../media/image102.png"/><Relationship Id="rId10" Type="http://schemas.openxmlformats.org/officeDocument/2006/relationships/slideLayout" Target="../slideLayouts/slideLayout16.xml"/><Relationship Id="rId1" Type="http://schemas.openxmlformats.org/officeDocument/2006/relationships/image" Target="../media/image101.png"/></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16.xml"/><Relationship Id="rId5" Type="http://schemas.openxmlformats.org/officeDocument/2006/relationships/image" Target="../media/image114.png"/><Relationship Id="rId4" Type="http://schemas.openxmlformats.org/officeDocument/2006/relationships/image" Target="../media/image113.png"/><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image" Target="../media/image11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image" Target="../media/image116.png"/><Relationship Id="rId1" Type="http://schemas.openxmlformats.org/officeDocument/2006/relationships/image" Target="../media/image11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117.png"/></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image" Target="../media/image118.jpeg"/></Relationships>
</file>

<file path=ppt/slides/_rels/slide39.xml.rels><?xml version="1.0" encoding="UTF-8" standalone="yes"?>
<Relationships xmlns="http://schemas.openxmlformats.org/package/2006/relationships"><Relationship Id="rId7" Type="http://schemas.openxmlformats.org/officeDocument/2006/relationships/slideLayout" Target="../slideLayouts/slideLayout16.xml"/><Relationship Id="rId6" Type="http://schemas.openxmlformats.org/officeDocument/2006/relationships/image" Target="../media/image122.png"/><Relationship Id="rId5" Type="http://schemas.openxmlformats.org/officeDocument/2006/relationships/image" Target="../media/image121.jpeg"/><Relationship Id="rId4" Type="http://schemas.openxmlformats.org/officeDocument/2006/relationships/image" Target="../media/image113.png"/><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image" Target="../media/image110.png"/></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16.xml"/><Relationship Id="rId4" Type="http://schemas.openxmlformats.org/officeDocument/2006/relationships/image" Target="../media/image126.png"/><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image" Target="../media/image123.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12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image" Target="../media/image12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7.xml.rels><?xml version="1.0" encoding="UTF-8" standalone="yes"?>
<Relationships xmlns="http://schemas.openxmlformats.org/package/2006/relationships"><Relationship Id="rId4" Type="http://schemas.openxmlformats.org/officeDocument/2006/relationships/slideLayout" Target="../slideLayouts/slideLayout16.xml"/><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image" Target="../media/image129.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 name="标题 1"/>
          <p:cNvSpPr txBox="1"/>
          <p:nvPr>
            <p:ph type="title"/>
          </p:nvPr>
        </p:nvSpPr>
        <p:spPr>
          <a:xfrm>
            <a:off x="578223" y="1116106"/>
            <a:ext cx="10089778" cy="820270"/>
          </a:xfrm>
          <a:prstGeom prst="rect">
            <a:avLst/>
          </a:prstGeom>
        </p:spPr>
        <p:txBody>
          <a:bodyPr/>
          <a:lstStyle/>
          <a:p/>
        </p:txBody>
      </p:sp>
      <p:pic>
        <p:nvPicPr>
          <p:cNvPr id="574" name="图片 3" descr="图片 3"/>
          <p:cNvPicPr>
            <a:picLocks noChangeAspect="1"/>
          </p:cNvPicPr>
          <p:nvPr/>
        </p:nvPicPr>
        <p:blipFill>
          <a:blip r:embed="rId1"/>
          <a:stretch>
            <a:fillRect/>
          </a:stretch>
        </p:blipFill>
        <p:spPr>
          <a:xfrm>
            <a:off x="1270" y="317"/>
            <a:ext cx="12189460" cy="6857367"/>
          </a:xfrm>
          <a:prstGeom prst="rect">
            <a:avLst/>
          </a:prstGeom>
          <a:ln w="12700">
            <a:miter lim="400000"/>
            <a:headEnd/>
            <a:tailEnd/>
          </a:ln>
        </p:spPr>
      </p:pic>
      <p:pic>
        <p:nvPicPr>
          <p:cNvPr id="575" name="图形 8" descr="图形 8"/>
          <p:cNvPicPr>
            <a:picLocks noChangeAspect="1"/>
          </p:cNvPicPr>
          <p:nvPr/>
        </p:nvPicPr>
        <p:blipFill>
          <a:blip r:embed="rId2"/>
          <a:stretch>
            <a:fillRect/>
          </a:stretch>
        </p:blipFill>
        <p:spPr>
          <a:xfrm>
            <a:off x="6753859" y="3799840"/>
            <a:ext cx="2745106" cy="2457451"/>
          </a:xfrm>
          <a:prstGeom prst="rect">
            <a:avLst/>
          </a:prstGeom>
          <a:ln w="12700">
            <a:miter lim="400000"/>
            <a:headEnd/>
            <a:tailEnd/>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 name="标题 1"/>
          <p:cNvSpPr txBox="1"/>
          <p:nvPr>
            <p:ph type="title"/>
          </p:nvPr>
        </p:nvSpPr>
        <p:spPr>
          <a:xfrm>
            <a:off x="353566" y="136524"/>
            <a:ext cx="8396539" cy="668149"/>
          </a:xfrm>
          <a:prstGeom prst="rect">
            <a:avLst/>
          </a:prstGeom>
        </p:spPr>
        <p:txBody>
          <a:bodyPr/>
          <a:lstStyle/>
          <a:p>
            <a:pPr rtl="1"/>
            <a:r>
              <a:rPr>
                <a:latin typeface="Calibri" panose="020F0502020204030204" charset="0"/>
                <a:cs typeface="Calibri" panose="020F0502020204030204" charset="0"/>
              </a:rPr>
              <a:t>תוכן העניינים</a:t>
            </a:r>
            <a:endParaRPr>
              <a:latin typeface="Calibri" panose="020F0502020204030204" charset="0"/>
              <a:cs typeface="Calibri" panose="020F0502020204030204" charset="0"/>
            </a:endParaRPr>
          </a:p>
        </p:txBody>
      </p:sp>
      <p:sp>
        <p:nvSpPr>
          <p:cNvPr id="578" name="内容占位符 2"/>
          <p:cNvSpPr txBox="1"/>
          <p:nvPr>
            <p:ph type="body" idx="1"/>
          </p:nvPr>
        </p:nvSpPr>
        <p:spPr>
          <a:xfrm>
            <a:off x="354329" y="1062354"/>
            <a:ext cx="8714107" cy="5554347"/>
          </a:xfrm>
          <a:prstGeom prst="rect">
            <a:avLst/>
          </a:prstGeom>
        </p:spPr>
        <p:txBody>
          <a:bodyPr>
            <a:noAutofit/>
          </a:bodyPr>
          <a:lstStyle/>
          <a:p>
            <a:pPr rtl="1">
              <a:lnSpc>
                <a:spcPct val="90000"/>
              </a:lnSpc>
              <a:defRPr sz="4000" b="1">
                <a:latin typeface="MiSans" panose="00000500000000000000" charset="-122"/>
                <a:ea typeface="MiSans" panose="00000500000000000000" charset="-122"/>
                <a:cs typeface="MiSans" panose="00000500000000000000" charset="-122"/>
                <a:sym typeface="MiSans" panose="00000500000000000000" charset="-122"/>
              </a:defRPr>
            </a:pPr>
            <a:r>
              <a:rPr sz="2800">
                <a:latin typeface="Calibri" panose="020F0502020204030204" charset="0"/>
                <a:cs typeface="Calibri" panose="020F0502020204030204" charset="0"/>
              </a:rPr>
              <a:t>01 הרכב ומאפיינים של חומר צמנטי פוספט-מגנזיום</a:t>
            </a:r>
            <a:endParaRPr sz="2800">
              <a:latin typeface="Calibri" panose="020F0502020204030204" charset="0"/>
              <a:cs typeface="Calibri" panose="020F0502020204030204" charset="0"/>
            </a:endParaRPr>
          </a:p>
          <a:p>
            <a:pPr>
              <a:lnSpc>
                <a:spcPct val="90000"/>
              </a:lnSpc>
              <a:defRPr b="1">
                <a:latin typeface="MiSans" panose="00000500000000000000" charset="-122"/>
                <a:ea typeface="MiSans" panose="00000500000000000000" charset="-122"/>
                <a:cs typeface="MiSans" panose="00000500000000000000" charset="-122"/>
                <a:sym typeface="MiSans" panose="00000500000000000000" charset="-122"/>
              </a:defRPr>
            </a:pPr>
            <a:endParaRPr sz="1600">
              <a:latin typeface="Calibri" panose="020F0502020204030204" charset="0"/>
              <a:cs typeface="Calibri" panose="020F0502020204030204" charset="0"/>
            </a:endParaRPr>
          </a:p>
          <a:p>
            <a:pPr rtl="1">
              <a:lnSpc>
                <a:spcPct val="90000"/>
              </a:lnSpc>
              <a:defRPr sz="4000" b="1">
                <a:latin typeface="MiSans" panose="00000500000000000000" charset="-122"/>
                <a:ea typeface="MiSans" panose="00000500000000000000" charset="-122"/>
                <a:cs typeface="MiSans" panose="00000500000000000000" charset="-122"/>
                <a:sym typeface="MiSans" panose="00000500000000000000" charset="-122"/>
              </a:defRPr>
            </a:pPr>
            <a:r>
              <a:rPr sz="2800">
                <a:latin typeface="Calibri" panose="020F0502020204030204" charset="0"/>
                <a:cs typeface="Calibri" panose="020F0502020204030204" charset="0"/>
              </a:rPr>
              <a:t>02 יישומים הנדסיים של חומר צמנטי פוספט-מגנזיום</a:t>
            </a:r>
            <a:endParaRPr sz="2800">
              <a:latin typeface="Calibri" panose="020F0502020204030204" charset="0"/>
              <a:cs typeface="Calibri" panose="020F0502020204030204" charset="0"/>
            </a:endParaRPr>
          </a:p>
          <a:p>
            <a:pPr>
              <a:lnSpc>
                <a:spcPct val="90000"/>
              </a:lnSpc>
              <a:defRPr b="1">
                <a:latin typeface="MiSans" panose="00000500000000000000" charset="-122"/>
                <a:ea typeface="MiSans" panose="00000500000000000000" charset="-122"/>
                <a:cs typeface="MiSans" panose="00000500000000000000" charset="-122"/>
                <a:sym typeface="MiSans" panose="00000500000000000000" charset="-122"/>
              </a:defRPr>
            </a:pPr>
            <a:endParaRPr sz="1600">
              <a:latin typeface="Calibri" panose="020F0502020204030204" charset="0"/>
              <a:cs typeface="Calibri" panose="020F0502020204030204" charset="0"/>
            </a:endParaRPr>
          </a:p>
          <a:p>
            <a:pPr rtl="1">
              <a:lnSpc>
                <a:spcPct val="90000"/>
              </a:lnSpc>
              <a:defRPr sz="4000" b="1">
                <a:latin typeface="MiSans" panose="00000500000000000000" charset="-122"/>
                <a:ea typeface="MiSans" panose="00000500000000000000" charset="-122"/>
                <a:cs typeface="MiSans" panose="00000500000000000000" charset="-122"/>
                <a:sym typeface="MiSans" panose="00000500000000000000" charset="-122"/>
              </a:defRPr>
            </a:pPr>
            <a:r>
              <a:rPr sz="2800">
                <a:latin typeface="Calibri" panose="020F0502020204030204" charset="0"/>
                <a:cs typeface="Calibri" panose="020F0502020204030204" charset="0"/>
              </a:rPr>
              <a:t>03 סדרת מוצרים של חומר צמנטי פוספט-מגנזיום</a:t>
            </a:r>
            <a:endParaRPr sz="2800">
              <a:latin typeface="Calibri" panose="020F0502020204030204" charset="0"/>
              <a:cs typeface="Calibri" panose="020F0502020204030204" charset="0"/>
            </a:endParaRPr>
          </a:p>
          <a:p>
            <a:pPr>
              <a:lnSpc>
                <a:spcPct val="90000"/>
              </a:lnSpc>
              <a:defRPr b="1">
                <a:latin typeface="MiSans" panose="00000500000000000000" charset="-122"/>
                <a:ea typeface="MiSans" panose="00000500000000000000" charset="-122"/>
                <a:cs typeface="MiSans" panose="00000500000000000000" charset="-122"/>
                <a:sym typeface="MiSans" panose="00000500000000000000" charset="-122"/>
              </a:defRPr>
            </a:pPr>
            <a:endParaRPr sz="1600">
              <a:latin typeface="Calibri" panose="020F0502020204030204" charset="0"/>
              <a:cs typeface="Calibri" panose="020F0502020204030204" charset="0"/>
            </a:endParaRPr>
          </a:p>
          <a:p>
            <a:pPr rtl="1">
              <a:lnSpc>
                <a:spcPct val="90000"/>
              </a:lnSpc>
              <a:defRPr sz="4000" b="1">
                <a:latin typeface="MiSans" panose="00000500000000000000" charset="-122"/>
                <a:ea typeface="MiSans" panose="00000500000000000000" charset="-122"/>
                <a:cs typeface="MiSans" panose="00000500000000000000" charset="-122"/>
                <a:sym typeface="MiSans" panose="00000500000000000000" charset="-122"/>
              </a:defRPr>
            </a:pPr>
            <a:r>
              <a:rPr sz="2800">
                <a:latin typeface="Calibri" panose="020F0502020204030204" charset="0"/>
                <a:cs typeface="Calibri" panose="020F0502020204030204" charset="0"/>
              </a:rPr>
              <a:t>04 סיכויי יישום של סדרת המוצרים מחומר צמנטי פוספט-מגנזיום</a:t>
            </a:r>
            <a:endParaRPr sz="2800">
              <a:latin typeface="Calibri" panose="020F0502020204030204" charset="0"/>
              <a:cs typeface="Calibri" panose="020F0502020204030204" charset="0"/>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 name="标题 1"/>
          <p:cNvSpPr txBox="1"/>
          <p:nvPr>
            <p:ph type="title"/>
          </p:nvPr>
        </p:nvSpPr>
        <p:spPr>
          <a:xfrm>
            <a:off x="353566" y="136524"/>
            <a:ext cx="8396539" cy="668149"/>
          </a:xfrm>
          <a:prstGeom prst="rect">
            <a:avLst/>
          </a:prstGeom>
        </p:spPr>
        <p:txBody>
          <a:bodyPr/>
          <a:lstStyle/>
          <a:p>
            <a:pPr defTabSz="648970" rtl="1">
              <a:defRPr sz="1985">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grpSp>
        <p:nvGrpSpPr>
          <p:cNvPr id="583" name="组合 43"/>
          <p:cNvGrpSpPr/>
          <p:nvPr/>
        </p:nvGrpSpPr>
        <p:grpSpPr>
          <a:xfrm>
            <a:off x="644377" y="1181370"/>
            <a:ext cx="3300904" cy="1188363"/>
            <a:chOff x="0" y="0"/>
            <a:chExt cx="3300903" cy="1188362"/>
          </a:xfrm>
        </p:grpSpPr>
        <p:sp>
          <p:nvSpPr>
            <p:cNvPr id="581" name="椭圆 39"/>
            <p:cNvSpPr/>
            <p:nvPr/>
          </p:nvSpPr>
          <p:spPr>
            <a:xfrm>
              <a:off x="0" y="0"/>
              <a:ext cx="3300904" cy="1188363"/>
            </a:xfrm>
            <a:prstGeom prst="ellipse">
              <a:avLst/>
            </a:prstGeom>
            <a:solidFill>
              <a:srgbClr val="00B0F0"/>
            </a:solidFill>
            <a:ln w="12700" cap="flat">
              <a:noFill/>
              <a:miter lim="400000"/>
            </a:ln>
            <a:effectLst/>
          </p:spPr>
          <p:txBody>
            <a:bodyPr wrap="square" lIns="45719" tIns="45719" rIns="45719" bIns="45719" numCol="1" anchor="ctr">
              <a:noAutofit/>
            </a:bodyPr>
            <a:lstStyle/>
            <a:p>
              <a:pPr algn="ctr">
                <a:defRPr sz="1600">
                  <a:solidFill>
                    <a:srgbClr val="FFFFFF"/>
                  </a:solidFill>
                  <a:latin typeface="Times New Roman Regular"/>
                  <a:ea typeface="Times New Roman Regular"/>
                  <a:cs typeface="Times New Roman Regular"/>
                  <a:sym typeface="Times New Roman Regular"/>
                </a:defRPr>
              </a:pPr>
              <a:endParaRPr>
                <a:latin typeface="Calibri" panose="020F0502020204030204" charset="0"/>
                <a:cs typeface="Calibri" panose="020F0502020204030204" charset="0"/>
              </a:endParaRPr>
            </a:p>
          </p:txBody>
        </p:sp>
        <p:sp>
          <p:nvSpPr>
            <p:cNvPr id="582" name="文本框 40"/>
            <p:cNvSpPr txBox="1"/>
            <p:nvPr/>
          </p:nvSpPr>
          <p:spPr>
            <a:xfrm>
              <a:off x="607818" y="353511"/>
              <a:ext cx="1910815" cy="332741"/>
            </a:xfrm>
            <a:prstGeom prst="rect">
              <a:avLst/>
            </a:prstGeom>
            <a:noFill/>
            <a:ln w="12700" cap="flat">
              <a:noFill/>
              <a:miter lim="400000"/>
            </a:ln>
            <a:effectLst/>
          </p:spPr>
          <p:txBody>
            <a:bodyPr wrap="none" lIns="45719" tIns="45719" rIns="45719" bIns="45719" numCol="1" anchor="t">
              <a:spAutoFit/>
            </a:bodyPr>
            <a:lstStyle>
              <a:lvl1pPr algn="ctr">
                <a:defRPr sz="1600" b="1">
                  <a:solidFill>
                    <a:srgbClr val="FF0000"/>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מלט פוספט</a:t>
              </a:r>
              <a:endParaRPr>
                <a:latin typeface="Calibri" panose="020F0502020204030204" charset="0"/>
                <a:cs typeface="Calibri" panose="020F0502020204030204" charset="0"/>
              </a:endParaRPr>
            </a:p>
          </p:txBody>
        </p:sp>
      </p:grpSp>
      <p:grpSp>
        <p:nvGrpSpPr>
          <p:cNvPr id="586" name="组合 44"/>
          <p:cNvGrpSpPr/>
          <p:nvPr/>
        </p:nvGrpSpPr>
        <p:grpSpPr>
          <a:xfrm>
            <a:off x="4493938" y="1149874"/>
            <a:ext cx="3300905" cy="1188362"/>
            <a:chOff x="0" y="0"/>
            <a:chExt cx="3300903" cy="1188361"/>
          </a:xfrm>
        </p:grpSpPr>
        <p:sp>
          <p:nvSpPr>
            <p:cNvPr id="584" name="椭圆 36"/>
            <p:cNvSpPr/>
            <p:nvPr/>
          </p:nvSpPr>
          <p:spPr>
            <a:xfrm>
              <a:off x="0" y="0"/>
              <a:ext cx="3300904" cy="1188362"/>
            </a:xfrm>
            <a:prstGeom prst="ellipse">
              <a:avLst/>
            </a:prstGeom>
            <a:solidFill>
              <a:srgbClr val="00B0F0"/>
            </a:solidFill>
            <a:ln w="12700" cap="flat">
              <a:noFill/>
              <a:miter lim="400000"/>
            </a:ln>
            <a:effectLst/>
          </p:spPr>
          <p:txBody>
            <a:bodyPr wrap="square" lIns="45719" tIns="45719" rIns="45719" bIns="45719" numCol="1" anchor="ctr">
              <a:noAutofit/>
            </a:bodyPr>
            <a:lstStyle/>
            <a:p>
              <a:pPr algn="ctr">
                <a:defRPr sz="1600">
                  <a:solidFill>
                    <a:srgbClr val="FFFFFF"/>
                  </a:solidFill>
                  <a:latin typeface="Times New Roman Regular"/>
                  <a:ea typeface="Times New Roman Regular"/>
                  <a:cs typeface="Times New Roman Regular"/>
                  <a:sym typeface="Times New Roman Regular"/>
                </a:defRPr>
              </a:pPr>
              <a:endParaRPr>
                <a:latin typeface="Calibri" panose="020F0502020204030204" charset="0"/>
                <a:cs typeface="Calibri" panose="020F0502020204030204" charset="0"/>
              </a:endParaRPr>
            </a:p>
          </p:txBody>
        </p:sp>
        <p:sp>
          <p:nvSpPr>
            <p:cNvPr id="585" name="文本框 4"/>
            <p:cNvSpPr txBox="1"/>
            <p:nvPr/>
          </p:nvSpPr>
          <p:spPr>
            <a:xfrm>
              <a:off x="46589" y="371281"/>
              <a:ext cx="3107393" cy="574041"/>
            </a:xfrm>
            <a:prstGeom prst="rect">
              <a:avLst/>
            </a:prstGeom>
            <a:noFill/>
            <a:ln w="12700" cap="flat">
              <a:noFill/>
              <a:miter lim="400000"/>
            </a:ln>
            <a:effectLst/>
          </p:spPr>
          <p:txBody>
            <a:bodyPr wrap="none" lIns="45719" tIns="45719" rIns="45719" bIns="45719" numCol="1" anchor="t">
              <a:spAutoFit/>
            </a:bodyPr>
            <a:lstStyle/>
            <a:p>
              <a:pPr algn="ctr" rtl="1">
                <a:defRPr sz="1600" b="1">
                  <a:solidFill>
                    <a:srgbClr val="FF0000"/>
                  </a:solidFill>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קרמיקה פוספטית קשורה כימית</a:t>
              </a:r>
              <a:br>
                <a:rPr>
                  <a:latin typeface="Calibri" panose="020F0502020204030204" charset="0"/>
                  <a:cs typeface="Calibri" panose="020F0502020204030204" charset="0"/>
                </a:rPr>
              </a:br>
              <a:endParaRPr>
                <a:latin typeface="Calibri" panose="020F0502020204030204" charset="0"/>
                <a:cs typeface="Calibri" panose="020F0502020204030204" charset="0"/>
              </a:endParaRPr>
            </a:p>
          </p:txBody>
        </p:sp>
      </p:grpSp>
      <p:grpSp>
        <p:nvGrpSpPr>
          <p:cNvPr id="589" name="组合 47"/>
          <p:cNvGrpSpPr/>
          <p:nvPr/>
        </p:nvGrpSpPr>
        <p:grpSpPr>
          <a:xfrm>
            <a:off x="8208865" y="1158201"/>
            <a:ext cx="3671948" cy="1187772"/>
            <a:chOff x="0" y="0"/>
            <a:chExt cx="3671947" cy="1187771"/>
          </a:xfrm>
        </p:grpSpPr>
        <p:sp>
          <p:nvSpPr>
            <p:cNvPr id="587" name="椭圆 48"/>
            <p:cNvSpPr/>
            <p:nvPr/>
          </p:nvSpPr>
          <p:spPr>
            <a:xfrm>
              <a:off x="185521" y="0"/>
              <a:ext cx="3300905" cy="1187772"/>
            </a:xfrm>
            <a:prstGeom prst="ellipse">
              <a:avLst/>
            </a:prstGeom>
            <a:solidFill>
              <a:srgbClr val="00B0F0"/>
            </a:solidFill>
            <a:ln w="12700" cap="flat">
              <a:noFill/>
              <a:miter lim="400000"/>
            </a:ln>
            <a:effectLst/>
          </p:spPr>
          <p:txBody>
            <a:bodyPr wrap="square" lIns="45719" tIns="45719" rIns="45719" bIns="45719" numCol="1" anchor="ctr">
              <a:noAutofit/>
            </a:bodyPr>
            <a:lstStyle/>
            <a:p>
              <a:pPr algn="ctr">
                <a:defRPr sz="1600">
                  <a:solidFill>
                    <a:srgbClr val="FFFFFF"/>
                  </a:solidFill>
                  <a:latin typeface="Times New Roman Regular"/>
                  <a:ea typeface="Times New Roman Regular"/>
                  <a:cs typeface="Times New Roman Regular"/>
                  <a:sym typeface="Times New Roman Regular"/>
                </a:defRPr>
              </a:pPr>
              <a:endParaRPr>
                <a:latin typeface="Calibri" panose="020F0502020204030204" charset="0"/>
                <a:cs typeface="Calibri" panose="020F0502020204030204" charset="0"/>
              </a:endParaRPr>
            </a:p>
          </p:txBody>
        </p:sp>
        <p:sp>
          <p:nvSpPr>
            <p:cNvPr id="588" name="文本框 49"/>
            <p:cNvSpPr txBox="1"/>
            <p:nvPr/>
          </p:nvSpPr>
          <p:spPr>
            <a:xfrm>
              <a:off x="0" y="373423"/>
              <a:ext cx="3671948" cy="574041"/>
            </a:xfrm>
            <a:prstGeom prst="rect">
              <a:avLst/>
            </a:prstGeom>
            <a:noFill/>
            <a:ln w="12700" cap="flat">
              <a:noFill/>
              <a:miter lim="400000"/>
            </a:ln>
            <a:effectLst/>
          </p:spPr>
          <p:txBody>
            <a:bodyPr wrap="none" lIns="45719" tIns="45719" rIns="45719" bIns="45719" numCol="1" anchor="t">
              <a:spAutoFit/>
            </a:bodyPr>
            <a:lstStyle/>
            <a:p>
              <a:pPr algn="ctr" rtl="1">
                <a:defRPr sz="1600" b="1">
                  <a:solidFill>
                    <a:srgbClr val="FF0000"/>
                  </a:solidFill>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חומר צמנטי פוספט-מגנזיום</a:t>
              </a:r>
              <a:br>
                <a:rPr>
                  <a:latin typeface="Calibri" panose="020F0502020204030204" charset="0"/>
                  <a:cs typeface="Calibri" panose="020F0502020204030204" charset="0"/>
                </a:rPr>
              </a:br>
              <a:endParaRPr>
                <a:latin typeface="Calibri" panose="020F0502020204030204" charset="0"/>
                <a:cs typeface="Calibri" panose="020F0502020204030204" charset="0"/>
              </a:endParaRPr>
            </a:p>
          </p:txBody>
        </p:sp>
      </p:grpSp>
      <p:sp>
        <p:nvSpPr>
          <p:cNvPr id="590" name="箭头: 右 5"/>
          <p:cNvSpPr/>
          <p:nvPr/>
        </p:nvSpPr>
        <p:spPr>
          <a:xfrm>
            <a:off x="3956625" y="1632054"/>
            <a:ext cx="480901" cy="224003"/>
          </a:xfrm>
          <a:prstGeom prst="rightArrow">
            <a:avLst>
              <a:gd name="adj1" fmla="val 50000"/>
              <a:gd name="adj2" fmla="val 50000"/>
            </a:avLst>
          </a:prstGeom>
          <a:solidFill>
            <a:srgbClr val="FF0000"/>
          </a:solidFill>
          <a:ln w="12700">
            <a:solidFill>
              <a:srgbClr val="1E3156"/>
            </a:solidFill>
            <a:miter/>
          </a:ln>
        </p:spPr>
        <p:txBody>
          <a:bodyPr lIns="45719" rIns="45719" anchor="ctr"/>
          <a:lstStyle/>
          <a:p>
            <a:pPr algn="ctr">
              <a:defRPr>
                <a:solidFill>
                  <a:srgbClr val="FFFFFF"/>
                </a:solidFill>
              </a:defRPr>
            </a:pPr>
            <a:endParaRPr>
              <a:latin typeface="Calibri" panose="020F0502020204030204" charset="0"/>
              <a:cs typeface="Calibri" panose="020F0502020204030204" charset="0"/>
            </a:endParaRPr>
          </a:p>
        </p:txBody>
      </p:sp>
      <p:sp>
        <p:nvSpPr>
          <p:cNvPr id="591" name="箭头: 右 6"/>
          <p:cNvSpPr/>
          <p:nvPr/>
        </p:nvSpPr>
        <p:spPr>
          <a:xfrm>
            <a:off x="7839553" y="1650295"/>
            <a:ext cx="554835" cy="230834"/>
          </a:xfrm>
          <a:prstGeom prst="rightArrow">
            <a:avLst>
              <a:gd name="adj1" fmla="val 50000"/>
              <a:gd name="adj2" fmla="val 50000"/>
            </a:avLst>
          </a:prstGeom>
          <a:solidFill>
            <a:srgbClr val="FF0000"/>
          </a:solidFill>
          <a:ln w="12700">
            <a:solidFill>
              <a:srgbClr val="1E3156"/>
            </a:solidFill>
            <a:miter/>
          </a:ln>
        </p:spPr>
        <p:txBody>
          <a:bodyPr lIns="45719" rIns="45719" anchor="ctr"/>
          <a:lstStyle/>
          <a:p>
            <a:pPr algn="ctr">
              <a:defRPr>
                <a:solidFill>
                  <a:srgbClr val="FF0000"/>
                </a:solidFill>
              </a:defRPr>
            </a:pPr>
            <a:endParaRPr>
              <a:latin typeface="Calibri" panose="020F0502020204030204" charset="0"/>
              <a:cs typeface="Calibri" panose="020F0502020204030204" charset="0"/>
            </a:endParaRPr>
          </a:p>
        </p:txBody>
      </p:sp>
      <p:pic>
        <p:nvPicPr>
          <p:cNvPr id="3" name="图片 2" descr="56jsL"/>
          <p:cNvPicPr>
            <a:picLocks noChangeAspect="1"/>
          </p:cNvPicPr>
          <p:nvPr/>
        </p:nvPicPr>
        <p:blipFill>
          <a:blip r:embed="rId1"/>
          <a:stretch>
            <a:fillRect/>
          </a:stretch>
        </p:blipFill>
        <p:spPr>
          <a:xfrm>
            <a:off x="2063750" y="2924810"/>
            <a:ext cx="7883525" cy="3547110"/>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 name="标题 1"/>
          <p:cNvSpPr txBox="1"/>
          <p:nvPr>
            <p:ph type="title"/>
          </p:nvPr>
        </p:nvSpPr>
        <p:spPr>
          <a:xfrm>
            <a:off x="353566" y="136524"/>
            <a:ext cx="8396539" cy="668149"/>
          </a:xfrm>
          <a:prstGeom prst="rect">
            <a:avLst/>
          </a:prstGeom>
        </p:spPr>
        <p:txBody>
          <a:bodyPr/>
          <a:lstStyle>
            <a:lvl1pPr defTabSz="648970">
              <a:defRPr sz="1985">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grpSp>
        <p:nvGrpSpPr>
          <p:cNvPr id="597" name="组合 15"/>
          <p:cNvGrpSpPr/>
          <p:nvPr/>
        </p:nvGrpSpPr>
        <p:grpSpPr>
          <a:xfrm>
            <a:off x="1612299" y="2519261"/>
            <a:ext cx="1639572" cy="2234063"/>
            <a:chOff x="0" y="0"/>
            <a:chExt cx="1639570" cy="2234062"/>
          </a:xfrm>
        </p:grpSpPr>
        <p:pic>
          <p:nvPicPr>
            <p:cNvPr id="595" name="Picture 2" descr="Picture 2"/>
            <p:cNvPicPr>
              <a:picLocks noChangeAspect="1"/>
            </p:cNvPicPr>
            <p:nvPr/>
          </p:nvPicPr>
          <p:blipFill>
            <a:blip r:embed="rId1"/>
            <a:stretch>
              <a:fillRect/>
            </a:stretch>
          </p:blipFill>
          <p:spPr>
            <a:xfrm>
              <a:off x="146607" y="0"/>
              <a:ext cx="1295935" cy="1295820"/>
            </a:xfrm>
            <a:prstGeom prst="rect">
              <a:avLst/>
            </a:prstGeom>
            <a:ln w="9525" cap="flat">
              <a:solidFill>
                <a:srgbClr val="C00000"/>
              </a:solidFill>
              <a:prstDash val="solid"/>
              <a:miter lim="800000"/>
              <a:headEnd/>
              <a:tailEnd/>
            </a:ln>
            <a:effectLst/>
          </p:spPr>
        </p:pic>
        <p:sp>
          <p:nvSpPr>
            <p:cNvPr id="596" name="TextBox 2"/>
            <p:cNvSpPr txBox="1"/>
            <p:nvPr/>
          </p:nvSpPr>
          <p:spPr>
            <a:xfrm>
              <a:off x="0" y="735330"/>
              <a:ext cx="1639571" cy="1498733"/>
            </a:xfrm>
            <a:prstGeom prst="rect">
              <a:avLst/>
            </a:prstGeom>
            <a:noFill/>
            <a:ln w="12700" cap="flat">
              <a:noFill/>
              <a:miter lim="400000"/>
            </a:ln>
            <a:effectLst/>
          </p:spPr>
          <p:txBody>
            <a:bodyPr wrap="square" lIns="45718" tIns="45718" rIns="45718" bIns="45718" numCol="1" anchor="t">
              <a:spAutoFit/>
            </a:bodyPr>
            <a:lstStyle/>
            <a:p>
              <a:pPr algn="ctr" rtl="1">
                <a:lnSpc>
                  <a:spcPct val="120000"/>
                </a:lnSpc>
                <a:defRPr sz="1400" b="1">
                  <a:solidFill>
                    <a:srgbClr val="C00000"/>
                  </a:solidFill>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MgO</a:t>
              </a:r>
              <a:endParaRPr>
                <a:latin typeface="Calibri" panose="020F0502020204030204" charset="0"/>
                <a:cs typeface="Calibri" panose="020F0502020204030204" charset="0"/>
              </a:endParaRPr>
            </a:p>
            <a:p>
              <a:pPr algn="ctr" rtl="1">
                <a:lnSpc>
                  <a:spcPct val="120000"/>
                </a:lnSpc>
                <a:defRPr sz="140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30%~80  wt%</a:t>
              </a:r>
              <a:endParaRPr>
                <a:latin typeface="Calibri" panose="020F0502020204030204" charset="0"/>
                <a:cs typeface="Calibri" panose="020F0502020204030204" charset="0"/>
              </a:endParaRPr>
            </a:p>
            <a:p>
              <a:pPr algn="ctr" rtl="1">
                <a:lnSpc>
                  <a:spcPct val="120000"/>
                </a:lnSpc>
                <a:defRPr sz="140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מגנזיום מחודש, מגנזיום מותך בחשמל וכו'</a:t>
              </a:r>
              <a:endParaRPr>
                <a:latin typeface="Calibri" panose="020F0502020204030204" charset="0"/>
                <a:cs typeface="Calibri" panose="020F0502020204030204" charset="0"/>
              </a:endParaRPr>
            </a:p>
          </p:txBody>
        </p:sp>
      </p:grpSp>
      <p:pic>
        <p:nvPicPr>
          <p:cNvPr id="598" name="Picture 3" descr="Picture 3"/>
          <p:cNvPicPr>
            <a:picLocks noChangeAspect="1"/>
          </p:cNvPicPr>
          <p:nvPr/>
        </p:nvPicPr>
        <p:blipFill>
          <a:blip r:embed="rId2"/>
          <a:stretch>
            <a:fillRect/>
          </a:stretch>
        </p:blipFill>
        <p:spPr>
          <a:xfrm>
            <a:off x="5045295" y="2506282"/>
            <a:ext cx="1295934" cy="1295821"/>
          </a:xfrm>
          <a:prstGeom prst="rect">
            <a:avLst/>
          </a:prstGeom>
          <a:ln>
            <a:solidFill>
              <a:srgbClr val="C00000"/>
            </a:solidFill>
            <a:miter/>
          </a:ln>
        </p:spPr>
      </p:pic>
      <p:sp>
        <p:nvSpPr>
          <p:cNvPr id="599" name="十字形 51"/>
          <p:cNvSpPr/>
          <p:nvPr/>
        </p:nvSpPr>
        <p:spPr>
          <a:xfrm>
            <a:off x="3078696" y="3066650"/>
            <a:ext cx="279387" cy="273013"/>
          </a:xfrm>
          <a:prstGeom prst="plus">
            <a:avLst>
              <a:gd name="adj" fmla="val 25000"/>
            </a:avLst>
          </a:prstGeom>
          <a:solidFill>
            <a:srgbClr val="FFFFFF"/>
          </a:solidFill>
          <a:ln>
            <a:solidFill>
              <a:srgbClr val="000000"/>
            </a:solidFill>
          </a:ln>
        </p:spPr>
        <p:txBody>
          <a:bodyPr lIns="45719" rIns="45719" anchor="ctr"/>
          <a:lstStyle/>
          <a:p>
            <a:pPr algn="r">
              <a:defRPr sz="1200">
                <a:latin typeface="Times New Roman" panose="02020603050405020304"/>
                <a:ea typeface="Times New Roman" panose="02020603050405020304"/>
                <a:cs typeface="Times New Roman" panose="02020603050405020304"/>
                <a:sym typeface="Times New Roman" panose="02020603050405020304"/>
              </a:defRPr>
            </a:pPr>
            <a:endParaRPr>
              <a:latin typeface="Calibri" panose="020F0502020204030204" charset="0"/>
              <a:cs typeface="Calibri" panose="020F0502020204030204" charset="0"/>
            </a:endParaRPr>
          </a:p>
        </p:txBody>
      </p:sp>
      <p:sp>
        <p:nvSpPr>
          <p:cNvPr id="600" name="十字形 52"/>
          <p:cNvSpPr/>
          <p:nvPr/>
        </p:nvSpPr>
        <p:spPr>
          <a:xfrm>
            <a:off x="4734662" y="3060457"/>
            <a:ext cx="279387" cy="273013"/>
          </a:xfrm>
          <a:prstGeom prst="plus">
            <a:avLst>
              <a:gd name="adj" fmla="val 25000"/>
            </a:avLst>
          </a:prstGeom>
          <a:solidFill>
            <a:srgbClr val="FFFFFF"/>
          </a:solidFill>
          <a:ln>
            <a:solidFill>
              <a:srgbClr val="000000"/>
            </a:solidFill>
          </a:ln>
        </p:spPr>
        <p:txBody>
          <a:bodyPr lIns="45719" rIns="45719" anchor="ctr"/>
          <a:lstStyle/>
          <a:p>
            <a:pPr algn="r">
              <a:defRPr sz="1200">
                <a:latin typeface="Times New Roman" panose="02020603050405020304"/>
                <a:ea typeface="Times New Roman" panose="02020603050405020304"/>
                <a:cs typeface="Times New Roman" panose="02020603050405020304"/>
                <a:sym typeface="Times New Roman" panose="02020603050405020304"/>
              </a:defRPr>
            </a:pPr>
            <a:endParaRPr>
              <a:latin typeface="Calibri" panose="020F0502020204030204" charset="0"/>
              <a:cs typeface="Calibri" panose="020F0502020204030204" charset="0"/>
            </a:endParaRPr>
          </a:p>
        </p:txBody>
      </p:sp>
      <p:sp>
        <p:nvSpPr>
          <p:cNvPr id="601" name="十字形 53"/>
          <p:cNvSpPr/>
          <p:nvPr/>
        </p:nvSpPr>
        <p:spPr>
          <a:xfrm>
            <a:off x="6636838" y="3154158"/>
            <a:ext cx="279387" cy="273013"/>
          </a:xfrm>
          <a:prstGeom prst="plus">
            <a:avLst>
              <a:gd name="adj" fmla="val 25000"/>
            </a:avLst>
          </a:prstGeom>
          <a:solidFill>
            <a:srgbClr val="FFFFFF"/>
          </a:solidFill>
          <a:ln>
            <a:solidFill>
              <a:srgbClr val="000000"/>
            </a:solidFill>
          </a:ln>
        </p:spPr>
        <p:txBody>
          <a:bodyPr lIns="45719" rIns="45719" anchor="ctr"/>
          <a:lstStyle/>
          <a:p>
            <a:pPr algn="r">
              <a:defRPr sz="1200">
                <a:latin typeface="Times New Roman" panose="02020603050405020304"/>
                <a:ea typeface="Times New Roman" panose="02020603050405020304"/>
                <a:cs typeface="Times New Roman" panose="02020603050405020304"/>
                <a:sym typeface="Times New Roman" panose="02020603050405020304"/>
              </a:defRPr>
            </a:pPr>
            <a:endParaRPr>
              <a:latin typeface="Calibri" panose="020F0502020204030204" charset="0"/>
              <a:cs typeface="Calibri" panose="020F0502020204030204" charset="0"/>
            </a:endParaRPr>
          </a:p>
        </p:txBody>
      </p:sp>
      <p:sp>
        <p:nvSpPr>
          <p:cNvPr id="602" name="右箭头 54"/>
          <p:cNvSpPr/>
          <p:nvPr/>
        </p:nvSpPr>
        <p:spPr>
          <a:xfrm rot="5400000">
            <a:off x="8064751" y="4613888"/>
            <a:ext cx="360345" cy="341266"/>
          </a:xfrm>
          <a:prstGeom prst="rightArrow">
            <a:avLst>
              <a:gd name="adj1" fmla="val 50000"/>
              <a:gd name="adj2" fmla="val 50215"/>
            </a:avLst>
          </a:prstGeom>
          <a:solidFill>
            <a:srgbClr val="FFFFFF"/>
          </a:solidFill>
          <a:ln>
            <a:solidFill>
              <a:srgbClr val="000000"/>
            </a:solidFill>
          </a:ln>
        </p:spPr>
        <p:txBody>
          <a:bodyPr lIns="45719" rIns="45719" anchor="ctr"/>
          <a:lstStyle/>
          <a:p>
            <a:pPr algn="r">
              <a:defRPr sz="1200">
                <a:latin typeface="Times New Roman" panose="02020603050405020304"/>
                <a:ea typeface="Times New Roman" panose="02020603050405020304"/>
                <a:cs typeface="Times New Roman" panose="02020603050405020304"/>
                <a:sym typeface="Times New Roman" panose="02020603050405020304"/>
              </a:defRPr>
            </a:pPr>
            <a:endParaRPr>
              <a:latin typeface="Calibri" panose="020F0502020204030204" charset="0"/>
              <a:cs typeface="Calibri" panose="020F0502020204030204" charset="0"/>
            </a:endParaRPr>
          </a:p>
        </p:txBody>
      </p:sp>
      <p:sp>
        <p:nvSpPr>
          <p:cNvPr id="603" name="TextBox 19"/>
          <p:cNvSpPr txBox="1"/>
          <p:nvPr/>
        </p:nvSpPr>
        <p:spPr>
          <a:xfrm>
            <a:off x="4906645" y="3274695"/>
            <a:ext cx="1621156" cy="1014074"/>
          </a:xfrm>
          <a:prstGeom prst="rect">
            <a:avLst/>
          </a:prstGeom>
          <a:ln w="12700">
            <a:miter lim="400000"/>
          </a:ln>
        </p:spPr>
        <p:txBody>
          <a:bodyPr lIns="45718" tIns="45718" rIns="45718" bIns="45718">
            <a:spAutoFit/>
          </a:bodyPr>
          <a:lstStyle/>
          <a:p>
            <a:pPr algn="ctr" rtl="1">
              <a:lnSpc>
                <a:spcPct val="120000"/>
              </a:lnSpc>
              <a:defRPr sz="1400" b="1">
                <a:solidFill>
                  <a:srgbClr val="C00000"/>
                </a:solidFill>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מעכב</a:t>
            </a:r>
            <a:endParaRPr>
              <a:latin typeface="Calibri" panose="020F0502020204030204" charset="0"/>
              <a:cs typeface="Calibri" panose="020F0502020204030204" charset="0"/>
            </a:endParaRPr>
          </a:p>
          <a:p>
            <a:pPr algn="ctr" rtl="1">
              <a:lnSpc>
                <a:spcPct val="120000"/>
              </a:lnSpc>
              <a:defRPr sz="140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0~20  wt%</a:t>
            </a:r>
            <a:endParaRPr>
              <a:solidFill>
                <a:srgbClr val="0000CC"/>
              </a:solidFill>
              <a:latin typeface="Calibri" panose="020F0502020204030204" charset="0"/>
              <a:cs typeface="Calibri" panose="020F0502020204030204" charset="0"/>
            </a:endParaRPr>
          </a:p>
          <a:p>
            <a:pPr algn="ctr" rtl="1">
              <a:lnSpc>
                <a:spcPct val="120000"/>
              </a:lnSpc>
              <a:defRPr sz="140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בורקס, חומצה בורית וכו'</a:t>
            </a:r>
            <a:endParaRPr>
              <a:latin typeface="Calibri" panose="020F0502020204030204" charset="0"/>
              <a:cs typeface="Calibri" panose="020F0502020204030204" charset="0"/>
            </a:endParaRPr>
          </a:p>
        </p:txBody>
      </p:sp>
      <p:grpSp>
        <p:nvGrpSpPr>
          <p:cNvPr id="606" name="组合 22"/>
          <p:cNvGrpSpPr/>
          <p:nvPr/>
        </p:nvGrpSpPr>
        <p:grpSpPr>
          <a:xfrm>
            <a:off x="6607538" y="2519260"/>
            <a:ext cx="2238781" cy="1539460"/>
            <a:chOff x="0" y="0"/>
            <a:chExt cx="2238779" cy="1539458"/>
          </a:xfrm>
        </p:grpSpPr>
        <p:pic>
          <p:nvPicPr>
            <p:cNvPr id="604" name="Picture 15" descr="Picture 15"/>
            <p:cNvPicPr>
              <a:picLocks noChangeAspect="1"/>
            </p:cNvPicPr>
            <p:nvPr/>
          </p:nvPicPr>
          <p:blipFill>
            <a:blip r:embed="rId3"/>
            <a:stretch>
              <a:fillRect/>
            </a:stretch>
          </p:blipFill>
          <p:spPr>
            <a:xfrm>
              <a:off x="466771" y="0"/>
              <a:ext cx="1295934" cy="1295820"/>
            </a:xfrm>
            <a:prstGeom prst="rect">
              <a:avLst/>
            </a:prstGeom>
            <a:ln w="9525" cap="flat">
              <a:solidFill>
                <a:srgbClr val="C00000"/>
              </a:solidFill>
              <a:prstDash val="solid"/>
              <a:miter lim="800000"/>
              <a:headEnd/>
              <a:tailEnd/>
            </a:ln>
            <a:effectLst/>
          </p:spPr>
        </p:pic>
        <p:sp>
          <p:nvSpPr>
            <p:cNvPr id="605" name="TextBox 20"/>
            <p:cNvSpPr txBox="1"/>
            <p:nvPr/>
          </p:nvSpPr>
          <p:spPr>
            <a:xfrm>
              <a:off x="0" y="767715"/>
              <a:ext cx="2238780" cy="771744"/>
            </a:xfrm>
            <a:prstGeom prst="rect">
              <a:avLst/>
            </a:prstGeom>
            <a:noFill/>
            <a:ln w="12700" cap="flat">
              <a:noFill/>
              <a:miter lim="400000"/>
            </a:ln>
            <a:effectLst/>
          </p:spPr>
          <p:txBody>
            <a:bodyPr wrap="none" lIns="45718" tIns="45718" rIns="45718" bIns="45718" numCol="1" anchor="t">
              <a:spAutoFit/>
            </a:bodyPr>
            <a:lstStyle/>
            <a:p>
              <a:pPr algn="ctr" rtl="1">
                <a:lnSpc>
                  <a:spcPct val="120000"/>
                </a:lnSpc>
                <a:defRPr sz="1400" b="1">
                  <a:solidFill>
                    <a:srgbClr val="C00000"/>
                  </a:solidFill>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מים</a:t>
              </a:r>
              <a:endParaRPr>
                <a:latin typeface="Calibri" panose="020F0502020204030204" charset="0"/>
                <a:cs typeface="Calibri" panose="020F0502020204030204" charset="0"/>
              </a:endParaRPr>
            </a:p>
            <a:p>
              <a:pPr algn="ctr">
                <a:lnSpc>
                  <a:spcPct val="120000"/>
                </a:lnSpc>
                <a:defRPr sz="1400" b="1">
                  <a:solidFill>
                    <a:srgbClr val="C00000"/>
                  </a:solidFill>
                  <a:latin typeface="Times New Roman" panose="02020603050405020304"/>
                  <a:ea typeface="Times New Roman" panose="02020603050405020304"/>
                  <a:cs typeface="Times New Roman" panose="02020603050405020304"/>
                  <a:sym typeface="Times New Roman" panose="02020603050405020304"/>
                </a:defRPr>
              </a:pPr>
              <a:endParaRPr>
                <a:latin typeface="Calibri" panose="020F0502020204030204" charset="0"/>
                <a:cs typeface="Calibri" panose="020F0502020204030204" charset="0"/>
              </a:endParaRPr>
            </a:p>
            <a:p>
              <a:pPr algn="ctr" rtl="1">
                <a:lnSpc>
                  <a:spcPct val="120000"/>
                </a:lnSpc>
                <a:defRPr sz="140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יחס מים-מלט 0.1–0.3</a:t>
              </a:r>
              <a:endParaRPr>
                <a:latin typeface="Calibri" panose="020F0502020204030204" charset="0"/>
                <a:cs typeface="Calibri" panose="020F0502020204030204" charset="0"/>
              </a:endParaRPr>
            </a:p>
          </p:txBody>
        </p:sp>
      </p:grpSp>
      <p:sp>
        <p:nvSpPr>
          <p:cNvPr id="607" name="矩形 103"/>
          <p:cNvSpPr txBox="1"/>
          <p:nvPr/>
        </p:nvSpPr>
        <p:spPr>
          <a:xfrm>
            <a:off x="3403803" y="2031594"/>
            <a:ext cx="3139230" cy="348429"/>
          </a:xfrm>
          <a:prstGeom prst="rect">
            <a:avLst/>
          </a:prstGeom>
          <a:ln w="12700">
            <a:miter lim="400000"/>
          </a:ln>
        </p:spPr>
        <p:txBody>
          <a:bodyPr wrap="none" lIns="45719" rIns="45719">
            <a:spAutoFit/>
          </a:bodyPr>
          <a:lstStyle>
            <a:lvl1pPr>
              <a:defRPr b="1">
                <a:solidFill>
                  <a:srgbClr val="C00000"/>
                </a:solidFill>
                <a:latin typeface="Times New Roman" panose="02020603050405020304"/>
                <a:ea typeface="Times New Roman" panose="02020603050405020304"/>
                <a:cs typeface="Times New Roman" panose="02020603050405020304"/>
                <a:sym typeface="Times New Roman" panose="02020603050405020304"/>
              </a:defRPr>
            </a:lvl1pPr>
          </a:lstStyle>
          <a:p>
            <a:pPr rtl="1"/>
            <a:r>
              <a:rPr>
                <a:latin typeface="Calibri" panose="020F0502020204030204" charset="0"/>
                <a:cs typeface="Calibri" panose="020F0502020204030204" charset="0"/>
              </a:rPr>
              <a:t>רכיבים צמנטיים בסיסיים</a:t>
            </a:r>
            <a:endParaRPr>
              <a:latin typeface="Calibri" panose="020F0502020204030204" charset="0"/>
              <a:cs typeface="Calibri" panose="020F0502020204030204" charset="0"/>
            </a:endParaRPr>
          </a:p>
        </p:txBody>
      </p:sp>
      <p:grpSp>
        <p:nvGrpSpPr>
          <p:cNvPr id="610" name="组合 16"/>
          <p:cNvGrpSpPr/>
          <p:nvPr/>
        </p:nvGrpSpPr>
        <p:grpSpPr>
          <a:xfrm>
            <a:off x="3185996" y="2511292"/>
            <a:ext cx="1986280" cy="2242952"/>
            <a:chOff x="0" y="0"/>
            <a:chExt cx="1986278" cy="2242951"/>
          </a:xfrm>
        </p:grpSpPr>
        <p:pic>
          <p:nvPicPr>
            <p:cNvPr id="608" name="Picture 2" descr="Picture 2"/>
            <p:cNvPicPr>
              <a:picLocks noChangeAspect="1"/>
            </p:cNvPicPr>
            <p:nvPr/>
          </p:nvPicPr>
          <p:blipFill>
            <a:blip r:embed="rId4"/>
            <a:stretch>
              <a:fillRect/>
            </a:stretch>
          </p:blipFill>
          <p:spPr>
            <a:xfrm>
              <a:off x="223966" y="0"/>
              <a:ext cx="1295935" cy="1295821"/>
            </a:xfrm>
            <a:prstGeom prst="rect">
              <a:avLst/>
            </a:prstGeom>
            <a:ln w="9525" cap="flat">
              <a:solidFill>
                <a:srgbClr val="C00000"/>
              </a:solidFill>
              <a:prstDash val="solid"/>
              <a:miter lim="800000"/>
              <a:headEnd/>
              <a:tailEnd/>
            </a:ln>
            <a:effectLst/>
          </p:spPr>
        </p:pic>
        <p:sp>
          <p:nvSpPr>
            <p:cNvPr id="609" name="TextBox 10"/>
            <p:cNvSpPr txBox="1"/>
            <p:nvPr/>
          </p:nvSpPr>
          <p:spPr>
            <a:xfrm>
              <a:off x="0" y="744219"/>
              <a:ext cx="1986279" cy="1498733"/>
            </a:xfrm>
            <a:prstGeom prst="rect">
              <a:avLst/>
            </a:prstGeom>
            <a:noFill/>
            <a:ln w="12700" cap="flat">
              <a:noFill/>
              <a:miter lim="400000"/>
            </a:ln>
            <a:effectLst/>
          </p:spPr>
          <p:txBody>
            <a:bodyPr wrap="square" lIns="45718" tIns="45718" rIns="45718" bIns="45718" numCol="1" anchor="t">
              <a:spAutoFit/>
            </a:bodyPr>
            <a:lstStyle/>
            <a:p>
              <a:pPr algn="ctr" rtl="1">
                <a:lnSpc>
                  <a:spcPct val="120000"/>
                </a:lnSpc>
                <a:defRPr sz="1400" b="1">
                  <a:solidFill>
                    <a:srgbClr val="C00000"/>
                  </a:solidFill>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פוספט</a:t>
              </a:r>
              <a:endParaRPr>
                <a:latin typeface="Calibri" panose="020F0502020204030204" charset="0"/>
                <a:cs typeface="Calibri" panose="020F0502020204030204" charset="0"/>
              </a:endParaRPr>
            </a:p>
            <a:p>
              <a:pPr algn="ctr" rtl="1">
                <a:lnSpc>
                  <a:spcPct val="120000"/>
                </a:lnSpc>
                <a:defRPr sz="140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10%~50  wt%</a:t>
              </a:r>
              <a:endParaRPr>
                <a:latin typeface="Calibri" panose="020F0502020204030204" charset="0"/>
                <a:cs typeface="Calibri" panose="020F0502020204030204" charset="0"/>
              </a:endParaRPr>
            </a:p>
            <a:p>
              <a:pPr algn="ctr" rtl="1">
                <a:lnSpc>
                  <a:spcPct val="120000"/>
                </a:lnSpc>
                <a:defRPr sz="1400">
                  <a:solidFill>
                    <a:srgbClr val="0000CC"/>
                  </a:solidFill>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אשלגן דיהידרוגן פוספט, אשלגן דיהידרוגן פוספט וכו'</a:t>
              </a:r>
              <a:br>
                <a:rPr>
                  <a:latin typeface="Calibri" panose="020F0502020204030204" charset="0"/>
                  <a:cs typeface="Calibri" panose="020F0502020204030204" charset="0"/>
                </a:rPr>
              </a:br>
              <a:br>
                <a:rPr>
                  <a:latin typeface="Calibri" panose="020F0502020204030204" charset="0"/>
                  <a:cs typeface="Calibri" panose="020F0502020204030204" charset="0"/>
                </a:rPr>
              </a:br>
              <a:br>
                <a:rPr>
                  <a:latin typeface="Calibri" panose="020F0502020204030204" charset="0"/>
                  <a:cs typeface="Calibri" panose="020F0502020204030204" charset="0"/>
                </a:rPr>
              </a:br>
              <a:endParaRPr>
                <a:latin typeface="Calibri" panose="020F0502020204030204" charset="0"/>
                <a:cs typeface="Calibri" panose="020F0502020204030204" charset="0"/>
              </a:endParaRPr>
            </a:p>
          </p:txBody>
        </p:sp>
      </p:grpSp>
      <p:grpSp>
        <p:nvGrpSpPr>
          <p:cNvPr id="614" name="组合 8"/>
          <p:cNvGrpSpPr/>
          <p:nvPr/>
        </p:nvGrpSpPr>
        <p:grpSpPr>
          <a:xfrm>
            <a:off x="2246654" y="4821463"/>
            <a:ext cx="2609575" cy="1606118"/>
            <a:chOff x="0" y="0"/>
            <a:chExt cx="2609573" cy="1606117"/>
          </a:xfrm>
        </p:grpSpPr>
        <p:pic>
          <p:nvPicPr>
            <p:cNvPr id="611" name="图片 7" descr="图片 7"/>
            <p:cNvPicPr>
              <a:picLocks noChangeAspect="1"/>
            </p:cNvPicPr>
            <p:nvPr/>
          </p:nvPicPr>
          <p:blipFill>
            <a:blip r:embed="rId5"/>
            <a:stretch>
              <a:fillRect/>
            </a:stretch>
          </p:blipFill>
          <p:spPr>
            <a:xfrm>
              <a:off x="1296178" y="0"/>
              <a:ext cx="1313396" cy="1295821"/>
            </a:xfrm>
            <a:prstGeom prst="rect">
              <a:avLst/>
            </a:prstGeom>
            <a:ln w="9525" cap="flat">
              <a:solidFill>
                <a:srgbClr val="C00000"/>
              </a:solidFill>
              <a:prstDash val="solid"/>
              <a:miter lim="800000"/>
              <a:headEnd/>
              <a:tailEnd/>
            </a:ln>
            <a:effectLst/>
          </p:spPr>
        </p:pic>
        <p:pic>
          <p:nvPicPr>
            <p:cNvPr id="612" name="图片 6" descr="图片 6"/>
            <p:cNvPicPr>
              <a:picLocks noChangeAspect="1"/>
            </p:cNvPicPr>
            <p:nvPr/>
          </p:nvPicPr>
          <p:blipFill>
            <a:blip r:embed="rId6"/>
            <a:stretch>
              <a:fillRect/>
            </a:stretch>
          </p:blipFill>
          <p:spPr>
            <a:xfrm>
              <a:off x="0" y="0"/>
              <a:ext cx="1295934" cy="1295822"/>
            </a:xfrm>
            <a:prstGeom prst="rect">
              <a:avLst/>
            </a:prstGeom>
            <a:ln w="9525" cap="flat">
              <a:solidFill>
                <a:srgbClr val="C00000"/>
              </a:solidFill>
              <a:prstDash val="solid"/>
              <a:miter lim="800000"/>
              <a:headEnd/>
              <a:tailEnd/>
            </a:ln>
            <a:effectLst/>
          </p:spPr>
        </p:pic>
        <p:sp>
          <p:nvSpPr>
            <p:cNvPr id="613" name="TextBox 2"/>
            <p:cNvSpPr txBox="1"/>
            <p:nvPr/>
          </p:nvSpPr>
          <p:spPr>
            <a:xfrm>
              <a:off x="71999" y="964941"/>
              <a:ext cx="2443305" cy="641177"/>
            </a:xfrm>
            <a:prstGeom prst="rect">
              <a:avLst/>
            </a:prstGeom>
            <a:noFill/>
            <a:ln w="12700" cap="flat">
              <a:noFill/>
              <a:miter lim="400000"/>
            </a:ln>
            <a:effectLst/>
          </p:spPr>
          <p:txBody>
            <a:bodyPr wrap="square" lIns="0" tIns="0" rIns="0" bIns="0" numCol="1" anchor="t">
              <a:spAutoFit/>
            </a:bodyPr>
            <a:lstStyle/>
            <a:p>
              <a:pPr algn="ctr" rtl="1">
                <a:lnSpc>
                  <a:spcPct val="120000"/>
                </a:lnSpc>
                <a:defRPr sz="1400" b="1">
                  <a:solidFill>
                    <a:srgbClr val="C00000"/>
                  </a:solidFill>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רכיב ג'לציה/מילוי</a:t>
              </a:r>
              <a:endParaRPr>
                <a:solidFill>
                  <a:srgbClr val="FF0000"/>
                </a:solidFill>
                <a:latin typeface="Calibri" panose="020F0502020204030204" charset="0"/>
                <a:cs typeface="Calibri" panose="020F0502020204030204" charset="0"/>
              </a:endParaRPr>
            </a:p>
            <a:p>
              <a:pPr algn="ctr" rtl="1">
                <a:defRPr sz="140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0~60  wt%</a:t>
              </a:r>
              <a:endParaRPr>
                <a:latin typeface="Calibri" panose="020F0502020204030204" charset="0"/>
                <a:cs typeface="Calibri" panose="020F0502020204030204" charset="0"/>
              </a:endParaRPr>
            </a:p>
            <a:p>
              <a:pPr algn="ctr" rtl="1">
                <a:defRPr sz="1400">
                  <a:solidFill>
                    <a:srgbClr val="0000CC"/>
                  </a:solidFill>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אפר פחם, סיגים, קאוליניט וכו'</a:t>
              </a:r>
              <a:endParaRPr>
                <a:latin typeface="Calibri" panose="020F0502020204030204" charset="0"/>
                <a:cs typeface="Calibri" panose="020F0502020204030204" charset="0"/>
              </a:endParaRPr>
            </a:p>
          </p:txBody>
        </p:sp>
      </p:grpSp>
      <p:sp>
        <p:nvSpPr>
          <p:cNvPr id="615" name="直接连接符 111"/>
          <p:cNvSpPr/>
          <p:nvPr/>
        </p:nvSpPr>
        <p:spPr>
          <a:xfrm>
            <a:off x="6517675" y="3183494"/>
            <a:ext cx="1" cy="2087564"/>
          </a:xfrm>
          <a:prstGeom prst="line">
            <a:avLst/>
          </a:prstGeom>
          <a:ln w="38100">
            <a:solidFill>
              <a:srgbClr val="C00000"/>
            </a:solidFill>
          </a:ln>
        </p:spPr>
        <p:txBody>
          <a:bodyPr lIns="45719" rIns="45719"/>
          <a:lstStyle/>
          <a:p/>
        </p:txBody>
      </p:sp>
      <p:sp>
        <p:nvSpPr>
          <p:cNvPr id="616" name="直接连接符 112"/>
          <p:cNvSpPr/>
          <p:nvPr/>
        </p:nvSpPr>
        <p:spPr>
          <a:xfrm flipV="1">
            <a:off x="4855562" y="5266294"/>
            <a:ext cx="1657351" cy="4763"/>
          </a:xfrm>
          <a:prstGeom prst="line">
            <a:avLst/>
          </a:prstGeom>
          <a:ln w="38100">
            <a:solidFill>
              <a:srgbClr val="C00000"/>
            </a:solidFill>
          </a:ln>
        </p:spPr>
        <p:txBody>
          <a:bodyPr lIns="45719" rIns="45719"/>
          <a:lstStyle/>
          <a:p/>
        </p:txBody>
      </p:sp>
      <p:sp>
        <p:nvSpPr>
          <p:cNvPr id="617" name="直接连接符 113"/>
          <p:cNvSpPr/>
          <p:nvPr/>
        </p:nvSpPr>
        <p:spPr>
          <a:xfrm>
            <a:off x="6341462" y="3196194"/>
            <a:ext cx="179389" cy="1"/>
          </a:xfrm>
          <a:prstGeom prst="line">
            <a:avLst/>
          </a:prstGeom>
          <a:ln w="38100">
            <a:solidFill>
              <a:srgbClr val="C00000"/>
            </a:solidFill>
          </a:ln>
        </p:spPr>
        <p:txBody>
          <a:bodyPr lIns="45719" rIns="45719"/>
          <a:lstStyle/>
          <a:p/>
        </p:txBody>
      </p:sp>
      <p:sp>
        <p:nvSpPr>
          <p:cNvPr id="618" name="左大括号 114"/>
          <p:cNvSpPr/>
          <p:nvPr/>
        </p:nvSpPr>
        <p:spPr>
          <a:xfrm rot="5400000">
            <a:off x="4061597" y="510987"/>
            <a:ext cx="67435" cy="388302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5635" y="21600"/>
                  <a:pt x="10800" y="21229"/>
                  <a:pt x="10800" y="20772"/>
                </a:cubicBezTo>
                <a:lnTo>
                  <a:pt x="10800" y="11718"/>
                </a:lnTo>
                <a:cubicBezTo>
                  <a:pt x="10800" y="11260"/>
                  <a:pt x="5965" y="10889"/>
                  <a:pt x="0" y="10889"/>
                </a:cubicBezTo>
                <a:cubicBezTo>
                  <a:pt x="5965" y="10889"/>
                  <a:pt x="10800" y="10519"/>
                  <a:pt x="10800" y="10061"/>
                </a:cubicBezTo>
                <a:lnTo>
                  <a:pt x="10800" y="828"/>
                </a:lnTo>
                <a:cubicBezTo>
                  <a:pt x="10800" y="371"/>
                  <a:pt x="15635" y="0"/>
                  <a:pt x="21600" y="0"/>
                </a:cubicBezTo>
              </a:path>
            </a:pathLst>
          </a:custGeom>
          <a:ln w="19050">
            <a:solidFill>
              <a:srgbClr val="FF0000"/>
            </a:solidFill>
          </a:ln>
        </p:spPr>
        <p:txBody>
          <a:bodyPr lIns="45719" rIns="45719" anchor="ctr"/>
          <a:lstStyle/>
          <a:p>
            <a:pPr algn="ctr">
              <a:defRPr>
                <a:latin typeface="Times New Roman" panose="02020603050405020304"/>
                <a:ea typeface="Times New Roman" panose="02020603050405020304"/>
                <a:cs typeface="Times New Roman" panose="02020603050405020304"/>
                <a:sym typeface="Times New Roman" panose="02020603050405020304"/>
              </a:defRPr>
            </a:pPr>
            <a:endParaRPr>
              <a:latin typeface="Calibri" panose="020F0502020204030204" charset="0"/>
              <a:cs typeface="Calibri" panose="020F0502020204030204" charset="0"/>
            </a:endParaRPr>
          </a:p>
        </p:txBody>
      </p:sp>
      <p:sp>
        <p:nvSpPr>
          <p:cNvPr id="619" name="十字形 53"/>
          <p:cNvSpPr/>
          <p:nvPr/>
        </p:nvSpPr>
        <p:spPr>
          <a:xfrm>
            <a:off x="8519066" y="3203835"/>
            <a:ext cx="279387" cy="273013"/>
          </a:xfrm>
          <a:prstGeom prst="plus">
            <a:avLst>
              <a:gd name="adj" fmla="val 25000"/>
            </a:avLst>
          </a:prstGeom>
          <a:solidFill>
            <a:srgbClr val="FFFFFF"/>
          </a:solidFill>
          <a:ln>
            <a:solidFill>
              <a:srgbClr val="000000"/>
            </a:solidFill>
          </a:ln>
        </p:spPr>
        <p:txBody>
          <a:bodyPr lIns="45719" rIns="45719" anchor="ctr"/>
          <a:lstStyle/>
          <a:p>
            <a:pPr algn="r">
              <a:defRPr sz="1200">
                <a:latin typeface="Times New Roman" panose="02020603050405020304"/>
                <a:ea typeface="Times New Roman" panose="02020603050405020304"/>
                <a:cs typeface="Times New Roman" panose="02020603050405020304"/>
                <a:sym typeface="Times New Roman" panose="02020603050405020304"/>
              </a:defRPr>
            </a:pPr>
            <a:endParaRPr>
              <a:latin typeface="Calibri" panose="020F0502020204030204" charset="0"/>
              <a:cs typeface="Calibri" panose="020F0502020204030204" charset="0"/>
            </a:endParaRPr>
          </a:p>
        </p:txBody>
      </p:sp>
      <p:grpSp>
        <p:nvGrpSpPr>
          <p:cNvPr id="622" name="组合 116"/>
          <p:cNvGrpSpPr/>
          <p:nvPr/>
        </p:nvGrpSpPr>
        <p:grpSpPr>
          <a:xfrm>
            <a:off x="8799418" y="2459412"/>
            <a:ext cx="2559051" cy="1586449"/>
            <a:chOff x="0" y="0"/>
            <a:chExt cx="2559050" cy="1586448"/>
          </a:xfrm>
        </p:grpSpPr>
        <p:pic>
          <p:nvPicPr>
            <p:cNvPr id="620" name="图片 117" descr="图片 117"/>
            <p:cNvPicPr>
              <a:picLocks noChangeAspect="1"/>
            </p:cNvPicPr>
            <p:nvPr/>
          </p:nvPicPr>
          <p:blipFill>
            <a:blip r:embed="rId7"/>
            <a:srcRect l="5015" r="8898"/>
            <a:stretch>
              <a:fillRect/>
            </a:stretch>
          </p:blipFill>
          <p:spPr>
            <a:xfrm>
              <a:off x="141213" y="0"/>
              <a:ext cx="1389243" cy="1314912"/>
            </a:xfrm>
            <a:prstGeom prst="rect">
              <a:avLst/>
            </a:prstGeom>
            <a:ln w="9525" cap="flat">
              <a:solidFill>
                <a:srgbClr val="C00000"/>
              </a:solidFill>
              <a:prstDash val="solid"/>
              <a:miter lim="800000"/>
              <a:headEnd/>
              <a:tailEnd/>
            </a:ln>
            <a:effectLst/>
          </p:spPr>
        </p:pic>
        <p:sp>
          <p:nvSpPr>
            <p:cNvPr id="621" name="TextBox 20"/>
            <p:cNvSpPr txBox="1"/>
            <p:nvPr/>
          </p:nvSpPr>
          <p:spPr>
            <a:xfrm>
              <a:off x="0" y="814704"/>
              <a:ext cx="2559050" cy="771745"/>
            </a:xfrm>
            <a:prstGeom prst="rect">
              <a:avLst/>
            </a:prstGeom>
            <a:noFill/>
            <a:ln w="12700" cap="flat">
              <a:noFill/>
              <a:miter lim="400000"/>
            </a:ln>
            <a:effectLst/>
          </p:spPr>
          <p:txBody>
            <a:bodyPr wrap="square" lIns="45718" tIns="45718" rIns="45718" bIns="45718" numCol="1" anchor="t">
              <a:spAutoFit/>
            </a:bodyPr>
            <a:lstStyle/>
            <a:p>
              <a:pPr algn="ctr" rtl="1">
                <a:lnSpc>
                  <a:spcPct val="120000"/>
                </a:lnSpc>
                <a:defRPr sz="1400" b="1">
                  <a:solidFill>
                    <a:srgbClr val="C00000"/>
                  </a:solidFill>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אגרגט</a:t>
              </a:r>
              <a:endParaRPr>
                <a:latin typeface="Calibri" panose="020F0502020204030204" charset="0"/>
                <a:cs typeface="Calibri" panose="020F0502020204030204" charset="0"/>
              </a:endParaRPr>
            </a:p>
            <a:p>
              <a:pPr algn="ctr">
                <a:lnSpc>
                  <a:spcPct val="120000"/>
                </a:lnSpc>
                <a:defRPr sz="1400">
                  <a:latin typeface="Times New Roman" panose="02020603050405020304"/>
                  <a:ea typeface="Times New Roman" panose="02020603050405020304"/>
                  <a:cs typeface="Times New Roman" panose="02020603050405020304"/>
                  <a:sym typeface="Times New Roman" panose="02020603050405020304"/>
                </a:defRPr>
              </a:pPr>
              <a:endParaRPr>
                <a:latin typeface="Calibri" panose="020F0502020204030204" charset="0"/>
                <a:cs typeface="Calibri" panose="020F0502020204030204" charset="0"/>
              </a:endParaRPr>
            </a:p>
            <a:p>
              <a:pPr algn="ctr" rtl="1">
                <a:lnSpc>
                  <a:spcPct val="120000"/>
                </a:lnSpc>
                <a:defRPr sz="140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יחס ריכוז קולואיד 0~3.5</a:t>
              </a:r>
              <a:endParaRPr>
                <a:latin typeface="Calibri" panose="020F0502020204030204" charset="0"/>
                <a:cs typeface="Calibri" panose="020F0502020204030204" charset="0"/>
              </a:endParaRPr>
            </a:p>
          </p:txBody>
        </p:sp>
      </p:grpSp>
      <p:sp>
        <p:nvSpPr>
          <p:cNvPr id="623" name="直接连接符 119"/>
          <p:cNvSpPr/>
          <p:nvPr/>
        </p:nvSpPr>
        <p:spPr>
          <a:xfrm flipH="1" flipV="1">
            <a:off x="6512913" y="4516663"/>
            <a:ext cx="3030892" cy="1"/>
          </a:xfrm>
          <a:prstGeom prst="line">
            <a:avLst/>
          </a:prstGeom>
          <a:ln w="38100">
            <a:solidFill>
              <a:srgbClr val="C00000"/>
            </a:solidFill>
          </a:ln>
        </p:spPr>
        <p:txBody>
          <a:bodyPr lIns="45719" rIns="45719"/>
          <a:lstStyle/>
          <a:p/>
        </p:txBody>
      </p:sp>
      <p:sp>
        <p:nvSpPr>
          <p:cNvPr id="624" name="直接连接符 120"/>
          <p:cNvSpPr/>
          <p:nvPr/>
        </p:nvSpPr>
        <p:spPr>
          <a:xfrm flipV="1">
            <a:off x="7722275" y="4135225"/>
            <a:ext cx="1" cy="372807"/>
          </a:xfrm>
          <a:prstGeom prst="line">
            <a:avLst/>
          </a:prstGeom>
          <a:ln w="38100">
            <a:solidFill>
              <a:srgbClr val="C00000"/>
            </a:solidFill>
          </a:ln>
        </p:spPr>
        <p:txBody>
          <a:bodyPr lIns="45719" rIns="45719"/>
          <a:lstStyle/>
          <a:p/>
        </p:txBody>
      </p:sp>
      <p:sp>
        <p:nvSpPr>
          <p:cNvPr id="625" name="直接连接符 121"/>
          <p:cNvSpPr/>
          <p:nvPr/>
        </p:nvSpPr>
        <p:spPr>
          <a:xfrm flipV="1">
            <a:off x="9543804" y="4111654"/>
            <a:ext cx="1" cy="419951"/>
          </a:xfrm>
          <a:prstGeom prst="line">
            <a:avLst/>
          </a:prstGeom>
          <a:ln w="38100">
            <a:solidFill>
              <a:srgbClr val="C00000"/>
            </a:solidFill>
          </a:ln>
        </p:spPr>
        <p:txBody>
          <a:bodyPr lIns="45719" rIns="45719"/>
          <a:lstStyle/>
          <a:p/>
        </p:txBody>
      </p:sp>
      <p:grpSp>
        <p:nvGrpSpPr>
          <p:cNvPr id="628" name="组合 122"/>
          <p:cNvGrpSpPr/>
          <p:nvPr/>
        </p:nvGrpSpPr>
        <p:grpSpPr>
          <a:xfrm>
            <a:off x="6945332" y="5045773"/>
            <a:ext cx="2625521" cy="1295822"/>
            <a:chOff x="0" y="0"/>
            <a:chExt cx="2625520" cy="1295821"/>
          </a:xfrm>
        </p:grpSpPr>
        <p:pic>
          <p:nvPicPr>
            <p:cNvPr id="626" name="Picture 4" descr="Picture 4"/>
            <p:cNvPicPr>
              <a:picLocks noChangeAspect="1"/>
            </p:cNvPicPr>
            <p:nvPr/>
          </p:nvPicPr>
          <p:blipFill>
            <a:blip r:embed="rId8"/>
            <a:stretch>
              <a:fillRect/>
            </a:stretch>
          </p:blipFill>
          <p:spPr>
            <a:xfrm>
              <a:off x="-1" y="0"/>
              <a:ext cx="1295935" cy="1295822"/>
            </a:xfrm>
            <a:prstGeom prst="rect">
              <a:avLst/>
            </a:prstGeom>
            <a:ln w="9525" cap="flat">
              <a:solidFill>
                <a:srgbClr val="C00000"/>
              </a:solidFill>
              <a:prstDash val="solid"/>
              <a:miter lim="800000"/>
              <a:headEnd/>
              <a:tailEnd/>
            </a:ln>
            <a:effectLst/>
          </p:spPr>
        </p:pic>
        <p:pic>
          <p:nvPicPr>
            <p:cNvPr id="627" name="Picture 5" descr="Picture 5"/>
            <p:cNvPicPr>
              <a:picLocks noChangeAspect="1"/>
            </p:cNvPicPr>
            <p:nvPr/>
          </p:nvPicPr>
          <p:blipFill>
            <a:blip r:embed="rId9"/>
            <a:stretch>
              <a:fillRect/>
            </a:stretch>
          </p:blipFill>
          <p:spPr>
            <a:xfrm>
              <a:off x="1329708" y="0"/>
              <a:ext cx="1295812" cy="1295812"/>
            </a:xfrm>
            <a:prstGeom prst="rect">
              <a:avLst/>
            </a:prstGeom>
            <a:ln w="9525" cap="flat">
              <a:solidFill>
                <a:srgbClr val="C00000"/>
              </a:solidFill>
              <a:prstDash val="solid"/>
              <a:miter lim="800000"/>
              <a:headEnd/>
              <a:tailEnd/>
            </a:ln>
            <a:effectLst/>
          </p:spPr>
        </p:pic>
      </p:grpSp>
      <p:sp>
        <p:nvSpPr>
          <p:cNvPr id="629" name="文本框 125"/>
          <p:cNvSpPr txBox="1"/>
          <p:nvPr/>
        </p:nvSpPr>
        <p:spPr>
          <a:xfrm>
            <a:off x="9067800" y="5937660"/>
            <a:ext cx="2075179" cy="523690"/>
          </a:xfrm>
          <a:prstGeom prst="rect">
            <a:avLst/>
          </a:prstGeom>
          <a:solidFill>
            <a:srgbClr val="FFFFFF"/>
          </a:solidFill>
          <a:ln w="12700">
            <a:miter lim="400000"/>
          </a:ln>
        </p:spPr>
        <p:txBody>
          <a:bodyPr lIns="0" tIns="0" rIns="0" bIns="0" anchor="ctr">
            <a:spAutoFit/>
          </a:bodyPr>
          <a:lstStyle>
            <a:lvl1pPr algn="ctr">
              <a:defRPr b="1">
                <a:solidFill>
                  <a:srgbClr val="0000CC"/>
                </a:solidFill>
                <a:latin typeface="Times New Roman" panose="02020603050405020304"/>
                <a:ea typeface="Times New Roman" panose="02020603050405020304"/>
                <a:cs typeface="Times New Roman" panose="02020603050405020304"/>
                <a:sym typeface="Times New Roman" panose="02020603050405020304"/>
              </a:defRPr>
            </a:lvl1pPr>
          </a:lstStyle>
          <a:p>
            <a:pPr rtl="1"/>
            <a:r>
              <a:rPr>
                <a:latin typeface="Calibri" panose="020F0502020204030204" charset="0"/>
                <a:cs typeface="Calibri" panose="020F0502020204030204" charset="0"/>
              </a:rPr>
              <a:t>התמצקות 0–120 דקות</a:t>
            </a:r>
            <a:endParaRPr>
              <a:latin typeface="Calibri" panose="020F0502020204030204" charset="0"/>
              <a:cs typeface="Calibri" panose="020F0502020204030204" charset="0"/>
            </a:endParaRPr>
          </a:p>
        </p:txBody>
      </p:sp>
      <p:sp>
        <p:nvSpPr>
          <p:cNvPr id="630" name="文本框 126"/>
          <p:cNvSpPr txBox="1"/>
          <p:nvPr/>
        </p:nvSpPr>
        <p:spPr>
          <a:xfrm>
            <a:off x="1569720" y="6455409"/>
            <a:ext cx="7672070" cy="287088"/>
          </a:xfrm>
          <a:prstGeom prst="rect">
            <a:avLst/>
          </a:prstGeom>
          <a:ln w="12700">
            <a:miter lim="400000"/>
          </a:ln>
        </p:spPr>
        <p:txBody>
          <a:bodyPr lIns="45719" rIns="45719">
            <a:spAutoFit/>
          </a:bodyPr>
          <a:lstStyle>
            <a:lvl1pPr algn="ctr">
              <a:defRPr sz="1400" b="1">
                <a:solidFill>
                  <a:srgbClr val="C00000"/>
                </a:solidFill>
                <a:latin typeface="Times New Roman" panose="02020603050405020304"/>
                <a:ea typeface="Times New Roman" panose="02020603050405020304"/>
                <a:cs typeface="Times New Roman" panose="02020603050405020304"/>
                <a:sym typeface="Times New Roman" panose="02020603050405020304"/>
              </a:defRPr>
            </a:lvl1pPr>
          </a:lstStyle>
          <a:p>
            <a:pPr rtl="1"/>
            <a:r>
              <a:rPr>
                <a:latin typeface="Calibri" panose="020F0502020204030204" charset="0"/>
                <a:cs typeface="Calibri" panose="020F0502020204030204" charset="0"/>
              </a:rPr>
              <a:t>הרכב ותהליך הכנה של חומרים צמנטיים פוספט-מגנזיום</a:t>
            </a:r>
            <a:endParaRPr>
              <a:latin typeface="Calibri" panose="020F0502020204030204" charset="0"/>
              <a:cs typeface="Calibri" panose="020F0502020204030204" charset="0"/>
            </a:endParaRPr>
          </a:p>
        </p:txBody>
      </p:sp>
      <p:sp>
        <p:nvSpPr>
          <p:cNvPr id="631" name="文本框 127"/>
          <p:cNvSpPr txBox="1"/>
          <p:nvPr/>
        </p:nvSpPr>
        <p:spPr>
          <a:xfrm>
            <a:off x="6681179" y="4607981"/>
            <a:ext cx="1463351" cy="370841"/>
          </a:xfrm>
          <a:prstGeom prst="rect">
            <a:avLst/>
          </a:prstGeom>
          <a:ln w="12700">
            <a:miter lim="400000"/>
          </a:ln>
        </p:spPr>
        <p:txBody>
          <a:bodyPr wrap="none" lIns="45719" rIns="45719">
            <a:spAutoFit/>
          </a:bodyPr>
          <a:lstStyle>
            <a:lvl1pPr>
              <a:defRPr>
                <a:solidFill>
                  <a:srgbClr val="0000CC"/>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ערבוב</a:t>
            </a:r>
            <a:endParaRPr>
              <a:latin typeface="Calibri" panose="020F0502020204030204" charset="0"/>
              <a:cs typeface="Calibri" panose="020F0502020204030204" charset="0"/>
            </a:endParaRPr>
          </a:p>
        </p:txBody>
      </p:sp>
      <p:sp>
        <p:nvSpPr>
          <p:cNvPr id="632" name="Text Box 10"/>
          <p:cNvSpPr txBox="1"/>
          <p:nvPr/>
        </p:nvSpPr>
        <p:spPr>
          <a:xfrm>
            <a:off x="611187" y="1010900"/>
            <a:ext cx="11161714" cy="856596"/>
          </a:xfrm>
          <a:prstGeom prst="rect">
            <a:avLst/>
          </a:prstGeom>
          <a:solidFill>
            <a:srgbClr val="F2F2F2"/>
          </a:solidFill>
          <a:ln w="12700">
            <a:miter lim="400000"/>
          </a:ln>
        </p:spPr>
        <p:txBody>
          <a:bodyPr lIns="45719" rIns="45719">
            <a:spAutoFit/>
          </a:bodyPr>
          <a:lstStyle>
            <a:lvl1pPr>
              <a:lnSpc>
                <a:spcPct val="120000"/>
              </a:lnSpc>
              <a:defRPr sz="1600" b="1">
                <a:latin typeface="Times New Roman" panose="02020603050405020304"/>
                <a:ea typeface="Times New Roman" panose="02020603050405020304"/>
                <a:cs typeface="Times New Roman" panose="02020603050405020304"/>
                <a:sym typeface="Times New Roman" panose="02020603050405020304"/>
              </a:defRPr>
            </a:lvl1pPr>
          </a:lstStyle>
          <a:p>
            <a:pPr rtl="1"/>
            <a:r>
              <a:rPr>
                <a:latin typeface="Calibri" panose="020F0502020204030204" charset="0"/>
                <a:cs typeface="Calibri" panose="020F0502020204030204" charset="0"/>
              </a:rPr>
              <a:t>חומר צמנטי פוספט-מגנזיום (הידוע גם כמלט פוספט מגנזיום או Magnesium Phosphate Cement, MPC) הוא חומר צמנטי אי-אורגני הידראולי שמתמצק ומתקשה במהירות בעת ערבוב עם מים. הוא מוכן על ידי ערבוב פרופורציונלי של תחמוצת מגנזיום מסוידת, פוספטים מסיסים, מעכבים ורכיבי עזר.</a:t>
            </a:r>
            <a:endParaRPr>
              <a:latin typeface="Calibri" panose="020F0502020204030204" charset="0"/>
              <a:cs typeface="Calibri" panose="020F0502020204030204" charset="0"/>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 name="标题 1"/>
          <p:cNvSpPr txBox="1"/>
          <p:nvPr>
            <p:ph type="title"/>
          </p:nvPr>
        </p:nvSpPr>
        <p:spPr>
          <a:xfrm>
            <a:off x="353566" y="136524"/>
            <a:ext cx="8396539" cy="668149"/>
          </a:xfrm>
          <a:prstGeom prst="rect">
            <a:avLst/>
          </a:prstGeom>
        </p:spPr>
        <p:txBody>
          <a:bodyPr/>
          <a:lstStyle>
            <a:lvl1pPr defTabSz="648970">
              <a:defRPr sz="1985">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grpSp>
        <p:nvGrpSpPr>
          <p:cNvPr id="637" name="文本框 6"/>
          <p:cNvGrpSpPr/>
          <p:nvPr/>
        </p:nvGrpSpPr>
        <p:grpSpPr>
          <a:xfrm>
            <a:off x="427989" y="907414"/>
            <a:ext cx="5542917" cy="955041"/>
            <a:chOff x="0" y="0"/>
            <a:chExt cx="5542915" cy="955039"/>
          </a:xfrm>
        </p:grpSpPr>
        <p:sp>
          <p:nvSpPr>
            <p:cNvPr id="635" name="矩形"/>
            <p:cNvSpPr/>
            <p:nvPr/>
          </p:nvSpPr>
          <p:spPr>
            <a:xfrm>
              <a:off x="0" y="0"/>
              <a:ext cx="5542916" cy="922656"/>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600"/>
                </a:spcBef>
                <a:defRPr sz="2800">
                  <a:solidFill>
                    <a:srgbClr val="006633"/>
                  </a:solidFill>
                  <a:latin typeface="Times New Roman Regular"/>
                  <a:ea typeface="Times New Roman Regular"/>
                  <a:cs typeface="Times New Roman Regular"/>
                  <a:sym typeface="Times New Roman Regular"/>
                </a:defRPr>
              </a:pPr>
              <a:endParaRPr>
                <a:latin typeface="Calibri" panose="020F0502020204030204" charset="0"/>
                <a:cs typeface="Calibri" panose="020F0502020204030204" charset="0"/>
              </a:endParaRPr>
            </a:p>
          </p:txBody>
        </p:sp>
        <p:sp>
          <p:nvSpPr>
            <p:cNvPr id="636" name="Magnesium oxide (MgO)–alkaline component"/>
            <p:cNvSpPr txBox="1"/>
            <p:nvPr/>
          </p:nvSpPr>
          <p:spPr>
            <a:xfrm>
              <a:off x="45719" y="0"/>
              <a:ext cx="5451477" cy="955040"/>
            </a:xfrm>
            <a:prstGeom prst="rect">
              <a:avLst/>
            </a:prstGeom>
            <a:noFill/>
            <a:ln w="12700" cap="flat">
              <a:noFill/>
              <a:miter lim="400000"/>
            </a:ln>
            <a:effectLst/>
          </p:spPr>
          <p:txBody>
            <a:bodyPr wrap="square" lIns="45719" tIns="45719" rIns="45719" bIns="45719" numCol="1" anchor="t">
              <a:spAutoFit/>
            </a:bodyPr>
            <a:lstStyle>
              <a:lvl1pPr>
                <a:spcBef>
                  <a:spcPts val="600"/>
                </a:spcBef>
                <a:defRPr sz="2800">
                  <a:solidFill>
                    <a:srgbClr val="006633"/>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תחמוצת מגנזיום (MgO) – רכיב אלקלי</a:t>
              </a:r>
              <a:endParaRPr>
                <a:latin typeface="Calibri" panose="020F0502020204030204" charset="0"/>
                <a:cs typeface="Calibri" panose="020F0502020204030204" charset="0"/>
              </a:endParaRPr>
            </a:p>
          </p:txBody>
        </p:sp>
      </p:grpSp>
      <p:sp>
        <p:nvSpPr>
          <p:cNvPr id="638" name="文本框 8"/>
          <p:cNvSpPr txBox="1"/>
          <p:nvPr/>
        </p:nvSpPr>
        <p:spPr>
          <a:xfrm>
            <a:off x="591868" y="1722253"/>
            <a:ext cx="5334229" cy="889135"/>
          </a:xfrm>
          <a:prstGeom prst="rect">
            <a:avLst/>
          </a:prstGeom>
          <a:ln w="12700">
            <a:miter lim="400000"/>
          </a:ln>
        </p:spPr>
        <p:txBody>
          <a:bodyPr lIns="45719" rIns="45719">
            <a:spAutoFit/>
          </a:bodyPr>
          <a:lstStyle>
            <a:lvl1pPr>
              <a:lnSpc>
                <a:spcPct val="150000"/>
              </a:lnSpc>
              <a:defRPr sz="1400" b="1">
                <a:latin typeface="Times New Roman" panose="02020603050405020304"/>
                <a:ea typeface="Times New Roman" panose="02020603050405020304"/>
                <a:cs typeface="Times New Roman" panose="02020603050405020304"/>
                <a:sym typeface="Times New Roman" panose="02020603050405020304"/>
              </a:defRPr>
            </a:lvl1pPr>
          </a:lstStyle>
          <a:p>
            <a:pPr rtl="1"/>
            <a:r>
              <a:rPr>
                <a:latin typeface="Calibri" panose="020F0502020204030204" charset="0"/>
                <a:cs typeface="Calibri" panose="020F0502020204030204" charset="0"/>
              </a:rPr>
              <a:t>MgO מוכן בעיקר בשני מסלולים עיקריים: שיטת ההמרה היבשה (סידוד מגנזיט) ושיטת ההמרה הרטובה (הפקה ממלח או מי ים המכילים מגנזיום).</a:t>
            </a:r>
            <a:endParaRPr>
              <a:latin typeface="Calibri" panose="020F0502020204030204" charset="0"/>
              <a:cs typeface="Calibri" panose="020F0502020204030204" charset="0"/>
            </a:endParaRPr>
          </a:p>
        </p:txBody>
      </p:sp>
      <p:grpSp>
        <p:nvGrpSpPr>
          <p:cNvPr id="643" name="组合 27"/>
          <p:cNvGrpSpPr/>
          <p:nvPr/>
        </p:nvGrpSpPr>
        <p:grpSpPr>
          <a:xfrm>
            <a:off x="1605006" y="3300391"/>
            <a:ext cx="2327442" cy="2458893"/>
            <a:chOff x="0" y="0"/>
            <a:chExt cx="2327440" cy="2458892"/>
          </a:xfrm>
        </p:grpSpPr>
        <p:sp>
          <p:nvSpPr>
            <p:cNvPr id="639" name="Text Box 13"/>
            <p:cNvSpPr txBox="1"/>
            <p:nvPr/>
          </p:nvSpPr>
          <p:spPr>
            <a:xfrm>
              <a:off x="307236" y="1512985"/>
              <a:ext cx="2020205" cy="574041"/>
            </a:xfrm>
            <a:prstGeom prst="rect">
              <a:avLst/>
            </a:prstGeom>
            <a:solidFill>
              <a:srgbClr val="F2F2F2"/>
            </a:solidFill>
            <a:ln w="12700" cap="flat">
              <a:noFill/>
              <a:miter lim="400000"/>
            </a:ln>
            <a:effectLst/>
          </p:spPr>
          <p:txBody>
            <a:bodyPr wrap="square" lIns="45719" tIns="45719" rIns="45719" bIns="45719" numCol="1" anchor="t">
              <a:spAutoFit/>
            </a:bodyPr>
            <a:lstStyle>
              <a:lvl1pPr>
                <a:defRPr sz="1600">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מלחי מגנזיום מאגם יאנשו</a:t>
              </a:r>
              <a:endParaRPr>
                <a:latin typeface="Calibri" panose="020F0502020204030204" charset="0"/>
                <a:cs typeface="Calibri" panose="020F0502020204030204" charset="0"/>
              </a:endParaRPr>
            </a:p>
          </p:txBody>
        </p:sp>
        <p:sp>
          <p:nvSpPr>
            <p:cNvPr id="640" name="矩形 2"/>
            <p:cNvSpPr/>
            <p:nvPr/>
          </p:nvSpPr>
          <p:spPr>
            <a:xfrm>
              <a:off x="307236" y="757930"/>
              <a:ext cx="2020205" cy="574041"/>
            </a:xfrm>
            <a:prstGeom prst="rect">
              <a:avLst/>
            </a:prstGeom>
            <a:solidFill>
              <a:srgbClr val="F2F2F2"/>
            </a:solidFill>
            <a:ln w="12700" cap="flat">
              <a:noFill/>
              <a:miter lim="400000"/>
            </a:ln>
            <a:effectLst/>
          </p:spPr>
          <p:txBody>
            <a:bodyPr wrap="square" lIns="45719" tIns="45719" rIns="45719" bIns="45719" numCol="1" anchor="t">
              <a:spAutoFit/>
            </a:bodyPr>
            <a:lstStyle>
              <a:lvl1pPr>
                <a:defRPr sz="1600">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דולומיט נושא מגנזיום</a:t>
              </a:r>
              <a:endParaRPr>
                <a:latin typeface="Calibri" panose="020F0502020204030204" charset="0"/>
                <a:cs typeface="Calibri" panose="020F0502020204030204" charset="0"/>
              </a:endParaRPr>
            </a:p>
          </p:txBody>
        </p:sp>
        <p:sp>
          <p:nvSpPr>
            <p:cNvPr id="641" name="矩形 31"/>
            <p:cNvSpPr/>
            <p:nvPr/>
          </p:nvSpPr>
          <p:spPr>
            <a:xfrm>
              <a:off x="307236" y="-1"/>
              <a:ext cx="2020205" cy="332741"/>
            </a:xfrm>
            <a:prstGeom prst="rect">
              <a:avLst/>
            </a:prstGeom>
            <a:solidFill>
              <a:srgbClr val="F2F2F2"/>
            </a:solidFill>
            <a:ln w="12700" cap="flat">
              <a:noFill/>
              <a:miter lim="400000"/>
            </a:ln>
            <a:effectLst/>
          </p:spPr>
          <p:txBody>
            <a:bodyPr wrap="square" lIns="45719" tIns="45719" rIns="45719" bIns="45719" numCol="1" anchor="t">
              <a:spAutoFit/>
            </a:bodyPr>
            <a:lstStyle>
              <a:lvl1pPr>
                <a:defRPr sz="1600">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באדיסייט</a:t>
              </a:r>
              <a:endParaRPr>
                <a:latin typeface="Calibri" panose="020F0502020204030204" charset="0"/>
                <a:cs typeface="Calibri" panose="020F0502020204030204" charset="0"/>
              </a:endParaRPr>
            </a:p>
          </p:txBody>
        </p:sp>
        <p:sp>
          <p:nvSpPr>
            <p:cNvPr id="642" name="左大括号 32"/>
            <p:cNvSpPr/>
            <p:nvPr/>
          </p:nvSpPr>
          <p:spPr>
            <a:xfrm>
              <a:off x="-1" y="77090"/>
              <a:ext cx="248297" cy="238180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5635" y="21600"/>
                    <a:pt x="10800" y="21516"/>
                    <a:pt x="10800" y="21412"/>
                  </a:cubicBezTo>
                  <a:lnTo>
                    <a:pt x="10800" y="10988"/>
                  </a:lnTo>
                  <a:cubicBezTo>
                    <a:pt x="10800" y="10884"/>
                    <a:pt x="5965" y="10800"/>
                    <a:pt x="0" y="10800"/>
                  </a:cubicBezTo>
                  <a:cubicBezTo>
                    <a:pt x="5965" y="10800"/>
                    <a:pt x="10800" y="10716"/>
                    <a:pt x="10800" y="10612"/>
                  </a:cubicBezTo>
                  <a:lnTo>
                    <a:pt x="10800" y="188"/>
                  </a:lnTo>
                  <a:cubicBezTo>
                    <a:pt x="10800" y="84"/>
                    <a:pt x="15635" y="0"/>
                    <a:pt x="21600" y="0"/>
                  </a:cubicBezTo>
                </a:path>
              </a:pathLst>
            </a:custGeom>
            <a:noFill/>
            <a:ln w="25400" cap="flat">
              <a:solidFill>
                <a:srgbClr val="000000"/>
              </a:solidFill>
              <a:prstDash val="solid"/>
              <a:round/>
            </a:ln>
            <a:effectLst/>
          </p:spPr>
          <p:txBody>
            <a:bodyPr wrap="square" lIns="45719" tIns="45719" rIns="45719" bIns="45719" numCol="1" anchor="ctr">
              <a:noAutofit/>
            </a:bodyPr>
            <a:lstStyle/>
            <a:p>
              <a:pPr>
                <a:defRPr sz="1600">
                  <a:latin typeface="Times New Roman Regular"/>
                  <a:ea typeface="Times New Roman Regular"/>
                  <a:cs typeface="Times New Roman Regular"/>
                  <a:sym typeface="Times New Roman Regular"/>
                </a:defRPr>
              </a:pPr>
              <a:endParaRPr>
                <a:latin typeface="Calibri" panose="020F0502020204030204" charset="0"/>
                <a:cs typeface="Calibri" panose="020F0502020204030204" charset="0"/>
              </a:endParaRPr>
            </a:p>
          </p:txBody>
        </p:sp>
      </p:grpSp>
      <p:sp>
        <p:nvSpPr>
          <p:cNvPr id="644" name="Text Box 13"/>
          <p:cNvSpPr txBox="1"/>
          <p:nvPr/>
        </p:nvSpPr>
        <p:spPr>
          <a:xfrm>
            <a:off x="1912243" y="5509336"/>
            <a:ext cx="2020204" cy="311409"/>
          </a:xfrm>
          <a:prstGeom prst="rect">
            <a:avLst/>
          </a:prstGeom>
          <a:solidFill>
            <a:srgbClr val="F2F2F2"/>
          </a:solidFill>
          <a:ln w="12700">
            <a:miter lim="400000"/>
          </a:ln>
        </p:spPr>
        <p:txBody>
          <a:bodyPr lIns="45719" rIns="45719">
            <a:spAutoFit/>
          </a:bodyPr>
          <a:lstStyle>
            <a:lvl1pPr>
              <a:defRPr sz="1600">
                <a:latin typeface="Times New Roman" panose="02020603050405020304"/>
                <a:ea typeface="Times New Roman" panose="02020603050405020304"/>
                <a:cs typeface="Times New Roman" panose="02020603050405020304"/>
                <a:sym typeface="Times New Roman" panose="02020603050405020304"/>
              </a:defRPr>
            </a:lvl1pPr>
          </a:lstStyle>
          <a:p>
            <a:pPr rtl="1"/>
            <a:r>
              <a:rPr>
                <a:latin typeface="Calibri" panose="020F0502020204030204" charset="0"/>
                <a:cs typeface="Calibri" panose="020F0502020204030204" charset="0"/>
              </a:rPr>
              <a:t>מי ים</a:t>
            </a:r>
            <a:endParaRPr>
              <a:latin typeface="Calibri" panose="020F0502020204030204" charset="0"/>
              <a:cs typeface="Calibri" panose="020F0502020204030204" charset="0"/>
            </a:endParaRPr>
          </a:p>
        </p:txBody>
      </p:sp>
      <p:sp>
        <p:nvSpPr>
          <p:cNvPr id="645" name="文本框 7"/>
          <p:cNvSpPr txBox="1"/>
          <p:nvPr/>
        </p:nvSpPr>
        <p:spPr>
          <a:xfrm>
            <a:off x="317639" y="4199051"/>
            <a:ext cx="1325227" cy="586741"/>
          </a:xfrm>
          <a:prstGeom prst="rect">
            <a:avLst/>
          </a:prstGeom>
          <a:solidFill>
            <a:srgbClr val="FFFFFF"/>
          </a:solidFill>
          <a:ln w="12700">
            <a:solidFill>
              <a:schemeClr val="accent3"/>
            </a:solidFill>
            <a:miter/>
          </a:ln>
        </p:spPr>
        <p:txBody>
          <a:bodyPr wrap="none" lIns="45719" rIns="45719">
            <a:spAutoFit/>
          </a:bodyPr>
          <a:lstStyle/>
          <a:p>
            <a:pPr algn="ctr" rtl="1">
              <a:defRPr sz="1600">
                <a:solidFill>
                  <a:srgbClr val="808080"/>
                </a:solidFill>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MgO</a:t>
            </a:r>
            <a:endParaRPr>
              <a:latin typeface="Calibri" panose="020F0502020204030204" charset="0"/>
              <a:cs typeface="Calibri" panose="020F0502020204030204" charset="0"/>
            </a:endParaRPr>
          </a:p>
          <a:p>
            <a:pPr algn="ctr" rtl="1">
              <a:defRPr sz="1600">
                <a:solidFill>
                  <a:srgbClr val="808080"/>
                </a:solidFill>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מקורות עיקריים</a:t>
            </a:r>
            <a:endParaRPr>
              <a:latin typeface="Calibri" panose="020F0502020204030204" charset="0"/>
              <a:cs typeface="Calibri" panose="020F0502020204030204" charset="0"/>
            </a:endParaRPr>
          </a:p>
        </p:txBody>
      </p:sp>
      <p:sp>
        <p:nvSpPr>
          <p:cNvPr id="646" name="文本框 15"/>
          <p:cNvSpPr txBox="1"/>
          <p:nvPr/>
        </p:nvSpPr>
        <p:spPr>
          <a:xfrm>
            <a:off x="4049394" y="3361054"/>
            <a:ext cx="3220206" cy="574041"/>
          </a:xfrm>
          <a:prstGeom prst="rect">
            <a:avLst/>
          </a:prstGeom>
          <a:ln w="12700">
            <a:miter lim="400000"/>
          </a:ln>
        </p:spPr>
        <p:txBody>
          <a:bodyPr wrap="none" lIns="45719" rIns="45719">
            <a:spAutoFit/>
          </a:bodyPr>
          <a:lstStyle/>
          <a:p>
            <a:pPr rtl="1">
              <a:defRPr sz="1600" b="1">
                <a:solidFill>
                  <a:srgbClr val="C00000"/>
                </a:solidFill>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משאב המגנזיום הדומיננטי ביותר כיום</a:t>
            </a:r>
            <a:br>
              <a:rPr>
                <a:latin typeface="Calibri" panose="020F0502020204030204" charset="0"/>
                <a:cs typeface="Calibri" panose="020F0502020204030204" charset="0"/>
              </a:rPr>
            </a:br>
            <a:endParaRPr>
              <a:latin typeface="Calibri" panose="020F0502020204030204" charset="0"/>
              <a:cs typeface="Calibri" panose="020F0502020204030204" charset="0"/>
            </a:endParaRPr>
          </a:p>
        </p:txBody>
      </p:sp>
      <p:sp>
        <p:nvSpPr>
          <p:cNvPr id="647" name="文本框 16"/>
          <p:cNvSpPr txBox="1"/>
          <p:nvPr/>
        </p:nvSpPr>
        <p:spPr>
          <a:xfrm>
            <a:off x="4036695" y="4114799"/>
            <a:ext cx="2678569" cy="332741"/>
          </a:xfrm>
          <a:prstGeom prst="rect">
            <a:avLst/>
          </a:prstGeom>
          <a:ln w="12700">
            <a:miter lim="400000"/>
          </a:ln>
        </p:spPr>
        <p:txBody>
          <a:bodyPr wrap="none" lIns="45719" rIns="45719">
            <a:spAutoFit/>
          </a:bodyPr>
          <a:lstStyle>
            <a:lvl1pPr>
              <a:defRPr sz="1600" b="1">
                <a:solidFill>
                  <a:srgbClr val="C00000"/>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CaO קשה להפרדה</a:t>
            </a:r>
            <a:endParaRPr>
              <a:latin typeface="Calibri" panose="020F0502020204030204" charset="0"/>
              <a:cs typeface="Calibri" panose="020F0502020204030204" charset="0"/>
            </a:endParaRPr>
          </a:p>
        </p:txBody>
      </p:sp>
      <p:sp>
        <p:nvSpPr>
          <p:cNvPr id="648" name="右大括号 18"/>
          <p:cNvSpPr/>
          <p:nvPr/>
        </p:nvSpPr>
        <p:spPr>
          <a:xfrm>
            <a:off x="4129132" y="4960180"/>
            <a:ext cx="152401" cy="7991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65" y="0"/>
                  <a:pt x="10800" y="1408"/>
                  <a:pt x="10800" y="3144"/>
                </a:cubicBezTo>
                <a:lnTo>
                  <a:pt x="10800" y="7656"/>
                </a:lnTo>
                <a:cubicBezTo>
                  <a:pt x="10800" y="9392"/>
                  <a:pt x="15635" y="10800"/>
                  <a:pt x="21600" y="10800"/>
                </a:cubicBezTo>
                <a:cubicBezTo>
                  <a:pt x="15635" y="10800"/>
                  <a:pt x="10800" y="12208"/>
                  <a:pt x="10800" y="13944"/>
                </a:cubicBezTo>
                <a:lnTo>
                  <a:pt x="10800" y="18456"/>
                </a:lnTo>
                <a:cubicBezTo>
                  <a:pt x="10800" y="20192"/>
                  <a:pt x="5965" y="21600"/>
                  <a:pt x="0" y="21600"/>
                </a:cubicBezTo>
              </a:path>
            </a:pathLst>
          </a:custGeom>
          <a:ln w="12700">
            <a:solidFill>
              <a:srgbClr val="C00000"/>
            </a:solidFill>
            <a:miter/>
          </a:ln>
        </p:spPr>
        <p:txBody>
          <a:bodyPr lIns="45719" rIns="45719" anchor="ctr"/>
          <a:lstStyle/>
          <a:p>
            <a:pPr algn="ctr">
              <a:defRPr b="1"/>
            </a:pPr>
            <a:endParaRPr>
              <a:latin typeface="Calibri" panose="020F0502020204030204" charset="0"/>
              <a:cs typeface="Calibri" panose="020F0502020204030204" charset="0"/>
            </a:endParaRPr>
          </a:p>
        </p:txBody>
      </p:sp>
      <p:sp>
        <p:nvSpPr>
          <p:cNvPr id="649" name="文本框 19"/>
          <p:cNvSpPr txBox="1"/>
          <p:nvPr/>
        </p:nvSpPr>
        <p:spPr>
          <a:xfrm>
            <a:off x="4384040" y="5128895"/>
            <a:ext cx="2610406" cy="332741"/>
          </a:xfrm>
          <a:prstGeom prst="rect">
            <a:avLst/>
          </a:prstGeom>
          <a:ln w="12700">
            <a:miter lim="400000"/>
          </a:ln>
        </p:spPr>
        <p:txBody>
          <a:bodyPr wrap="none" lIns="45719" rIns="45719">
            <a:spAutoFit/>
          </a:bodyPr>
          <a:lstStyle>
            <a:lvl1pPr>
              <a:defRPr sz="1600" b="1">
                <a:solidFill>
                  <a:srgbClr val="C00000"/>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צריכת אנרגיה גבוהה</a:t>
            </a:r>
            <a:endParaRPr>
              <a:latin typeface="Calibri" panose="020F0502020204030204" charset="0"/>
              <a:cs typeface="Calibri" panose="020F0502020204030204" charset="0"/>
            </a:endParaRPr>
          </a:p>
        </p:txBody>
      </p:sp>
      <p:grpSp>
        <p:nvGrpSpPr>
          <p:cNvPr id="654" name="组合 22"/>
          <p:cNvGrpSpPr/>
          <p:nvPr/>
        </p:nvGrpSpPr>
        <p:grpSpPr>
          <a:xfrm>
            <a:off x="7134859" y="1142999"/>
            <a:ext cx="4543426" cy="5289634"/>
            <a:chOff x="0" y="0"/>
            <a:chExt cx="4543424" cy="5289632"/>
          </a:xfrm>
        </p:grpSpPr>
        <p:sp>
          <p:nvSpPr>
            <p:cNvPr id="650" name="矩形 5"/>
            <p:cNvSpPr/>
            <p:nvPr/>
          </p:nvSpPr>
          <p:spPr>
            <a:xfrm>
              <a:off x="0" y="4099475"/>
              <a:ext cx="4543425" cy="1190158"/>
            </a:xfrm>
            <a:prstGeom prst="rect">
              <a:avLst/>
            </a:prstGeom>
            <a:solidFill>
              <a:srgbClr val="F2F2F2"/>
            </a:solidFill>
            <a:ln w="12700" cap="flat">
              <a:noFill/>
              <a:miter lim="400000"/>
            </a:ln>
            <a:effectLst/>
          </p:spPr>
          <p:txBody>
            <a:bodyPr wrap="square" lIns="45719" tIns="45719" rIns="45719" bIns="45719" numCol="1" anchor="t">
              <a:spAutoFit/>
            </a:bodyPr>
            <a:lstStyle>
              <a:lvl1pPr>
                <a:lnSpc>
                  <a:spcPct val="150000"/>
                </a:lnSpc>
                <a:defRPr sz="1400" b="1">
                  <a:latin typeface="Times New Roman" panose="02020603050405020304"/>
                  <a:ea typeface="Times New Roman" panose="02020603050405020304"/>
                  <a:cs typeface="Times New Roman" panose="02020603050405020304"/>
                  <a:sym typeface="Times New Roman" panose="02020603050405020304"/>
                </a:defRPr>
              </a:lvl1pPr>
            </a:lstStyle>
            <a:p>
              <a:pPr rtl="1"/>
              <a:r>
                <a:rPr>
                  <a:latin typeface="Calibri" panose="020F0502020204030204" charset="0"/>
                  <a:cs typeface="Calibri" panose="020F0502020204030204" charset="0"/>
                </a:rPr>
                <a:t>נכון ל-2023, עתודות המגנזיט המוכחות של סין עמדו על 3.642 מיליארד טון, במקום הראשון בעולם ומהוות כ-28.85% מעתודות הבסיס העולמיות.</a:t>
              </a:r>
              <a:endParaRPr>
                <a:latin typeface="Calibri" panose="020F0502020204030204" charset="0"/>
                <a:cs typeface="Calibri" panose="020F0502020204030204" charset="0"/>
              </a:endParaRPr>
            </a:p>
          </p:txBody>
        </p:sp>
        <p:pic>
          <p:nvPicPr>
            <p:cNvPr id="651" name="图片 3" descr="图片 3"/>
            <p:cNvPicPr>
              <a:picLocks noChangeAspect="1"/>
            </p:cNvPicPr>
            <p:nvPr/>
          </p:nvPicPr>
          <p:blipFill>
            <a:blip r:embed="rId1"/>
            <a:srcRect l="7670" t="4480" r="192" b="271"/>
            <a:stretch>
              <a:fillRect/>
            </a:stretch>
          </p:blipFill>
          <p:spPr>
            <a:xfrm>
              <a:off x="180368" y="0"/>
              <a:ext cx="4182689" cy="3947524"/>
            </a:xfrm>
            <a:prstGeom prst="rect">
              <a:avLst/>
            </a:prstGeom>
            <a:ln w="12700" cap="flat">
              <a:noFill/>
              <a:miter lim="400000"/>
              <a:headEnd/>
              <a:tailEnd/>
            </a:ln>
            <a:effectLst/>
          </p:spPr>
        </p:pic>
        <p:pic>
          <p:nvPicPr>
            <p:cNvPr id="652" name="图片 17" descr="图片 17"/>
            <p:cNvPicPr>
              <a:picLocks noChangeAspect="1"/>
            </p:cNvPicPr>
            <p:nvPr/>
          </p:nvPicPr>
          <p:blipFill>
            <a:blip r:embed="rId2"/>
            <a:srcRect l="11901" t="14284" r="3611" b="3404"/>
            <a:stretch>
              <a:fillRect/>
            </a:stretch>
          </p:blipFill>
          <p:spPr>
            <a:xfrm>
              <a:off x="180368" y="0"/>
              <a:ext cx="1138857" cy="864944"/>
            </a:xfrm>
            <a:prstGeom prst="rect">
              <a:avLst/>
            </a:prstGeom>
            <a:ln w="9525" cap="flat">
              <a:solidFill>
                <a:srgbClr val="000000"/>
              </a:solidFill>
              <a:prstDash val="solid"/>
              <a:round/>
            </a:ln>
            <a:effectLst/>
          </p:spPr>
        </p:pic>
        <p:sp>
          <p:nvSpPr>
            <p:cNvPr id="653" name="文本框 21"/>
            <p:cNvSpPr txBox="1"/>
            <p:nvPr/>
          </p:nvSpPr>
          <p:spPr>
            <a:xfrm>
              <a:off x="890152" y="3693498"/>
              <a:ext cx="3088859" cy="442056"/>
            </a:xfrm>
            <a:prstGeom prst="rect">
              <a:avLst/>
            </a:prstGeom>
            <a:noFill/>
            <a:ln w="12700" cap="flat">
              <a:noFill/>
              <a:miter lim="400000"/>
            </a:ln>
            <a:effectLst/>
          </p:spPr>
          <p:txBody>
            <a:bodyPr wrap="square" lIns="45719" tIns="45719" rIns="45719" bIns="45719" numCol="1" anchor="t">
              <a:spAutoFit/>
            </a:bodyPr>
            <a:lstStyle>
              <a:lvl1pPr>
                <a:defRPr sz="1200">
                  <a:solidFill>
                    <a:srgbClr val="0070C0"/>
                  </a:solidFill>
                  <a:latin typeface="+mj-lt"/>
                  <a:ea typeface="+mj-ea"/>
                  <a:cs typeface="+mj-cs"/>
                  <a:sym typeface="Arial" panose="020B0604020202020204"/>
                </a:defRPr>
              </a:lvl1pPr>
            </a:lstStyle>
            <a:p>
              <a:pPr rtl="1"/>
              <a:r>
                <a:rPr>
                  <a:latin typeface="Calibri" panose="020F0502020204030204" charset="0"/>
                  <a:cs typeface="Calibri" panose="020F0502020204030204" charset="0"/>
                </a:rPr>
                <a:t>—מקור נתונים: מאגר עתודות מינרלים לאומי</a:t>
              </a:r>
              <a:endParaRPr>
                <a:latin typeface="Calibri" panose="020F0502020204030204" charset="0"/>
                <a:cs typeface="Calibri" panose="020F0502020204030204" charset="0"/>
              </a:endParaRPr>
            </a:p>
          </p:txBody>
        </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 name="标题 1"/>
          <p:cNvSpPr txBox="1"/>
          <p:nvPr>
            <p:ph type="title"/>
          </p:nvPr>
        </p:nvSpPr>
        <p:spPr>
          <a:xfrm>
            <a:off x="353566" y="136524"/>
            <a:ext cx="8396539" cy="668149"/>
          </a:xfrm>
          <a:prstGeom prst="rect">
            <a:avLst/>
          </a:prstGeom>
        </p:spPr>
        <p:txBody>
          <a:bodyPr/>
          <a:lstStyle>
            <a:lvl1pPr defTabSz="648970">
              <a:defRPr sz="1985">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sp>
        <p:nvSpPr>
          <p:cNvPr id="657" name="文本框 2"/>
          <p:cNvSpPr txBox="1"/>
          <p:nvPr/>
        </p:nvSpPr>
        <p:spPr>
          <a:xfrm>
            <a:off x="1466272" y="1676111"/>
            <a:ext cx="3781188" cy="1056641"/>
          </a:xfrm>
          <a:prstGeom prst="rect">
            <a:avLst/>
          </a:prstGeom>
          <a:ln w="12700">
            <a:miter lim="400000"/>
          </a:ln>
        </p:spPr>
        <p:txBody>
          <a:bodyPr wrap="none" lIns="45719" rIns="45719">
            <a:spAutoFit/>
          </a:bodyPr>
          <a:lstStyle/>
          <a:p>
            <a:pPr marL="342900" indent="-342900" rtl="1">
              <a:lnSpc>
                <a:spcPct val="150000"/>
              </a:lnSpc>
              <a:buSzPct val="100000"/>
              <a:buChar char="◆"/>
              <a:defRPr sz="1600">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MgO שרוף קלות: 700–1000 °C</a:t>
            </a:r>
            <a:endParaRPr>
              <a:latin typeface="Calibri" panose="020F0502020204030204" charset="0"/>
              <a:cs typeface="Calibri" panose="020F0502020204030204" charset="0"/>
            </a:endParaRPr>
          </a:p>
          <a:p>
            <a:pPr marL="342900" indent="-342900" rtl="1">
              <a:lnSpc>
                <a:spcPct val="150000"/>
              </a:lnSpc>
              <a:buSzPct val="100000"/>
              <a:buChar char="◆"/>
              <a:defRPr sz="1600">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MgO שרוף בינוני: 1000–1500 °C</a:t>
            </a:r>
            <a:endParaRPr>
              <a:latin typeface="Calibri" panose="020F0502020204030204" charset="0"/>
              <a:cs typeface="Calibri" panose="020F0502020204030204" charset="0"/>
            </a:endParaRPr>
          </a:p>
          <a:p>
            <a:pPr marL="342900" indent="-342900" rtl="1">
              <a:lnSpc>
                <a:spcPct val="150000"/>
              </a:lnSpc>
              <a:buSzPct val="100000"/>
              <a:buChar char="◆"/>
              <a:defRPr sz="1600">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MgO שרוף מת: 1500–2000 °C</a:t>
            </a:r>
            <a:endParaRPr>
              <a:latin typeface="Calibri" panose="020F0502020204030204" charset="0"/>
              <a:cs typeface="Calibri" panose="020F0502020204030204" charset="0"/>
            </a:endParaRPr>
          </a:p>
        </p:txBody>
      </p:sp>
      <p:grpSp>
        <p:nvGrpSpPr>
          <p:cNvPr id="660" name="组合 36"/>
          <p:cNvGrpSpPr/>
          <p:nvPr/>
        </p:nvGrpSpPr>
        <p:grpSpPr>
          <a:xfrm>
            <a:off x="201949" y="3761670"/>
            <a:ext cx="6915454" cy="2580542"/>
            <a:chOff x="0" y="0"/>
            <a:chExt cx="6915452" cy="2580541"/>
          </a:xfrm>
        </p:grpSpPr>
        <p:pic>
          <p:nvPicPr>
            <p:cNvPr id="658" name="图片 4" descr="图片 4"/>
            <p:cNvPicPr>
              <a:picLocks noChangeAspect="1"/>
            </p:cNvPicPr>
            <p:nvPr/>
          </p:nvPicPr>
          <p:blipFill>
            <a:blip r:embed="rId1"/>
            <a:stretch>
              <a:fillRect/>
            </a:stretch>
          </p:blipFill>
          <p:spPr>
            <a:xfrm>
              <a:off x="0" y="287482"/>
              <a:ext cx="5801439" cy="2293060"/>
            </a:xfrm>
            <a:prstGeom prst="rect">
              <a:avLst/>
            </a:prstGeom>
            <a:ln w="12700" cap="flat">
              <a:noFill/>
              <a:miter lim="400000"/>
              <a:headEnd/>
              <a:tailEnd/>
            </a:ln>
            <a:effectLst/>
          </p:spPr>
        </p:pic>
        <p:sp>
          <p:nvSpPr>
            <p:cNvPr id="659" name="文本框 20"/>
            <p:cNvSpPr txBox="1"/>
            <p:nvPr/>
          </p:nvSpPr>
          <p:spPr>
            <a:xfrm>
              <a:off x="11727" y="0"/>
              <a:ext cx="6903726" cy="269240"/>
            </a:xfrm>
            <a:prstGeom prst="rect">
              <a:avLst/>
            </a:prstGeom>
            <a:noFill/>
            <a:ln w="12700" cap="flat">
              <a:noFill/>
              <a:miter lim="400000"/>
            </a:ln>
            <a:effectLst/>
          </p:spPr>
          <p:txBody>
            <a:bodyPr wrap="none" lIns="45719" tIns="45719" rIns="45719" bIns="45719" numCol="1" anchor="t">
              <a:spAutoFit/>
            </a:bodyPr>
            <a:lstStyle>
              <a:lvl1pPr>
                <a:defRPr sz="1200">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הרכב כימי ותכונות פיזיקליות של דגימות MgO מחודש ושרוף-מת טיפוסיות</a:t>
              </a:r>
              <a:endParaRPr>
                <a:latin typeface="Calibri" panose="020F0502020204030204" charset="0"/>
                <a:cs typeface="Calibri" panose="020F0502020204030204" charset="0"/>
              </a:endParaRPr>
            </a:p>
          </p:txBody>
        </p:sp>
      </p:grpSp>
      <p:grpSp>
        <p:nvGrpSpPr>
          <p:cNvPr id="674" name="组合 23"/>
          <p:cNvGrpSpPr/>
          <p:nvPr/>
        </p:nvGrpSpPr>
        <p:grpSpPr>
          <a:xfrm>
            <a:off x="5473102" y="1524948"/>
            <a:ext cx="6467074" cy="4991975"/>
            <a:chOff x="0" y="0"/>
            <a:chExt cx="6467073" cy="4991973"/>
          </a:xfrm>
        </p:grpSpPr>
        <p:grpSp>
          <p:nvGrpSpPr>
            <p:cNvPr id="669" name="组合 24"/>
            <p:cNvGrpSpPr/>
            <p:nvPr/>
          </p:nvGrpSpPr>
          <p:grpSpPr>
            <a:xfrm>
              <a:off x="1302438" y="1904051"/>
              <a:ext cx="5164636" cy="3087923"/>
              <a:chOff x="0" y="0"/>
              <a:chExt cx="5164634" cy="3087922"/>
            </a:xfrm>
          </p:grpSpPr>
          <p:pic>
            <p:nvPicPr>
              <p:cNvPr id="661" name="Picture 2" descr="Picture 2"/>
              <p:cNvPicPr>
                <a:picLocks noChangeAspect="1"/>
              </p:cNvPicPr>
              <p:nvPr/>
            </p:nvPicPr>
            <p:blipFill>
              <a:blip r:embed="rId2"/>
              <a:srcRect l="15538" t="10714" r="9821" b="14286"/>
              <a:stretch>
                <a:fillRect/>
              </a:stretch>
            </p:blipFill>
            <p:spPr>
              <a:xfrm>
                <a:off x="2139925" y="359"/>
                <a:ext cx="2249512" cy="1601899"/>
              </a:xfrm>
              <a:prstGeom prst="rect">
                <a:avLst/>
              </a:prstGeom>
              <a:ln w="12700" cap="flat">
                <a:noFill/>
                <a:miter lim="400000"/>
                <a:headEnd/>
                <a:tailEnd/>
              </a:ln>
              <a:effectLst/>
            </p:spPr>
          </p:pic>
          <p:pic>
            <p:nvPicPr>
              <p:cNvPr id="662" name="Picture 4" descr="Picture 4"/>
              <p:cNvPicPr>
                <a:picLocks noChangeAspect="1"/>
              </p:cNvPicPr>
              <p:nvPr/>
            </p:nvPicPr>
            <p:blipFill>
              <a:blip r:embed="rId3"/>
              <a:srcRect l="5505" r="17310" b="14821"/>
              <a:stretch>
                <a:fillRect/>
              </a:stretch>
            </p:blipFill>
            <p:spPr>
              <a:xfrm>
                <a:off x="0" y="1"/>
                <a:ext cx="2139926" cy="1602257"/>
              </a:xfrm>
              <a:prstGeom prst="rect">
                <a:avLst/>
              </a:prstGeom>
              <a:ln w="12700" cap="flat">
                <a:noFill/>
                <a:miter lim="400000"/>
                <a:headEnd/>
                <a:tailEnd/>
              </a:ln>
              <a:effectLst/>
            </p:spPr>
          </p:pic>
          <p:sp>
            <p:nvSpPr>
              <p:cNvPr id="663" name="文本框 27"/>
              <p:cNvSpPr txBox="1"/>
              <p:nvPr/>
            </p:nvSpPr>
            <p:spPr>
              <a:xfrm>
                <a:off x="2128937" y="0"/>
                <a:ext cx="3035698" cy="177800"/>
              </a:xfrm>
              <a:prstGeom prst="rect">
                <a:avLst/>
              </a:prstGeom>
              <a:solidFill>
                <a:srgbClr val="FFFFFF"/>
              </a:solidFill>
              <a:ln w="12700" cap="flat">
                <a:noFill/>
                <a:miter lim="400000"/>
              </a:ln>
              <a:effectLst/>
            </p:spPr>
            <p:txBody>
              <a:bodyPr wrap="none" lIns="0" tIns="0" rIns="0" bIns="0" numCol="1" anchor="t">
                <a:spAutoFit/>
              </a:bodyPr>
              <a:lstStyle>
                <a:lvl1pPr>
                  <a:defRPr sz="1200" b="1">
                    <a:solidFill>
                      <a:srgbClr val="FF0000"/>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חול מגנזיה בדרגה בינונית/טוהר גבוה</a:t>
                </a:r>
                <a:endParaRPr>
                  <a:latin typeface="Calibri" panose="020F0502020204030204" charset="0"/>
                  <a:cs typeface="Calibri" panose="020F0502020204030204" charset="0"/>
                </a:endParaRPr>
              </a:p>
            </p:txBody>
          </p:sp>
          <p:sp>
            <p:nvSpPr>
              <p:cNvPr id="664" name="文本框 28"/>
              <p:cNvSpPr txBox="1"/>
              <p:nvPr/>
            </p:nvSpPr>
            <p:spPr>
              <a:xfrm>
                <a:off x="13272" y="5653"/>
                <a:ext cx="1816646" cy="177801"/>
              </a:xfrm>
              <a:prstGeom prst="rect">
                <a:avLst/>
              </a:prstGeom>
              <a:solidFill>
                <a:srgbClr val="FFFFFF"/>
              </a:solidFill>
              <a:ln w="12700" cap="flat">
                <a:noFill/>
                <a:miter lim="400000"/>
              </a:ln>
              <a:effectLst/>
            </p:spPr>
            <p:txBody>
              <a:bodyPr wrap="none" lIns="0" tIns="0" rIns="0" bIns="0" numCol="1" anchor="t">
                <a:spAutoFit/>
              </a:bodyPr>
              <a:lstStyle>
                <a:lvl1pPr>
                  <a:defRPr sz="1200" b="1">
                    <a:solidFill>
                      <a:srgbClr val="FF0000"/>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חול מגנזיה מחודש</a:t>
                </a:r>
                <a:endParaRPr>
                  <a:latin typeface="Calibri" panose="020F0502020204030204" charset="0"/>
                  <a:cs typeface="Calibri" panose="020F0502020204030204" charset="0"/>
                </a:endParaRPr>
              </a:p>
            </p:txBody>
          </p:sp>
          <p:pic>
            <p:nvPicPr>
              <p:cNvPr id="665" name="Picture 6" descr="Picture 6"/>
              <p:cNvPicPr>
                <a:picLocks noChangeAspect="1"/>
              </p:cNvPicPr>
              <p:nvPr/>
            </p:nvPicPr>
            <p:blipFill>
              <a:blip r:embed="rId4"/>
              <a:srcRect l="3869" t="8302" r="9364" b="14155"/>
              <a:stretch>
                <a:fillRect/>
              </a:stretch>
            </p:blipFill>
            <p:spPr>
              <a:xfrm>
                <a:off x="0" y="1608239"/>
                <a:ext cx="2249513" cy="1476225"/>
              </a:xfrm>
              <a:prstGeom prst="rect">
                <a:avLst/>
              </a:prstGeom>
              <a:ln w="12700" cap="flat">
                <a:noFill/>
                <a:miter lim="400000"/>
                <a:headEnd/>
                <a:tailEnd/>
              </a:ln>
              <a:effectLst/>
            </p:spPr>
          </p:pic>
          <p:sp>
            <p:nvSpPr>
              <p:cNvPr id="666" name="文本框 30"/>
              <p:cNvSpPr txBox="1"/>
              <p:nvPr/>
            </p:nvSpPr>
            <p:spPr>
              <a:xfrm>
                <a:off x="2186" y="1619492"/>
                <a:ext cx="1215307" cy="177801"/>
              </a:xfrm>
              <a:prstGeom prst="rect">
                <a:avLst/>
              </a:prstGeom>
              <a:solidFill>
                <a:srgbClr val="FFFFFF"/>
              </a:solidFill>
              <a:ln w="12700" cap="flat">
                <a:noFill/>
                <a:miter lim="400000"/>
              </a:ln>
              <a:effectLst/>
            </p:spPr>
            <p:txBody>
              <a:bodyPr wrap="none" lIns="0" tIns="0" rIns="0" bIns="0" numCol="1" anchor="t">
                <a:spAutoFit/>
              </a:bodyPr>
              <a:lstStyle>
                <a:lvl1pPr>
                  <a:defRPr sz="1200" b="1">
                    <a:solidFill>
                      <a:srgbClr val="FF0000"/>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מגנזיט מותך</a:t>
                </a:r>
                <a:endParaRPr>
                  <a:latin typeface="Calibri" panose="020F0502020204030204" charset="0"/>
                  <a:cs typeface="Calibri" panose="020F0502020204030204" charset="0"/>
                </a:endParaRPr>
              </a:p>
            </p:txBody>
          </p:sp>
          <p:pic>
            <p:nvPicPr>
              <p:cNvPr id="667" name="Picture 8" descr="Picture 8"/>
              <p:cNvPicPr>
                <a:picLocks noChangeAspect="1"/>
              </p:cNvPicPr>
              <p:nvPr/>
            </p:nvPicPr>
            <p:blipFill>
              <a:blip r:embed="rId5"/>
              <a:srcRect t="12222"/>
              <a:stretch>
                <a:fillRect/>
              </a:stretch>
            </p:blipFill>
            <p:spPr>
              <a:xfrm>
                <a:off x="2252837" y="1611698"/>
                <a:ext cx="2136600" cy="1476225"/>
              </a:xfrm>
              <a:prstGeom prst="rect">
                <a:avLst/>
              </a:prstGeom>
              <a:ln w="12700" cap="flat">
                <a:noFill/>
                <a:miter lim="400000"/>
                <a:headEnd/>
                <a:tailEnd/>
              </a:ln>
              <a:effectLst/>
            </p:spPr>
          </p:pic>
          <p:sp>
            <p:nvSpPr>
              <p:cNvPr id="668" name="文本框 32"/>
              <p:cNvSpPr txBox="1"/>
              <p:nvPr/>
            </p:nvSpPr>
            <p:spPr>
              <a:xfrm>
                <a:off x="2252837" y="1608239"/>
                <a:ext cx="935510" cy="177801"/>
              </a:xfrm>
              <a:prstGeom prst="rect">
                <a:avLst/>
              </a:prstGeom>
              <a:solidFill>
                <a:srgbClr val="FFFFFF"/>
              </a:solidFill>
              <a:ln w="12700" cap="flat">
                <a:noFill/>
                <a:miter lim="400000"/>
              </a:ln>
              <a:effectLst/>
            </p:spPr>
            <p:txBody>
              <a:bodyPr wrap="none" lIns="0" tIns="0" rIns="0" bIns="0" numCol="1" anchor="t">
                <a:spAutoFit/>
              </a:bodyPr>
              <a:lstStyle>
                <a:lvl1pPr>
                  <a:defRPr sz="1200" b="1">
                    <a:solidFill>
                      <a:srgbClr val="FF0000"/>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אבקת MgO</a:t>
                </a:r>
                <a:endParaRPr>
                  <a:latin typeface="Calibri" panose="020F0502020204030204" charset="0"/>
                  <a:cs typeface="Calibri" panose="020F0502020204030204" charset="0"/>
                </a:endParaRPr>
              </a:p>
            </p:txBody>
          </p:sp>
        </p:grpSp>
        <p:sp>
          <p:nvSpPr>
            <p:cNvPr id="670" name="文本框 35"/>
            <p:cNvSpPr txBox="1"/>
            <p:nvPr/>
          </p:nvSpPr>
          <p:spPr>
            <a:xfrm>
              <a:off x="1285148" y="0"/>
              <a:ext cx="4897200" cy="1418590"/>
            </a:xfrm>
            <a:prstGeom prst="rect">
              <a:avLst/>
            </a:prstGeom>
            <a:noFill/>
            <a:ln w="12700" cap="flat">
              <a:noFill/>
              <a:miter lim="400000"/>
            </a:ln>
            <a:effectLst/>
          </p:spPr>
          <p:txBody>
            <a:bodyPr wrap="none" lIns="45719" tIns="45719" rIns="45719" bIns="45719" numCol="1" anchor="t">
              <a:spAutoFit/>
            </a:bodyPr>
            <a:lstStyle/>
            <a:p>
              <a:pPr marL="342900" indent="-342900" rtl="1">
                <a:lnSpc>
                  <a:spcPct val="150000"/>
                </a:lnSpc>
                <a:buSzPct val="100000"/>
                <a:buChar char="◆"/>
                <a:defRPr sz="1600">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מגנזיה מסונטרת: תכולת MgO 84%–93%</a:t>
              </a:r>
              <a:endParaRPr>
                <a:latin typeface="Calibri" panose="020F0502020204030204" charset="0"/>
                <a:cs typeface="Calibri" panose="020F0502020204030204" charset="0"/>
              </a:endParaRPr>
            </a:p>
            <a:p>
              <a:pPr marL="342900" indent="-342900" rtl="1">
                <a:lnSpc>
                  <a:spcPct val="150000"/>
                </a:lnSpc>
                <a:buSzPct val="100000"/>
                <a:buChar char="◆"/>
                <a:defRPr sz="1600">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מגנזיה בדרגה בינונית: תכולת MgO 94%, 95%</a:t>
              </a:r>
              <a:endParaRPr>
                <a:latin typeface="Calibri" panose="020F0502020204030204" charset="0"/>
                <a:cs typeface="Calibri" panose="020F0502020204030204" charset="0"/>
              </a:endParaRPr>
            </a:p>
            <a:p>
              <a:pPr marL="342900" indent="-342900" rtl="1">
                <a:lnSpc>
                  <a:spcPct val="150000"/>
                </a:lnSpc>
                <a:buSzPct val="100000"/>
                <a:buChar char="◆"/>
                <a:defRPr sz="1600">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חול מגנזיה טוהר גבוה: תכולת MgO ≥97%</a:t>
              </a:r>
              <a:endParaRPr>
                <a:latin typeface="Calibri" panose="020F0502020204030204" charset="0"/>
                <a:cs typeface="Calibri" panose="020F0502020204030204" charset="0"/>
              </a:endParaRPr>
            </a:p>
            <a:p>
              <a:pPr marL="342900" indent="-342900" rtl="1">
                <a:lnSpc>
                  <a:spcPct val="150000"/>
                </a:lnSpc>
                <a:buSzPct val="100000"/>
                <a:buChar char="◆"/>
                <a:defRPr sz="1600">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חול מגנזיה אלקטרוליטי: תכולת MgO ≥98%</a:t>
              </a:r>
              <a:endParaRPr>
                <a:latin typeface="Calibri" panose="020F0502020204030204" charset="0"/>
                <a:cs typeface="Calibri" panose="020F0502020204030204" charset="0"/>
              </a:endParaRPr>
            </a:p>
          </p:txBody>
        </p:sp>
        <p:grpSp>
          <p:nvGrpSpPr>
            <p:cNvPr id="673" name="文本框 37"/>
            <p:cNvGrpSpPr/>
            <p:nvPr/>
          </p:nvGrpSpPr>
          <p:grpSpPr>
            <a:xfrm>
              <a:off x="0" y="76517"/>
              <a:ext cx="1292111" cy="1743076"/>
              <a:chOff x="0" y="0"/>
              <a:chExt cx="1292110" cy="1743075"/>
            </a:xfrm>
          </p:grpSpPr>
          <p:sp>
            <p:nvSpPr>
              <p:cNvPr id="671" name="矩形"/>
              <p:cNvSpPr/>
              <p:nvPr/>
            </p:nvSpPr>
            <p:spPr>
              <a:xfrm rot="16200000">
                <a:off x="-253683" y="253682"/>
                <a:ext cx="1743076" cy="1235711"/>
              </a:xfrm>
              <a:prstGeom prst="rect">
                <a:avLst/>
              </a:prstGeom>
              <a:solidFill>
                <a:srgbClr val="FFFFFF"/>
              </a:solidFill>
              <a:ln w="12700" cap="flat">
                <a:solidFill>
                  <a:schemeClr val="accent2"/>
                </a:solidFill>
                <a:prstDash val="solid"/>
                <a:miter lim="800000"/>
              </a:ln>
              <a:effectLst/>
            </p:spPr>
            <p:txBody>
              <a:bodyPr wrap="square" lIns="45719" tIns="45719" rIns="45719" bIns="45719" numCol="1" anchor="t">
                <a:noAutofit/>
              </a:bodyPr>
              <a:lstStyle/>
              <a:p>
                <a:pPr>
                  <a:defRPr>
                    <a:solidFill>
                      <a:srgbClr val="FF0000"/>
                    </a:solidFill>
                    <a:effectLst>
                      <a:outerShdw blurRad="38100" dist="25400" dir="5400000" rotWithShape="0">
                        <a:srgbClr val="6E747A">
                          <a:alpha val="43000"/>
                        </a:srgbClr>
                      </a:outerShdw>
                    </a:effectLst>
                    <a:latin typeface="Times New Roman Regular"/>
                    <a:ea typeface="Times New Roman Regular"/>
                    <a:cs typeface="Times New Roman Regular"/>
                    <a:sym typeface="Times New Roman Regular"/>
                  </a:defRPr>
                </a:pPr>
                <a:endParaRPr>
                  <a:latin typeface="Calibri" panose="020F0502020204030204" charset="0"/>
                  <a:cs typeface="Calibri" panose="020F0502020204030204" charset="0"/>
                </a:endParaRPr>
              </a:p>
            </p:txBody>
          </p:sp>
          <p:sp>
            <p:nvSpPr>
              <p:cNvPr id="672" name="Magnesium oxide  content"/>
              <p:cNvSpPr txBox="1"/>
              <p:nvPr/>
            </p:nvSpPr>
            <p:spPr>
              <a:xfrm rot="16200000">
                <a:off x="184410" y="-125991"/>
                <a:ext cx="929641" cy="1285762"/>
              </a:xfrm>
              <a:prstGeom prst="rect">
                <a:avLst/>
              </a:prstGeom>
              <a:noFill/>
              <a:ln w="12700" cap="flat">
                <a:noFill/>
                <a:miter lim="400000"/>
              </a:ln>
              <a:effectLst/>
            </p:spPr>
            <p:txBody>
              <a:bodyPr vert="eaVert" wrap="none" lIns="45719" tIns="45719" rIns="45719" bIns="45719" numCol="1" anchor="t">
                <a:spAutoFit/>
              </a:bodyPr>
              <a:lstStyle/>
              <a:p>
                <a:pPr rtl="1">
                  <a:defRPr>
                    <a:solidFill>
                      <a:srgbClr val="FF0000"/>
                    </a:solidFill>
                    <a:effectLst>
                      <a:outerShdw blurRad="38100" dist="25400" dir="5400000" rotWithShape="0">
                        <a:srgbClr val="6E747A">
                          <a:alpha val="43000"/>
                        </a:srgbClr>
                      </a:outerShdw>
                    </a:effectLst>
                    <a:latin typeface="Times New Roman Regular"/>
                    <a:ea typeface="Times New Roman Regular"/>
                    <a:cs typeface="Times New Roman Regular"/>
                    <a:sym typeface="Times New Roman Regular"/>
                  </a:defRPr>
                </a:pPr>
                <a:r>
                  <a:rPr>
                    <a:latin typeface="Calibri" panose="020F0502020204030204" charset="0"/>
                    <a:cs typeface="Calibri" panose="020F0502020204030204" charset="0"/>
                  </a:rPr>
                  <a:t>תכולת תחמוצת מגנזיום</a:t>
                </a:r>
                <a:br>
                  <a:rPr>
                    <a:latin typeface="Calibri" panose="020F0502020204030204" charset="0"/>
                    <a:cs typeface="Calibri" panose="020F0502020204030204" charset="0"/>
                  </a:rPr>
                </a:br>
                <a:br>
                  <a:rPr>
                    <a:latin typeface="Calibri" panose="020F0502020204030204" charset="0"/>
                    <a:cs typeface="Calibri" panose="020F0502020204030204" charset="0"/>
                  </a:rPr>
                </a:br>
                <a:endParaRPr>
                  <a:latin typeface="Calibri" panose="020F0502020204030204" charset="0"/>
                  <a:cs typeface="Calibri" panose="020F0502020204030204" charset="0"/>
                </a:endParaRPr>
              </a:p>
            </p:txBody>
          </p:sp>
        </p:grpSp>
      </p:grpSp>
      <p:grpSp>
        <p:nvGrpSpPr>
          <p:cNvPr id="677" name="文本框 38"/>
          <p:cNvGrpSpPr/>
          <p:nvPr/>
        </p:nvGrpSpPr>
        <p:grpSpPr>
          <a:xfrm>
            <a:off x="533399" y="902969"/>
            <a:ext cx="9784082" cy="523241"/>
            <a:chOff x="0" y="0"/>
            <a:chExt cx="9784080" cy="523240"/>
          </a:xfrm>
        </p:grpSpPr>
        <p:sp>
          <p:nvSpPr>
            <p:cNvPr id="675" name="矩形"/>
            <p:cNvSpPr/>
            <p:nvPr/>
          </p:nvSpPr>
          <p:spPr>
            <a:xfrm>
              <a:off x="-1" y="-1"/>
              <a:ext cx="9784082" cy="523242"/>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600"/>
                </a:spcBef>
                <a:defRPr sz="2800">
                  <a:solidFill>
                    <a:srgbClr val="006633"/>
                  </a:solidFill>
                  <a:latin typeface="Times New Roman Regular"/>
                  <a:ea typeface="Times New Roman Regular"/>
                  <a:cs typeface="Times New Roman Regular"/>
                  <a:sym typeface="Times New Roman Regular"/>
                </a:defRPr>
              </a:pPr>
              <a:endParaRPr>
                <a:latin typeface="Calibri" panose="020F0502020204030204" charset="0"/>
                <a:cs typeface="Calibri" panose="020F0502020204030204" charset="0"/>
              </a:endParaRPr>
            </a:p>
          </p:txBody>
        </p:sp>
        <p:sp>
          <p:nvSpPr>
            <p:cNvPr id="676" name="Classification and Properties of Magnesium Oxide"/>
            <p:cNvSpPr txBox="1"/>
            <p:nvPr/>
          </p:nvSpPr>
          <p:spPr>
            <a:xfrm>
              <a:off x="45719" y="-1"/>
              <a:ext cx="9692642" cy="523241"/>
            </a:xfrm>
            <a:prstGeom prst="rect">
              <a:avLst/>
            </a:prstGeom>
            <a:noFill/>
            <a:ln w="12700" cap="flat">
              <a:noFill/>
              <a:miter lim="400000"/>
            </a:ln>
            <a:effectLst/>
          </p:spPr>
          <p:txBody>
            <a:bodyPr wrap="square" lIns="45719" tIns="45719" rIns="45719" bIns="45719" numCol="1" anchor="t">
              <a:spAutoFit/>
            </a:bodyPr>
            <a:lstStyle>
              <a:lvl1pPr>
                <a:spcBef>
                  <a:spcPts val="600"/>
                </a:spcBef>
                <a:defRPr sz="2800">
                  <a:solidFill>
                    <a:srgbClr val="006633"/>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סיווג ותכונות של תחמוצת מגנזיום</a:t>
              </a:r>
              <a:endParaRPr>
                <a:latin typeface="Calibri" panose="020F0502020204030204" charset="0"/>
                <a:cs typeface="Calibri" panose="020F0502020204030204" charset="0"/>
              </a:endParaRPr>
            </a:p>
          </p:txBody>
        </p:sp>
      </p:grpSp>
      <p:grpSp>
        <p:nvGrpSpPr>
          <p:cNvPr id="680" name="文本框 8"/>
          <p:cNvGrpSpPr/>
          <p:nvPr/>
        </p:nvGrpSpPr>
        <p:grpSpPr>
          <a:xfrm>
            <a:off x="202247" y="1601152"/>
            <a:ext cx="1324611" cy="1737996"/>
            <a:chOff x="0" y="0"/>
            <a:chExt cx="1324610" cy="1737995"/>
          </a:xfrm>
        </p:grpSpPr>
        <p:sp>
          <p:nvSpPr>
            <p:cNvPr id="678" name="矩形"/>
            <p:cNvSpPr/>
            <p:nvPr/>
          </p:nvSpPr>
          <p:spPr>
            <a:xfrm rot="16200000">
              <a:off x="-206693" y="206692"/>
              <a:ext cx="1737996" cy="1324611"/>
            </a:xfrm>
            <a:prstGeom prst="rect">
              <a:avLst/>
            </a:prstGeom>
            <a:solidFill>
              <a:srgbClr val="FFFFFF"/>
            </a:solidFill>
            <a:ln w="12700" cap="flat">
              <a:solidFill>
                <a:schemeClr val="accent2"/>
              </a:solidFill>
              <a:prstDash val="solid"/>
              <a:miter lim="800000"/>
            </a:ln>
            <a:effectLst/>
          </p:spPr>
          <p:txBody>
            <a:bodyPr wrap="square" lIns="45719" tIns="45719" rIns="45719" bIns="45719" numCol="1" anchor="t">
              <a:noAutofit/>
            </a:bodyPr>
            <a:lstStyle/>
            <a:p>
              <a:pPr>
                <a:defRPr>
                  <a:solidFill>
                    <a:srgbClr val="FF0000"/>
                  </a:solidFill>
                  <a:effectLst>
                    <a:outerShdw blurRad="38100" dist="25400" dir="5400000" rotWithShape="0">
                      <a:srgbClr val="6E747A">
                        <a:alpha val="43000"/>
                      </a:srgbClr>
                    </a:outerShdw>
                  </a:effectLst>
                  <a:latin typeface="Times New Roman Regular"/>
                  <a:ea typeface="Times New Roman Regular"/>
                  <a:cs typeface="Times New Roman Regular"/>
                  <a:sym typeface="Times New Roman Regular"/>
                </a:defRPr>
              </a:pPr>
              <a:endParaRPr>
                <a:latin typeface="Calibri" panose="020F0502020204030204" charset="0"/>
                <a:cs typeface="Calibri" panose="020F0502020204030204" charset="0"/>
              </a:endParaRPr>
            </a:p>
          </p:txBody>
        </p:sp>
        <p:sp>
          <p:nvSpPr>
            <p:cNvPr id="679" name="Calcination temperature of magnesium oxide"/>
            <p:cNvSpPr txBox="1"/>
            <p:nvPr/>
          </p:nvSpPr>
          <p:spPr>
            <a:xfrm rot="16200000">
              <a:off x="-81915" y="140334"/>
              <a:ext cx="1488441" cy="1311911"/>
            </a:xfrm>
            <a:prstGeom prst="rect">
              <a:avLst/>
            </a:prstGeom>
            <a:noFill/>
            <a:ln w="12700" cap="flat">
              <a:noFill/>
              <a:miter lim="400000"/>
            </a:ln>
            <a:effectLst/>
          </p:spPr>
          <p:txBody>
            <a:bodyPr vert="eaVert" wrap="square" lIns="45719" tIns="45719" rIns="45719" bIns="45719" numCol="1" anchor="t">
              <a:spAutoFit/>
            </a:bodyPr>
            <a:lstStyle>
              <a:lvl1pPr>
                <a:defRPr>
                  <a:solidFill>
                    <a:srgbClr val="FF0000"/>
                  </a:solidFill>
                  <a:effectLst>
                    <a:outerShdw blurRad="38100" dist="25400" dir="5400000" rotWithShape="0">
                      <a:srgbClr val="6E747A">
                        <a:alpha val="43000"/>
                      </a:srgbClr>
                    </a:outerShdw>
                  </a:effectLst>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טמפרטורת סידוד של תחמוצת מגנזיום</a:t>
              </a:r>
              <a:endParaRPr>
                <a:latin typeface="Calibri" panose="020F0502020204030204" charset="0"/>
                <a:cs typeface="Calibri" panose="020F0502020204030204" charset="0"/>
              </a:endParaRPr>
            </a:p>
          </p:txBody>
        </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2" name="标题 1"/>
          <p:cNvSpPr txBox="1"/>
          <p:nvPr>
            <p:ph type="title"/>
          </p:nvPr>
        </p:nvSpPr>
        <p:spPr>
          <a:xfrm>
            <a:off x="353566" y="136524"/>
            <a:ext cx="8396539" cy="668149"/>
          </a:xfrm>
          <a:prstGeom prst="rect">
            <a:avLst/>
          </a:prstGeom>
        </p:spPr>
        <p:txBody>
          <a:bodyPr/>
          <a:lstStyle>
            <a:lvl1pPr defTabSz="648970">
              <a:defRPr sz="1985">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grpSp>
        <p:nvGrpSpPr>
          <p:cNvPr id="685" name="文本框 3"/>
          <p:cNvGrpSpPr/>
          <p:nvPr/>
        </p:nvGrpSpPr>
        <p:grpSpPr>
          <a:xfrm>
            <a:off x="427989" y="907414"/>
            <a:ext cx="5004437" cy="523241"/>
            <a:chOff x="0" y="0"/>
            <a:chExt cx="5004435" cy="523240"/>
          </a:xfrm>
        </p:grpSpPr>
        <p:sp>
          <p:nvSpPr>
            <p:cNvPr id="683" name="矩形"/>
            <p:cNvSpPr/>
            <p:nvPr/>
          </p:nvSpPr>
          <p:spPr>
            <a:xfrm>
              <a:off x="-1" y="-1"/>
              <a:ext cx="5004437" cy="523242"/>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600"/>
                </a:spcBef>
                <a:defRPr sz="2800">
                  <a:solidFill>
                    <a:srgbClr val="006633"/>
                  </a:solidFill>
                  <a:latin typeface="Times New Roman Regular"/>
                  <a:ea typeface="Times New Roman Regular"/>
                  <a:cs typeface="Times New Roman Regular"/>
                  <a:sym typeface="Times New Roman Regular"/>
                </a:defRPr>
              </a:pPr>
              <a:endParaRPr>
                <a:latin typeface="Calibri" panose="020F0502020204030204" charset="0"/>
                <a:cs typeface="Calibri" panose="020F0502020204030204" charset="0"/>
              </a:endParaRPr>
            </a:p>
          </p:txBody>
        </p:sp>
        <p:sp>
          <p:nvSpPr>
            <p:cNvPr id="684" name="Phosphate-acid component"/>
            <p:cNvSpPr txBox="1"/>
            <p:nvPr/>
          </p:nvSpPr>
          <p:spPr>
            <a:xfrm>
              <a:off x="45719" y="-1"/>
              <a:ext cx="4912997" cy="523241"/>
            </a:xfrm>
            <a:prstGeom prst="rect">
              <a:avLst/>
            </a:prstGeom>
            <a:noFill/>
            <a:ln w="12700" cap="flat">
              <a:noFill/>
              <a:miter lim="400000"/>
            </a:ln>
            <a:effectLst/>
          </p:spPr>
          <p:txBody>
            <a:bodyPr wrap="square" lIns="45719" tIns="45719" rIns="45719" bIns="45719" numCol="1" anchor="t">
              <a:spAutoFit/>
            </a:bodyPr>
            <a:lstStyle>
              <a:lvl1pPr>
                <a:spcBef>
                  <a:spcPts val="600"/>
                </a:spcBef>
                <a:defRPr sz="2800">
                  <a:solidFill>
                    <a:srgbClr val="006633"/>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רכיב פוספט-חומצי</a:t>
              </a:r>
              <a:endParaRPr>
                <a:latin typeface="Calibri" panose="020F0502020204030204" charset="0"/>
                <a:cs typeface="Calibri" panose="020F0502020204030204" charset="0"/>
              </a:endParaRPr>
            </a:p>
          </p:txBody>
        </p:sp>
      </p:grpSp>
      <p:sp>
        <p:nvSpPr>
          <p:cNvPr id="686" name="文本框 13"/>
          <p:cNvSpPr txBox="1"/>
          <p:nvPr/>
        </p:nvSpPr>
        <p:spPr>
          <a:xfrm>
            <a:off x="820685" y="2467363"/>
            <a:ext cx="3889738" cy="332741"/>
          </a:xfrm>
          <a:prstGeom prst="rect">
            <a:avLst/>
          </a:prstGeom>
          <a:ln w="12700">
            <a:miter lim="400000"/>
          </a:ln>
        </p:spPr>
        <p:txBody>
          <a:bodyPr lIns="45719" rIns="45719">
            <a:spAutoFit/>
          </a:bodyPr>
          <a:lstStyle>
            <a:lvl1pPr marL="285750" indent="-285750">
              <a:buSzPct val="100000"/>
              <a:buChar char="◆"/>
              <a:defRPr sz="1600">
                <a:solidFill>
                  <a:srgbClr val="C00000"/>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אפטיט</a:t>
            </a:r>
            <a:endParaRPr>
              <a:latin typeface="Calibri" panose="020F0502020204030204" charset="0"/>
              <a:cs typeface="Calibri" panose="020F0502020204030204" charset="0"/>
            </a:endParaRPr>
          </a:p>
        </p:txBody>
      </p:sp>
      <p:grpSp>
        <p:nvGrpSpPr>
          <p:cNvPr id="691" name="组合 5"/>
          <p:cNvGrpSpPr/>
          <p:nvPr/>
        </p:nvGrpSpPr>
        <p:grpSpPr>
          <a:xfrm>
            <a:off x="5379230" y="967678"/>
            <a:ext cx="6685771" cy="5128323"/>
            <a:chOff x="0" y="0"/>
            <a:chExt cx="6685770" cy="5128321"/>
          </a:xfrm>
        </p:grpSpPr>
        <p:pic>
          <p:nvPicPr>
            <p:cNvPr id="687" name="图片 6" descr="图片 6"/>
            <p:cNvPicPr>
              <a:picLocks noChangeAspect="1"/>
            </p:cNvPicPr>
            <p:nvPr/>
          </p:nvPicPr>
          <p:blipFill>
            <a:blip r:embed="rId1"/>
            <a:stretch>
              <a:fillRect/>
            </a:stretch>
          </p:blipFill>
          <p:spPr>
            <a:xfrm>
              <a:off x="716769" y="0"/>
              <a:ext cx="5456287" cy="3308090"/>
            </a:xfrm>
            <a:prstGeom prst="rect">
              <a:avLst/>
            </a:prstGeom>
            <a:ln w="12700" cap="flat">
              <a:noFill/>
              <a:miter lim="400000"/>
              <a:headEnd/>
              <a:tailEnd/>
            </a:ln>
            <a:effectLst/>
          </p:spPr>
        </p:pic>
        <p:pic>
          <p:nvPicPr>
            <p:cNvPr id="688" name="图片 7" descr="图片 7"/>
            <p:cNvPicPr>
              <a:picLocks noChangeAspect="1"/>
            </p:cNvPicPr>
            <p:nvPr/>
          </p:nvPicPr>
          <p:blipFill>
            <a:blip r:embed="rId2"/>
            <a:stretch>
              <a:fillRect/>
            </a:stretch>
          </p:blipFill>
          <p:spPr>
            <a:xfrm>
              <a:off x="0" y="3353242"/>
              <a:ext cx="4852910" cy="1775080"/>
            </a:xfrm>
            <a:prstGeom prst="rect">
              <a:avLst/>
            </a:prstGeom>
            <a:ln w="12700" cap="flat">
              <a:noFill/>
              <a:miter lim="400000"/>
              <a:headEnd/>
              <a:tailEnd/>
            </a:ln>
            <a:effectLst/>
          </p:spPr>
        </p:pic>
        <p:pic>
          <p:nvPicPr>
            <p:cNvPr id="689" name="图片 9" descr="图片 9"/>
            <p:cNvPicPr>
              <a:picLocks noChangeAspect="1"/>
            </p:cNvPicPr>
            <p:nvPr/>
          </p:nvPicPr>
          <p:blipFill>
            <a:blip r:embed="rId3"/>
            <a:stretch>
              <a:fillRect/>
            </a:stretch>
          </p:blipFill>
          <p:spPr>
            <a:xfrm>
              <a:off x="765864" y="25975"/>
              <a:ext cx="820342" cy="977251"/>
            </a:xfrm>
            <a:prstGeom prst="rect">
              <a:avLst/>
            </a:prstGeom>
            <a:ln w="9525" cap="flat">
              <a:solidFill>
                <a:srgbClr val="000000"/>
              </a:solidFill>
              <a:prstDash val="solid"/>
              <a:round/>
            </a:ln>
            <a:effectLst/>
          </p:spPr>
        </p:pic>
        <p:sp>
          <p:nvSpPr>
            <p:cNvPr id="690" name="文本框 15"/>
            <p:cNvSpPr txBox="1"/>
            <p:nvPr/>
          </p:nvSpPr>
          <p:spPr>
            <a:xfrm>
              <a:off x="4289025" y="3334085"/>
              <a:ext cx="2396746" cy="442056"/>
            </a:xfrm>
            <a:prstGeom prst="rect">
              <a:avLst/>
            </a:prstGeom>
            <a:noFill/>
            <a:ln w="12700" cap="flat">
              <a:noFill/>
              <a:miter lim="400000"/>
            </a:ln>
            <a:effectLst/>
          </p:spPr>
          <p:txBody>
            <a:bodyPr wrap="square" lIns="45719" tIns="45719" rIns="45719" bIns="45719" numCol="1" anchor="t">
              <a:spAutoFit/>
            </a:bodyPr>
            <a:lstStyle>
              <a:lvl1pPr>
                <a:defRPr sz="1200">
                  <a:solidFill>
                    <a:srgbClr val="0070C0"/>
                  </a:solidFill>
                  <a:latin typeface="+mj-lt"/>
                  <a:ea typeface="+mj-ea"/>
                  <a:cs typeface="+mj-cs"/>
                  <a:sym typeface="Arial" panose="020B0604020202020204"/>
                </a:defRPr>
              </a:lvl1pPr>
            </a:lstStyle>
            <a:p>
              <a:pPr rtl="1"/>
              <a:r>
                <a:rPr>
                  <a:latin typeface="Calibri" panose="020F0502020204030204" charset="0"/>
                  <a:cs typeface="Calibri" panose="020F0502020204030204" charset="0"/>
                </a:rPr>
                <a:t>—מקור נתונים: מאגר עתודות מינרלים לאומי</a:t>
              </a:r>
              <a:endParaRPr>
                <a:latin typeface="Calibri" panose="020F0502020204030204" charset="0"/>
                <a:cs typeface="Calibri" panose="020F0502020204030204" charset="0"/>
              </a:endParaRPr>
            </a:p>
          </p:txBody>
        </p:sp>
      </p:grpSp>
      <p:sp>
        <p:nvSpPr>
          <p:cNvPr id="692" name="文本框 17"/>
          <p:cNvSpPr txBox="1"/>
          <p:nvPr/>
        </p:nvSpPr>
        <p:spPr>
          <a:xfrm>
            <a:off x="807720" y="3581399"/>
            <a:ext cx="3968115" cy="574041"/>
          </a:xfrm>
          <a:prstGeom prst="rect">
            <a:avLst/>
          </a:prstGeom>
          <a:ln w="12700">
            <a:miter lim="400000"/>
          </a:ln>
        </p:spPr>
        <p:txBody>
          <a:bodyPr lIns="45719" rIns="45719">
            <a:spAutoFit/>
          </a:bodyPr>
          <a:lstStyle>
            <a:lvl1pPr marL="285750" indent="-285750">
              <a:buSzPct val="100000"/>
              <a:buChar char="◆"/>
              <a:defRPr sz="1600">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פוספט סטרונציום-פוספוטונגסטן-אלומיניום</a:t>
            </a:r>
            <a:endParaRPr>
              <a:latin typeface="Calibri" panose="020F0502020204030204" charset="0"/>
              <a:cs typeface="Calibri" panose="020F0502020204030204" charset="0"/>
            </a:endParaRPr>
          </a:p>
        </p:txBody>
      </p:sp>
      <p:sp>
        <p:nvSpPr>
          <p:cNvPr id="693" name="文本框 19"/>
          <p:cNvSpPr txBox="1"/>
          <p:nvPr/>
        </p:nvSpPr>
        <p:spPr>
          <a:xfrm>
            <a:off x="2453004" y="2498724"/>
            <a:ext cx="3597277" cy="574041"/>
          </a:xfrm>
          <a:prstGeom prst="rect">
            <a:avLst/>
          </a:prstGeom>
          <a:ln w="12700">
            <a:miter lim="400000"/>
          </a:ln>
        </p:spPr>
        <p:txBody>
          <a:bodyPr lIns="45719" rIns="45719">
            <a:spAutoFit/>
          </a:bodyPr>
          <a:lstStyle>
            <a:lvl1pPr>
              <a:defRPr sz="1600">
                <a:solidFill>
                  <a:srgbClr val="C00000"/>
                </a:solidFill>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המינרל העיקרי המכיל זרחן</a:t>
            </a:r>
            <a:endParaRPr>
              <a:latin typeface="Calibri" panose="020F0502020204030204" charset="0"/>
              <a:cs typeface="Calibri" panose="020F0502020204030204" charset="0"/>
            </a:endParaRPr>
          </a:p>
        </p:txBody>
      </p:sp>
      <p:sp>
        <p:nvSpPr>
          <p:cNvPr id="694" name="文本框 21"/>
          <p:cNvSpPr txBox="1"/>
          <p:nvPr/>
        </p:nvSpPr>
        <p:spPr>
          <a:xfrm>
            <a:off x="858519" y="3075304"/>
            <a:ext cx="5166362" cy="359369"/>
          </a:xfrm>
          <a:prstGeom prst="rect">
            <a:avLst/>
          </a:prstGeom>
          <a:ln w="12700">
            <a:miter lim="400000"/>
          </a:ln>
        </p:spPr>
        <p:txBody>
          <a:bodyPr lIns="45719" rIns="45719">
            <a:spAutoFit/>
          </a:bodyPr>
          <a:lstStyle>
            <a:lvl1pPr>
              <a:defRPr b="1">
                <a:latin typeface="Times New Roman" panose="02020603050405020304"/>
                <a:ea typeface="Times New Roman" panose="02020603050405020304"/>
                <a:cs typeface="Times New Roman" panose="02020603050405020304"/>
                <a:sym typeface="Times New Roman" panose="02020603050405020304"/>
              </a:defRPr>
            </a:lvl1pPr>
          </a:lstStyle>
          <a:p>
            <a:pPr rtl="1"/>
            <a:r>
              <a:rPr>
                <a:latin typeface="Calibri" panose="020F0502020204030204" charset="0"/>
                <a:cs typeface="Calibri" panose="020F0502020204030204" charset="0"/>
              </a:rPr>
              <a:t>3Ca₃(PO₄)₂·CaR₂ (כאשר R = F, Cl, OH וכו')</a:t>
            </a:r>
            <a:endParaRPr>
              <a:latin typeface="Calibri" panose="020F0502020204030204" charset="0"/>
              <a:cs typeface="Calibri" panose="020F0502020204030204" charset="0"/>
            </a:endParaRPr>
          </a:p>
        </p:txBody>
      </p:sp>
      <p:sp>
        <p:nvSpPr>
          <p:cNvPr id="695" name="文本框 8"/>
          <p:cNvSpPr txBox="1"/>
          <p:nvPr/>
        </p:nvSpPr>
        <p:spPr>
          <a:xfrm>
            <a:off x="883972" y="4190818"/>
            <a:ext cx="6004562" cy="348430"/>
          </a:xfrm>
          <a:prstGeom prst="rect">
            <a:avLst/>
          </a:prstGeom>
          <a:ln w="12700">
            <a:miter lim="400000"/>
          </a:ln>
        </p:spPr>
        <p:txBody>
          <a:bodyPr lIns="45719" rIns="45719">
            <a:spAutoFit/>
          </a:bodyPr>
          <a:lstStyle>
            <a:lvl1pPr>
              <a:defRPr b="1">
                <a:latin typeface="Times New Roman" panose="02020603050405020304"/>
                <a:ea typeface="Times New Roman" panose="02020603050405020304"/>
                <a:cs typeface="Times New Roman" panose="02020603050405020304"/>
                <a:sym typeface="Times New Roman" panose="02020603050405020304"/>
              </a:defRPr>
            </a:lvl1pPr>
          </a:lstStyle>
          <a:p>
            <a:r>
              <a:rPr>
                <a:latin typeface="Calibri" panose="020F0502020204030204" charset="0"/>
                <a:cs typeface="Calibri" panose="020F0502020204030204" charset="0"/>
              </a:rPr>
              <a:t>SrAl 3 (PO 4 ) 2 ( OH ) 5 ·  H 2 O</a:t>
            </a:r>
            <a:endParaRPr>
              <a:latin typeface="Calibri" panose="020F0502020204030204" charset="0"/>
              <a:cs typeface="Calibri" panose="020F0502020204030204" charset="0"/>
            </a:endParaRPr>
          </a:p>
        </p:txBody>
      </p:sp>
      <p:sp>
        <p:nvSpPr>
          <p:cNvPr id="696" name="文本框 10"/>
          <p:cNvSpPr txBox="1"/>
          <p:nvPr/>
        </p:nvSpPr>
        <p:spPr>
          <a:xfrm>
            <a:off x="883919" y="5774340"/>
            <a:ext cx="6004562" cy="615130"/>
          </a:xfrm>
          <a:prstGeom prst="rect">
            <a:avLst/>
          </a:prstGeom>
          <a:ln w="12700">
            <a:miter lim="400000"/>
          </a:ln>
        </p:spPr>
        <p:txBody>
          <a:bodyPr lIns="45719" rIns="45719">
            <a:spAutoFit/>
          </a:bodyPr>
          <a:lstStyle/>
          <a:p>
            <a:pPr>
              <a:defRPr b="1">
                <a:latin typeface="Times New Roman" panose="02020603050405020304"/>
                <a:ea typeface="Times New Roman" panose="02020603050405020304"/>
                <a:cs typeface="Times New Roman" panose="02020603050405020304"/>
                <a:sym typeface="Times New Roman" panose="02020603050405020304"/>
              </a:defRPr>
            </a:pPr>
            <a:endParaRPr>
              <a:latin typeface="Calibri" panose="020F0502020204030204" charset="0"/>
              <a:cs typeface="Calibri" panose="020F0502020204030204" charset="0"/>
            </a:endParaRPr>
          </a:p>
          <a:p>
            <a:pPr>
              <a:defRPr b="1">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Fe 3 (PO4) 2· 8H 2 O</a:t>
            </a:r>
            <a:endParaRPr>
              <a:latin typeface="Calibri" panose="020F0502020204030204" charset="0"/>
              <a:cs typeface="Calibri" panose="020F0502020204030204" charset="0"/>
            </a:endParaRPr>
          </a:p>
        </p:txBody>
      </p:sp>
      <p:sp>
        <p:nvSpPr>
          <p:cNvPr id="697" name="文本框 11"/>
          <p:cNvSpPr txBox="1"/>
          <p:nvPr/>
        </p:nvSpPr>
        <p:spPr>
          <a:xfrm>
            <a:off x="549921" y="1745252"/>
            <a:ext cx="5226038" cy="574041"/>
          </a:xfrm>
          <a:prstGeom prst="rect">
            <a:avLst/>
          </a:prstGeom>
          <a:ln w="12700">
            <a:miter lim="400000"/>
          </a:ln>
        </p:spPr>
        <p:txBody>
          <a:bodyPr lIns="45719" rIns="45719">
            <a:spAutoFit/>
          </a:bodyPr>
          <a:lstStyle>
            <a:lvl1pPr>
              <a:defRPr sz="1600">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פוספט מופק בעיקר מעפרות פוספט טבעיות בשיטות כימיות.</a:t>
            </a:r>
            <a:endParaRPr>
              <a:latin typeface="Calibri" panose="020F0502020204030204" charset="0"/>
              <a:cs typeface="Calibri" panose="020F0502020204030204" charset="0"/>
            </a:endParaRPr>
          </a:p>
        </p:txBody>
      </p:sp>
      <p:sp>
        <p:nvSpPr>
          <p:cNvPr id="698" name="文本框 12"/>
          <p:cNvSpPr txBox="1"/>
          <p:nvPr/>
        </p:nvSpPr>
        <p:spPr>
          <a:xfrm>
            <a:off x="820685" y="4632659"/>
            <a:ext cx="6004561" cy="332741"/>
          </a:xfrm>
          <a:prstGeom prst="rect">
            <a:avLst/>
          </a:prstGeom>
          <a:ln w="12700">
            <a:miter lim="400000"/>
          </a:ln>
        </p:spPr>
        <p:txBody>
          <a:bodyPr lIns="45719" rIns="45719">
            <a:spAutoFit/>
          </a:bodyPr>
          <a:lstStyle>
            <a:lvl1pPr marL="285750" indent="-285750">
              <a:buSzPct val="100000"/>
              <a:buChar char="◆"/>
              <a:defRPr sz="1600">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גואנו</a:t>
            </a:r>
            <a:endParaRPr>
              <a:latin typeface="Calibri" panose="020F0502020204030204" charset="0"/>
              <a:cs typeface="Calibri" panose="020F0502020204030204" charset="0"/>
            </a:endParaRPr>
          </a:p>
        </p:txBody>
      </p:sp>
      <p:sp>
        <p:nvSpPr>
          <p:cNvPr id="699" name="文本框 14"/>
          <p:cNvSpPr txBox="1"/>
          <p:nvPr/>
        </p:nvSpPr>
        <p:spPr>
          <a:xfrm>
            <a:off x="851081" y="5071934"/>
            <a:ext cx="2923450" cy="348430"/>
          </a:xfrm>
          <a:prstGeom prst="rect">
            <a:avLst/>
          </a:prstGeom>
          <a:ln w="12700">
            <a:miter lim="400000"/>
          </a:ln>
        </p:spPr>
        <p:txBody>
          <a:bodyPr lIns="45719" rIns="45719">
            <a:spAutoFit/>
          </a:bodyPr>
          <a:lstStyle>
            <a:lvl1pPr>
              <a:defRPr b="1">
                <a:latin typeface="Times New Roman" panose="02020603050405020304"/>
                <a:ea typeface="Times New Roman" panose="02020603050405020304"/>
                <a:cs typeface="Times New Roman" panose="02020603050405020304"/>
                <a:sym typeface="Times New Roman" panose="02020603050405020304"/>
              </a:defRPr>
            </a:lvl1pPr>
          </a:lstStyle>
          <a:p>
            <a:r>
              <a:rPr>
                <a:latin typeface="Calibri" panose="020F0502020204030204" charset="0"/>
                <a:cs typeface="Calibri" panose="020F0502020204030204" charset="0"/>
              </a:rPr>
              <a:t>MgNH 4 PO 4· 6H 2 O</a:t>
            </a:r>
            <a:endParaRPr>
              <a:latin typeface="Calibri" panose="020F0502020204030204" charset="0"/>
              <a:cs typeface="Calibri" panose="020F0502020204030204" charset="0"/>
            </a:endParaRPr>
          </a:p>
        </p:txBody>
      </p:sp>
      <p:sp>
        <p:nvSpPr>
          <p:cNvPr id="700" name="文本框 16"/>
          <p:cNvSpPr txBox="1"/>
          <p:nvPr/>
        </p:nvSpPr>
        <p:spPr>
          <a:xfrm>
            <a:off x="851081" y="5636676"/>
            <a:ext cx="6004561" cy="332741"/>
          </a:xfrm>
          <a:prstGeom prst="rect">
            <a:avLst/>
          </a:prstGeom>
          <a:ln w="12700">
            <a:miter lim="400000"/>
          </a:ln>
        </p:spPr>
        <p:txBody>
          <a:bodyPr lIns="45719" rIns="45719">
            <a:spAutoFit/>
          </a:bodyPr>
          <a:lstStyle>
            <a:lvl1pPr marL="285750" indent="-285750">
              <a:buSzPct val="100000"/>
              <a:buChar char="◆"/>
              <a:defRPr sz="1600">
                <a:latin typeface="Times New Roman Regular"/>
                <a:ea typeface="Times New Roman Regular"/>
                <a:cs typeface="Times New Roman Regular"/>
                <a:sym typeface="Times New Roman Regular"/>
              </a:defRPr>
            </a:lvl1pPr>
          </a:lstStyle>
          <a:p>
            <a:pPr rtl="1"/>
            <a:r>
              <a:rPr>
                <a:latin typeface="Calibri" panose="020F0502020204030204" charset="0"/>
                <a:cs typeface="Calibri" panose="020F0502020204030204" charset="0"/>
              </a:rPr>
              <a:t>לדרייט</a:t>
            </a:r>
            <a:endParaRPr>
              <a:latin typeface="Calibri" panose="020F0502020204030204" charset="0"/>
              <a:cs typeface="Calibri" panose="020F0502020204030204" charset="0"/>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2"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pic>
        <p:nvPicPr>
          <p:cNvPr id="703" name="图片 2" descr="图片 2"/>
          <p:cNvPicPr>
            <a:picLocks noChangeAspect="1"/>
          </p:cNvPicPr>
          <p:nvPr/>
        </p:nvPicPr>
        <p:blipFill>
          <a:blip r:embed="rId1"/>
          <a:stretch>
            <a:fillRect/>
          </a:stretch>
        </p:blipFill>
        <p:spPr>
          <a:xfrm>
            <a:off x="386079" y="1525269"/>
            <a:ext cx="9316721" cy="1442087"/>
          </a:xfrm>
          <a:prstGeom prst="rect">
            <a:avLst/>
          </a:prstGeom>
          <a:ln w="12700">
            <a:miter lim="400000"/>
            <a:headEnd/>
            <a:tailEnd/>
          </a:ln>
        </p:spPr>
      </p:pic>
      <p:sp>
        <p:nvSpPr>
          <p:cNvPr id="704" name="文本框 4"/>
          <p:cNvSpPr txBox="1"/>
          <p:nvPr/>
        </p:nvSpPr>
        <p:spPr>
          <a:xfrm>
            <a:off x="3566924" y="1119867"/>
            <a:ext cx="4654512" cy="332741"/>
          </a:xfrm>
          <a:prstGeom prst="rect">
            <a:avLst/>
          </a:prstGeom>
          <a:ln w="12700">
            <a:miter lim="400000"/>
          </a:ln>
        </p:spPr>
        <p:txBody>
          <a:bodyPr wrap="none" lIns="45719" rIns="45719">
            <a:spAutoFit/>
          </a:bodyPr>
          <a:lstStyle>
            <a:lvl1pPr>
              <a:defRPr sz="1600" b="1">
                <a:solidFill>
                  <a:srgbClr val="0070C0"/>
                </a:solidFill>
              </a:defRPr>
            </a:lvl1pPr>
          </a:lstStyle>
          <a:p>
            <a:pPr rtl="1"/>
            <a:r>
              <a:rPr>
                <a:latin typeface="Calibri" panose="020F0502020204030204" charset="0"/>
                <a:cs typeface="Calibri" panose="020F0502020204030204" charset="0"/>
              </a:rPr>
              <a:t>השוואת תכונות בסיסיות של פוספטים</a:t>
            </a:r>
            <a:endParaRPr>
              <a:latin typeface="Calibri" panose="020F0502020204030204" charset="0"/>
              <a:cs typeface="Calibri" panose="020F0502020204030204" charset="0"/>
            </a:endParaRPr>
          </a:p>
        </p:txBody>
      </p:sp>
      <p:sp>
        <p:nvSpPr>
          <p:cNvPr id="705" name="文本框 18"/>
          <p:cNvSpPr txBox="1"/>
          <p:nvPr/>
        </p:nvSpPr>
        <p:spPr>
          <a:xfrm>
            <a:off x="579119" y="3734090"/>
            <a:ext cx="10717753" cy="2136141"/>
          </a:xfrm>
          <a:prstGeom prst="rect">
            <a:avLst/>
          </a:prstGeom>
          <a:ln w="12700">
            <a:miter lim="400000"/>
          </a:ln>
        </p:spPr>
        <p:txBody>
          <a:bodyPr lIns="45719" rIns="45719">
            <a:spAutoFit/>
          </a:bodyPr>
          <a:lstStyle/>
          <a:p>
            <a:pPr marL="342900" indent="-342900" rtl="1">
              <a:lnSpc>
                <a:spcPct val="150000"/>
              </a:lnSpc>
              <a:buSzPct val="100000"/>
              <a:buChar char="➢"/>
              <a:defRPr sz="1200"/>
            </a:pPr>
            <a:r>
              <a:rPr>
                <a:latin typeface="Calibri" panose="020F0502020204030204" charset="0"/>
                <a:cs typeface="Calibri" panose="020F0502020204030204" charset="0"/>
              </a:rPr>
              <a:t>מלח הדיהידרוגן הוא חומצי, בעוד מלח המונוהידרוגן הוא אלקלי. התרכובות העיקריות בשימוש הן אמוניום דיהידרוגן פוספט ואשלגן דיהידרוגן פוספט.</a:t>
            </a:r>
            <a:endParaRPr>
              <a:latin typeface="Calibri" panose="020F0502020204030204" charset="0"/>
              <a:cs typeface="Calibri" panose="020F0502020204030204" charset="0"/>
            </a:endParaRPr>
          </a:p>
          <a:p>
            <a:pPr marL="342900" indent="-342900" algn="just" rtl="1">
              <a:lnSpc>
                <a:spcPct val="150000"/>
              </a:lnSpc>
              <a:buClr>
                <a:srgbClr val="000000"/>
              </a:buClr>
              <a:buSzPct val="100000"/>
              <a:buChar char="➢"/>
              <a:defRPr sz="1200">
                <a:solidFill>
                  <a:srgbClr val="0070C0"/>
                </a:solidFill>
              </a:defRPr>
            </a:pPr>
            <a:r>
              <a:rPr>
                <a:latin typeface="Calibri" panose="020F0502020204030204" charset="0"/>
                <a:cs typeface="Calibri" panose="020F0502020204030204" charset="0"/>
              </a:rPr>
              <a:t>מלחי NH4 מציגים מסיסות בינונית, ומערכת NH4 מדגימה אקסותרמיות משמעותית וחוזק מוקדם גבוה. עם זאת, בקרה לקויה עלולה להוביל לשחרור NH3, ולכן מומלץ בדרך כלל ליישומים הנדסיים חיצוניים.</a:t>
            </a:r>
            <a:endParaRPr>
              <a:latin typeface="Calibri" panose="020F0502020204030204" charset="0"/>
              <a:cs typeface="Calibri" panose="020F0502020204030204" charset="0"/>
            </a:endParaRPr>
          </a:p>
          <a:p>
            <a:pPr marL="342900" indent="-342900" rtl="1">
              <a:lnSpc>
                <a:spcPct val="150000"/>
              </a:lnSpc>
              <a:buClr>
                <a:srgbClr val="000000"/>
              </a:buClr>
              <a:buSzPct val="100000"/>
              <a:buChar char="➢"/>
              <a:defRPr sz="1200">
                <a:solidFill>
                  <a:srgbClr val="0070C0"/>
                </a:solidFill>
              </a:defRPr>
            </a:pPr>
            <a:r>
              <a:rPr>
                <a:latin typeface="Calibri" panose="020F0502020204030204" charset="0"/>
                <a:cs typeface="Calibri" panose="020F0502020204030204" charset="0"/>
              </a:rPr>
              <a:t>מלח אשלגן מציג חומציות ומסיסות נמוכות, ולכן מועדף כיום יותר, אך עלותו גבוהה יחסית והחוזק המוקדם של מערכת K נמוך יחסית.</a:t>
            </a:r>
            <a:endParaRPr>
              <a:latin typeface="Calibri" panose="020F0502020204030204" charset="0"/>
              <a:cs typeface="Calibri" panose="020F0502020204030204" charset="0"/>
            </a:endParaRPr>
          </a:p>
          <a:p>
            <a:pPr marL="342900" indent="-342900" rtl="1">
              <a:lnSpc>
                <a:spcPct val="150000"/>
              </a:lnSpc>
              <a:buClr>
                <a:srgbClr val="000000"/>
              </a:buClr>
              <a:buSzPct val="100000"/>
              <a:buChar char="➢"/>
              <a:defRPr sz="1200">
                <a:solidFill>
                  <a:srgbClr val="0070C0"/>
                </a:solidFill>
              </a:defRPr>
            </a:pPr>
            <a:r>
              <a:rPr>
                <a:latin typeface="Calibri" panose="020F0502020204030204" charset="0"/>
                <a:cs typeface="Calibri" panose="020F0502020204030204" charset="0"/>
              </a:rPr>
              <a:t>מלח נתרן בעל מסיסות גבוהה, ותוצרי מערכת הנתרן הם אמורפיים עם התכווצות משמעותית.</a:t>
            </a:r>
            <a:endParaRPr>
              <a:latin typeface="Calibri" panose="020F0502020204030204" charset="0"/>
              <a:cs typeface="Calibri" panose="020F0502020204030204" charset="0"/>
            </a:endParaRPr>
          </a:p>
          <a:p>
            <a:pPr marL="342900" indent="-342900" rtl="1">
              <a:lnSpc>
                <a:spcPct val="150000"/>
              </a:lnSpc>
              <a:buSzPct val="100000"/>
              <a:buChar char="➢"/>
              <a:defRPr sz="1200"/>
            </a:pPr>
            <a:r>
              <a:rPr>
                <a:latin typeface="Calibri" panose="020F0502020204030204" charset="0"/>
                <a:cs typeface="Calibri" panose="020F0502020204030204" charset="0"/>
              </a:rPr>
              <a:t>פוספטים מורכבים כגון NH4-K, NH4-Na ו-K-Na משמשים בפורמולציה.</a:t>
            </a:r>
            <a:endParaRPr>
              <a:latin typeface="Calibri" panose="020F0502020204030204" charset="0"/>
              <a:cs typeface="Calibri" panose="020F0502020204030204" charset="0"/>
            </a:endParaRPr>
          </a:p>
        </p:txBody>
      </p:sp>
      <p:sp>
        <p:nvSpPr>
          <p:cNvPr id="706" name="文本框 20"/>
          <p:cNvSpPr txBox="1"/>
          <p:nvPr/>
        </p:nvSpPr>
        <p:spPr>
          <a:xfrm>
            <a:off x="9621519" y="1598929"/>
            <a:ext cx="2319657" cy="1983233"/>
          </a:xfrm>
          <a:prstGeom prst="rect">
            <a:avLst/>
          </a:prstGeom>
          <a:ln w="12700">
            <a:miter lim="400000"/>
          </a:ln>
        </p:spPr>
        <p:txBody>
          <a:bodyPr lIns="45719" rIns="45719">
            <a:spAutoFit/>
          </a:bodyPr>
          <a:lstStyle/>
          <a:p>
            <a:pPr marL="285750" indent="-285750">
              <a:lnSpc>
                <a:spcPct val="114000"/>
              </a:lnSpc>
              <a:buSzPct val="100000"/>
              <a:buChar char="◆"/>
              <a:defRPr sz="1600"/>
            </a:pPr>
            <a:r>
              <a:rPr>
                <a:latin typeface="Calibri" panose="020F0502020204030204" charset="0"/>
                <a:cs typeface="Calibri" panose="020F0502020204030204" charset="0"/>
              </a:rPr>
              <a:t>Na 2 HPO 4·12H 2 O</a:t>
            </a:r>
            <a:endParaRPr>
              <a:latin typeface="Calibri" panose="020F0502020204030204" charset="0"/>
              <a:cs typeface="Calibri" panose="020F0502020204030204" charset="0"/>
            </a:endParaRPr>
          </a:p>
          <a:p>
            <a:pPr marL="285750" indent="-285750">
              <a:lnSpc>
                <a:spcPct val="114000"/>
              </a:lnSpc>
              <a:buSzPct val="100000"/>
              <a:buChar char="◆"/>
              <a:defRPr sz="1600"/>
            </a:pPr>
            <a:r>
              <a:rPr>
                <a:latin typeface="Calibri" panose="020F0502020204030204" charset="0"/>
                <a:cs typeface="Calibri" panose="020F0502020204030204" charset="0"/>
              </a:rPr>
              <a:t>K 2 HPO 4·3H 2 O</a:t>
            </a:r>
            <a:endParaRPr baseline="-25000">
              <a:latin typeface="Calibri" panose="020F0502020204030204" charset="0"/>
              <a:cs typeface="Calibri" panose="020F0502020204030204" charset="0"/>
            </a:endParaRPr>
          </a:p>
          <a:p>
            <a:pPr marL="285750" indent="-285750">
              <a:lnSpc>
                <a:spcPct val="114000"/>
              </a:lnSpc>
              <a:buSzPct val="100000"/>
              <a:buChar char="◆"/>
              <a:defRPr sz="1600"/>
            </a:pPr>
            <a:r>
              <a:rPr>
                <a:latin typeface="Calibri" panose="020F0502020204030204" charset="0"/>
                <a:cs typeface="Calibri" panose="020F0502020204030204" charset="0"/>
              </a:rPr>
              <a:t>AlH 3 (PO 4 ) 2·H 2 O</a:t>
            </a:r>
            <a:endParaRPr>
              <a:latin typeface="Calibri" panose="020F0502020204030204" charset="0"/>
              <a:cs typeface="Calibri" panose="020F0502020204030204" charset="0"/>
            </a:endParaRPr>
          </a:p>
          <a:p>
            <a:pPr marL="285750" indent="-285750">
              <a:lnSpc>
                <a:spcPct val="114000"/>
              </a:lnSpc>
              <a:buSzPct val="100000"/>
              <a:buChar char="◆"/>
              <a:defRPr sz="1600"/>
            </a:pPr>
            <a:r>
              <a:rPr>
                <a:latin typeface="Calibri" panose="020F0502020204030204" charset="0"/>
                <a:cs typeface="Calibri" panose="020F0502020204030204" charset="0"/>
              </a:rPr>
              <a:t>Mg(H 2 PO 4 ) 2·H 2 O</a:t>
            </a:r>
            <a:endParaRPr>
              <a:latin typeface="Calibri" panose="020F0502020204030204" charset="0"/>
              <a:cs typeface="Calibri" panose="020F0502020204030204" charset="0"/>
            </a:endParaRPr>
          </a:p>
          <a:p>
            <a:pPr marL="285750" indent="-285750">
              <a:lnSpc>
                <a:spcPct val="114000"/>
              </a:lnSpc>
              <a:buSzPct val="100000"/>
              <a:buChar char="◆"/>
              <a:defRPr sz="1600"/>
            </a:pPr>
            <a:r>
              <a:rPr>
                <a:latin typeface="Calibri" panose="020F0502020204030204" charset="0"/>
                <a:cs typeface="Calibri" panose="020F0502020204030204" charset="0"/>
              </a:rPr>
              <a:t>(NH 4 ) 2 HPO 4</a:t>
            </a:r>
            <a:endParaRPr>
              <a:latin typeface="Calibri" panose="020F0502020204030204" charset="0"/>
              <a:cs typeface="Calibri" panose="020F0502020204030204" charset="0"/>
            </a:endParaRPr>
          </a:p>
        </p:txBody>
      </p:sp>
      <p:sp>
        <p:nvSpPr>
          <p:cNvPr id="707" name="文本框 22"/>
          <p:cNvSpPr txBox="1"/>
          <p:nvPr/>
        </p:nvSpPr>
        <p:spPr>
          <a:xfrm>
            <a:off x="5183535" y="2945657"/>
            <a:ext cx="421927" cy="370841"/>
          </a:xfrm>
          <a:prstGeom prst="rect">
            <a:avLst/>
          </a:prstGeom>
          <a:ln w="12700">
            <a:miter lim="400000"/>
          </a:ln>
        </p:spPr>
        <p:txBody>
          <a:bodyPr wrap="none" lIns="45719" rIns="45719">
            <a:spAutoFit/>
          </a:bodyPr>
          <a:lstStyle>
            <a:lvl1pPr>
              <a:defRPr b="1"/>
            </a:lvl1pPr>
          </a:lstStyle>
          <a:p>
            <a:r>
              <a:rPr>
                <a:latin typeface="Calibri" panose="020F0502020204030204" charset="0"/>
                <a:cs typeface="Calibri" panose="020F0502020204030204" charset="0"/>
              </a:rPr>
              <a:t>4.6</a:t>
            </a:r>
            <a:endParaRPr>
              <a:latin typeface="Calibri" panose="020F0502020204030204" charset="0"/>
              <a:cs typeface="Calibri" panose="020F0502020204030204" charset="0"/>
            </a:endParaRPr>
          </a:p>
        </p:txBody>
      </p:sp>
      <p:sp>
        <p:nvSpPr>
          <p:cNvPr id="708" name="文本框 23"/>
          <p:cNvSpPr txBox="1"/>
          <p:nvPr/>
        </p:nvSpPr>
        <p:spPr>
          <a:xfrm>
            <a:off x="1556926" y="2935023"/>
            <a:ext cx="1767853" cy="370841"/>
          </a:xfrm>
          <a:prstGeom prst="rect">
            <a:avLst/>
          </a:prstGeom>
          <a:ln w="12700">
            <a:miter lim="400000"/>
          </a:ln>
        </p:spPr>
        <p:txBody>
          <a:bodyPr wrap="none" lIns="45719" rIns="45719">
            <a:spAutoFit/>
          </a:bodyPr>
          <a:lstStyle>
            <a:lvl1pPr>
              <a:defRPr b="1"/>
            </a:lvl1pPr>
          </a:lstStyle>
          <a:p>
            <a:pPr rtl="1"/>
            <a:r>
              <a:rPr>
                <a:latin typeface="Calibri" panose="020F0502020204030204" charset="0"/>
                <a:cs typeface="Calibri" panose="020F0502020204030204" charset="0"/>
              </a:rPr>
              <a:t>תמיסה 1 wt%</a:t>
            </a:r>
            <a:endParaRPr>
              <a:latin typeface="Calibri" panose="020F0502020204030204" charset="0"/>
              <a:cs typeface="Calibri" panose="020F0502020204030204" charset="0"/>
            </a:endParaRPr>
          </a:p>
        </p:txBody>
      </p:sp>
      <p:sp>
        <p:nvSpPr>
          <p:cNvPr id="709" name="文本框 24"/>
          <p:cNvSpPr txBox="1"/>
          <p:nvPr/>
        </p:nvSpPr>
        <p:spPr>
          <a:xfrm>
            <a:off x="998443" y="2945657"/>
            <a:ext cx="408866" cy="370841"/>
          </a:xfrm>
          <a:prstGeom prst="rect">
            <a:avLst/>
          </a:prstGeom>
          <a:ln w="12700">
            <a:miter lim="400000"/>
          </a:ln>
        </p:spPr>
        <p:txBody>
          <a:bodyPr wrap="none" lIns="45719" rIns="45719">
            <a:spAutoFit/>
          </a:bodyPr>
          <a:lstStyle>
            <a:lvl1pPr>
              <a:defRPr b="1"/>
            </a:lvl1pPr>
          </a:lstStyle>
          <a:p>
            <a:pPr rtl="1"/>
            <a:r>
              <a:rPr>
                <a:latin typeface="Calibri" panose="020F0502020204030204" charset="0"/>
                <a:cs typeface="Calibri" panose="020F0502020204030204" charset="0"/>
              </a:rPr>
              <a:t>pH</a:t>
            </a:r>
            <a:endParaRPr>
              <a:latin typeface="Calibri" panose="020F0502020204030204" charset="0"/>
              <a:cs typeface="Calibri" panose="020F0502020204030204" charset="0"/>
            </a:endParaRPr>
          </a:p>
        </p:txBody>
      </p:sp>
      <p:sp>
        <p:nvSpPr>
          <p:cNvPr id="710" name="文本框 25"/>
          <p:cNvSpPr txBox="1"/>
          <p:nvPr/>
        </p:nvSpPr>
        <p:spPr>
          <a:xfrm>
            <a:off x="3764899" y="2956013"/>
            <a:ext cx="815837" cy="370841"/>
          </a:xfrm>
          <a:prstGeom prst="rect">
            <a:avLst/>
          </a:prstGeom>
          <a:ln w="12700">
            <a:miter lim="400000"/>
          </a:ln>
        </p:spPr>
        <p:txBody>
          <a:bodyPr wrap="none" lIns="45719" rIns="45719">
            <a:spAutoFit/>
          </a:bodyPr>
          <a:lstStyle>
            <a:lvl1pPr>
              <a:defRPr b="1"/>
            </a:lvl1pPr>
          </a:lstStyle>
          <a:p>
            <a:r>
              <a:rPr>
                <a:latin typeface="Calibri" panose="020F0502020204030204" charset="0"/>
                <a:cs typeface="Calibri" panose="020F0502020204030204" charset="0"/>
              </a:rPr>
              <a:t>4.2-4.6</a:t>
            </a:r>
            <a:endParaRPr>
              <a:latin typeface="Calibri" panose="020F0502020204030204" charset="0"/>
              <a:cs typeface="Calibri" panose="020F0502020204030204" charset="0"/>
            </a:endParaRPr>
          </a:p>
        </p:txBody>
      </p:sp>
      <p:sp>
        <p:nvSpPr>
          <p:cNvPr id="711" name="文本框 26"/>
          <p:cNvSpPr txBox="1"/>
          <p:nvPr/>
        </p:nvSpPr>
        <p:spPr>
          <a:xfrm>
            <a:off x="6456189" y="2936523"/>
            <a:ext cx="421926" cy="370841"/>
          </a:xfrm>
          <a:prstGeom prst="rect">
            <a:avLst/>
          </a:prstGeom>
          <a:ln w="12700">
            <a:miter lim="400000"/>
          </a:ln>
        </p:spPr>
        <p:txBody>
          <a:bodyPr wrap="none" lIns="45719" rIns="45719">
            <a:spAutoFit/>
          </a:bodyPr>
          <a:lstStyle>
            <a:lvl1pPr>
              <a:defRPr b="1"/>
            </a:lvl1pPr>
          </a:lstStyle>
          <a:p>
            <a:r>
              <a:rPr>
                <a:latin typeface="Calibri" panose="020F0502020204030204" charset="0"/>
                <a:cs typeface="Calibri" panose="020F0502020204030204" charset="0"/>
              </a:rPr>
              <a:t>4.5</a:t>
            </a:r>
            <a:endParaRPr>
              <a:latin typeface="Calibri" panose="020F0502020204030204" charset="0"/>
              <a:cs typeface="Calibri" panose="020F0502020204030204" charset="0"/>
            </a:endParaRPr>
          </a:p>
        </p:txBody>
      </p:sp>
      <p:sp>
        <p:nvSpPr>
          <p:cNvPr id="712" name="文本框 27"/>
          <p:cNvSpPr txBox="1"/>
          <p:nvPr/>
        </p:nvSpPr>
        <p:spPr>
          <a:xfrm>
            <a:off x="9814560" y="1226647"/>
            <a:ext cx="2060189" cy="370841"/>
          </a:xfrm>
          <a:prstGeom prst="rect">
            <a:avLst/>
          </a:prstGeom>
          <a:ln w="12700">
            <a:miter lim="400000"/>
          </a:ln>
        </p:spPr>
        <p:txBody>
          <a:bodyPr wrap="none" lIns="45719" rIns="45719">
            <a:spAutoFit/>
          </a:bodyPr>
          <a:lstStyle>
            <a:lvl1pPr>
              <a:defRPr b="1">
                <a:solidFill>
                  <a:srgbClr val="C00000"/>
                </a:solidFill>
              </a:defRPr>
            </a:lvl1pPr>
          </a:lstStyle>
          <a:p>
            <a:pPr rtl="1"/>
            <a:r>
              <a:rPr>
                <a:latin typeface="Calibri" panose="020F0502020204030204" charset="0"/>
                <a:cs typeface="Calibri" panose="020F0502020204030204" charset="0"/>
              </a:rPr>
              <a:t>פוספטים אחרים</a:t>
            </a:r>
            <a:endParaRPr>
              <a:latin typeface="Calibri" panose="020F0502020204030204" charset="0"/>
              <a:cs typeface="Calibri" panose="020F0502020204030204" charset="0"/>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grpSp>
        <p:nvGrpSpPr>
          <p:cNvPr id="717" name="文本框 3"/>
          <p:cNvGrpSpPr/>
          <p:nvPr/>
        </p:nvGrpSpPr>
        <p:grpSpPr>
          <a:xfrm>
            <a:off x="427989" y="907414"/>
            <a:ext cx="5739767" cy="523241"/>
            <a:chOff x="0" y="0"/>
            <a:chExt cx="5739765" cy="523240"/>
          </a:xfrm>
        </p:grpSpPr>
        <p:sp>
          <p:nvSpPr>
            <p:cNvPr id="715" name="矩形"/>
            <p:cNvSpPr/>
            <p:nvPr/>
          </p:nvSpPr>
          <p:spPr>
            <a:xfrm>
              <a:off x="-1" y="-1"/>
              <a:ext cx="5739767" cy="523242"/>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600"/>
                </a:spcBef>
                <a:defRPr sz="2800" b="1">
                  <a:solidFill>
                    <a:srgbClr val="006633"/>
                  </a:solidFill>
                </a:defRPr>
              </a:pPr>
              <a:endParaRPr>
                <a:latin typeface="Calibri" panose="020F0502020204030204" charset="0"/>
                <a:cs typeface="Calibri" panose="020F0502020204030204" charset="0"/>
              </a:endParaRPr>
            </a:p>
          </p:txBody>
        </p:sp>
        <p:sp>
          <p:nvSpPr>
            <p:cNvPr id="716" name="Delayed-release component"/>
            <p:cNvSpPr txBox="1"/>
            <p:nvPr/>
          </p:nvSpPr>
          <p:spPr>
            <a:xfrm>
              <a:off x="45719" y="-1"/>
              <a:ext cx="5648327" cy="523241"/>
            </a:xfrm>
            <a:prstGeom prst="rect">
              <a:avLst/>
            </a:prstGeom>
            <a:noFill/>
            <a:ln w="12700" cap="flat">
              <a:noFill/>
              <a:miter lim="400000"/>
            </a:ln>
            <a:effectLst/>
          </p:spPr>
          <p:txBody>
            <a:bodyPr wrap="square" lIns="45719" tIns="45719" rIns="45719" bIns="45719" numCol="1" anchor="t">
              <a:spAutoFit/>
            </a:bodyPr>
            <a:lstStyle>
              <a:lvl1pPr>
                <a:spcBef>
                  <a:spcPts val="600"/>
                </a:spcBef>
                <a:defRPr sz="2800" b="1">
                  <a:solidFill>
                    <a:srgbClr val="006633"/>
                  </a:solidFill>
                </a:defRPr>
              </a:lvl1pPr>
            </a:lstStyle>
            <a:p>
              <a:pPr rtl="1"/>
              <a:r>
                <a:rPr>
                  <a:latin typeface="Calibri" panose="020F0502020204030204" charset="0"/>
                  <a:cs typeface="Calibri" panose="020F0502020204030204" charset="0"/>
                </a:rPr>
                <a:t>רכיב מעכב</a:t>
              </a:r>
              <a:endParaRPr>
                <a:latin typeface="Calibri" panose="020F0502020204030204" charset="0"/>
                <a:cs typeface="Calibri" panose="020F0502020204030204" charset="0"/>
              </a:endParaRPr>
            </a:p>
          </p:txBody>
        </p:sp>
      </p:grpSp>
      <p:sp>
        <p:nvSpPr>
          <p:cNvPr id="718" name="文本框 5"/>
          <p:cNvSpPr txBox="1"/>
          <p:nvPr/>
        </p:nvSpPr>
        <p:spPr>
          <a:xfrm>
            <a:off x="737123" y="3842034"/>
            <a:ext cx="10951958" cy="1069341"/>
          </a:xfrm>
          <a:prstGeom prst="rect">
            <a:avLst/>
          </a:prstGeom>
          <a:ln w="12700">
            <a:miter lim="400000"/>
          </a:ln>
        </p:spPr>
        <p:txBody>
          <a:bodyPr lIns="45719" rIns="45719">
            <a:spAutoFit/>
          </a:bodyPr>
          <a:lstStyle/>
          <a:p>
            <a:pPr marL="342900" indent="-342900" rtl="1">
              <a:lnSpc>
                <a:spcPct val="150000"/>
              </a:lnSpc>
              <a:buClr>
                <a:srgbClr val="000000"/>
              </a:buClr>
              <a:buSzPct val="100000"/>
              <a:buChar char="➢"/>
              <a:defRPr sz="1200">
                <a:solidFill>
                  <a:srgbClr val="0070C0"/>
                </a:solidFill>
              </a:defRPr>
            </a:pPr>
            <a:r>
              <a:rPr>
                <a:latin typeface="Calibri" panose="020F0502020204030204" charset="0"/>
                <a:cs typeface="Calibri" panose="020F0502020204030204" charset="0"/>
              </a:rPr>
              <a:t>נתרן טריפוליפוספט: Na5P3O10 (STPP), מציג אפקט עיכוב חלש עקב מסיסות נמוכה בסביבות חומציות.</a:t>
            </a:r>
            <a:endParaRPr>
              <a:latin typeface="Calibri" panose="020F0502020204030204" charset="0"/>
              <a:cs typeface="Calibri" panose="020F0502020204030204" charset="0"/>
            </a:endParaRPr>
          </a:p>
          <a:p>
            <a:pPr marL="342900" indent="-342900" rtl="1">
              <a:lnSpc>
                <a:spcPct val="150000"/>
              </a:lnSpc>
              <a:buClr>
                <a:srgbClr val="000000"/>
              </a:buClr>
              <a:buSzPct val="100000"/>
              <a:buChar char="➢"/>
              <a:defRPr sz="1200">
                <a:solidFill>
                  <a:srgbClr val="0070C0"/>
                </a:solidFill>
              </a:defRPr>
            </a:pPr>
            <a:r>
              <a:rPr>
                <a:latin typeface="Calibri" panose="020F0502020204030204" charset="0"/>
                <a:cs typeface="Calibri" panose="020F0502020204030204" charset="0"/>
              </a:rPr>
              <a:t>חומצה בורית: H3BO3, מציגה אפקטי עיכוב טובים יותר במערכות מלח אשלגן בהשוואה למערכות מלח אמוניום.</a:t>
            </a:r>
            <a:endParaRPr>
              <a:latin typeface="Calibri" panose="020F0502020204030204" charset="0"/>
              <a:cs typeface="Calibri" panose="020F0502020204030204" charset="0"/>
            </a:endParaRPr>
          </a:p>
          <a:p>
            <a:pPr marL="342900" indent="-342900" rtl="1">
              <a:lnSpc>
                <a:spcPct val="150000"/>
              </a:lnSpc>
              <a:buClr>
                <a:srgbClr val="000000"/>
              </a:buClr>
              <a:buSzPct val="100000"/>
              <a:buChar char="➢"/>
              <a:defRPr sz="1200">
                <a:solidFill>
                  <a:srgbClr val="FF0000"/>
                </a:solidFill>
              </a:defRPr>
            </a:pPr>
            <a:r>
              <a:rPr>
                <a:latin typeface="Calibri" panose="020F0502020204030204" charset="0"/>
                <a:cs typeface="Calibri" panose="020F0502020204030204" charset="0"/>
              </a:rPr>
              <a:t>בורקס: Na2B4O7·10H2O או Na2B4O7·5H2O, מציג המסה אנדותרמית, משפר את זרימת התערובת ומדגים אפקטי עיכוב נוחים.</a:t>
            </a:r>
            <a:endParaRPr>
              <a:latin typeface="Calibri" panose="020F0502020204030204" charset="0"/>
              <a:cs typeface="Calibri" panose="020F0502020204030204" charset="0"/>
            </a:endParaRPr>
          </a:p>
          <a:p>
            <a:pPr marL="342900" indent="-342900" rtl="1">
              <a:lnSpc>
                <a:spcPct val="150000"/>
              </a:lnSpc>
              <a:buClr>
                <a:srgbClr val="000000"/>
              </a:buClr>
              <a:buSzPct val="100000"/>
              <a:buChar char="➢"/>
              <a:defRPr sz="1200"/>
            </a:pPr>
            <a:r>
              <a:rPr>
                <a:latin typeface="Calibri" panose="020F0502020204030204" charset="0"/>
                <a:cs typeface="Calibri" panose="020F0502020204030204" charset="0"/>
              </a:rPr>
              <a:t>בורקס + חומצה בורית</a:t>
            </a:r>
            <a:endParaRPr>
              <a:latin typeface="Calibri" panose="020F0502020204030204" charset="0"/>
              <a:cs typeface="Calibri" panose="020F0502020204030204" charset="0"/>
            </a:endParaRPr>
          </a:p>
        </p:txBody>
      </p:sp>
      <p:graphicFrame>
        <p:nvGraphicFramePr>
          <p:cNvPr id="719" name="表格 9"/>
          <p:cNvGraphicFramePr/>
          <p:nvPr/>
        </p:nvGraphicFramePr>
        <p:xfrm>
          <a:off x="1118124" y="1980875"/>
          <a:ext cx="7314677" cy="1112521"/>
        </p:xfrm>
        <a:graphic>
          <a:graphicData uri="http://schemas.openxmlformats.org/drawingml/2006/table">
            <a:tbl>
              <a:tblPr firstRow="1" bandRow="1">
                <a:tableStyleId>{4C3C2611-4C71-4FC5-86AE-919BDF0F9419}</a:tableStyleId>
              </a:tblPr>
              <a:tblGrid>
                <a:gridCol w="1828669"/>
                <a:gridCol w="1828669"/>
                <a:gridCol w="1828669"/>
                <a:gridCol w="1828669"/>
              </a:tblGrid>
              <a:tr h="370840">
                <a:tc>
                  <a:txBody>
                    <a:bodyPr/>
                    <a:lstStyle/>
                    <a:p>
                      <a:pPr algn="ctr" rtl="1">
                        <a:defRPr sz="1800"/>
                      </a:pPr>
                      <a:r>
                        <a:rPr sz="1000" b="1">
                          <a:latin typeface="Calibri" panose="020F0502020204030204" charset="0"/>
                          <a:cs typeface="Calibri" panose="020F0502020204030204" charset="0"/>
                          <a:sym typeface="MiSans" panose="00000500000000000000" charset="-122"/>
                        </a:rPr>
                        <a:t>מעכב</a:t>
                      </a:r>
                      <a:endParaRPr sz="1000" b="1">
                        <a:latin typeface="Calibri" panose="020F0502020204030204" charset="0"/>
                        <a:cs typeface="Calibri" panose="020F0502020204030204" charset="0"/>
                        <a:sym typeface="MiSans" panose="00000500000000000000" charset="-122"/>
                      </a:endParaRPr>
                    </a:p>
                  </a:txBody>
                  <a:tcPr marL="45720" marR="45720" anchor="t" anchorCtr="0" horzOverflow="overflow">
                    <a:solidFill>
                      <a:schemeClr val="accent1"/>
                    </a:solidFill>
                  </a:tcPr>
                </a:tc>
                <a:tc>
                  <a:txBody>
                    <a:bodyPr/>
                    <a:lstStyle/>
                    <a:p>
                      <a:pPr algn="ctr" rtl="1">
                        <a:defRPr sz="1800"/>
                      </a:pPr>
                      <a:r>
                        <a:rPr sz="1000" b="1">
                          <a:latin typeface="Calibri" panose="020F0502020204030204" charset="0"/>
                          <a:cs typeface="Calibri" panose="020F0502020204030204" charset="0"/>
                          <a:sym typeface="MiSans" panose="00000500000000000000" charset="-122"/>
                        </a:rPr>
                        <a:t>נתרן טריפוליפוספט</a:t>
                      </a:r>
                      <a:endParaRPr sz="1000" b="1">
                        <a:latin typeface="Calibri" panose="020F0502020204030204" charset="0"/>
                        <a:cs typeface="Calibri" panose="020F0502020204030204" charset="0"/>
                        <a:sym typeface="MiSans" panose="00000500000000000000" charset="-122"/>
                      </a:endParaRPr>
                    </a:p>
                  </a:txBody>
                  <a:tcPr marL="45720" marR="45720" anchor="t" anchorCtr="0" horzOverflow="overflow">
                    <a:solidFill>
                      <a:schemeClr val="accent1"/>
                    </a:solidFill>
                  </a:tcPr>
                </a:tc>
                <a:tc>
                  <a:txBody>
                    <a:bodyPr/>
                    <a:lstStyle/>
                    <a:p>
                      <a:pPr algn="ctr" rtl="1">
                        <a:defRPr sz="1800"/>
                      </a:pPr>
                      <a:r>
                        <a:rPr sz="1000" b="1">
                          <a:latin typeface="Calibri" panose="020F0502020204030204" charset="0"/>
                          <a:cs typeface="Calibri" panose="020F0502020204030204" charset="0"/>
                          <a:sym typeface="MiSans" panose="00000500000000000000" charset="-122"/>
                        </a:rPr>
                        <a:t>חומצה בורית</a:t>
                      </a:r>
                      <a:endParaRPr sz="1000" b="1">
                        <a:latin typeface="Calibri" panose="020F0502020204030204" charset="0"/>
                        <a:cs typeface="Calibri" panose="020F0502020204030204" charset="0"/>
                        <a:sym typeface="MiSans" panose="00000500000000000000" charset="-122"/>
                      </a:endParaRPr>
                    </a:p>
                  </a:txBody>
                  <a:tcPr marL="45720" marR="45720" anchor="t" anchorCtr="0" horzOverflow="overflow">
                    <a:solidFill>
                      <a:schemeClr val="accent1"/>
                    </a:solidFill>
                  </a:tcPr>
                </a:tc>
                <a:tc>
                  <a:txBody>
                    <a:bodyPr/>
                    <a:lstStyle/>
                    <a:p>
                      <a:pPr algn="ctr" rtl="1">
                        <a:defRPr sz="1800"/>
                      </a:pPr>
                      <a:r>
                        <a:rPr sz="1000" b="1">
                          <a:latin typeface="Calibri" panose="020F0502020204030204" charset="0"/>
                          <a:cs typeface="Calibri" panose="020F0502020204030204" charset="0"/>
                          <a:sym typeface="MiSans" panose="00000500000000000000" charset="-122"/>
                        </a:rPr>
                        <a:t>בורקס דקהידרט</a:t>
                      </a:r>
                      <a:endParaRPr sz="1000" b="1">
                        <a:latin typeface="Calibri" panose="020F0502020204030204" charset="0"/>
                        <a:cs typeface="Calibri" panose="020F0502020204030204" charset="0"/>
                        <a:sym typeface="MiSans" panose="00000500000000000000" charset="-122"/>
                      </a:endParaRPr>
                    </a:p>
                  </a:txBody>
                  <a:tcPr marL="45720" marR="45720" anchor="t" anchorCtr="0" horzOverflow="overflow">
                    <a:solidFill>
                      <a:schemeClr val="accent1"/>
                    </a:solidFill>
                  </a:tcPr>
                </a:tc>
              </a:tr>
              <a:tr h="370840">
                <a:tc>
                  <a:txBody>
                    <a:bodyPr/>
                    <a:lstStyle/>
                    <a:p>
                      <a:pPr algn="ctr" rtl="1">
                        <a:defRPr sz="1800"/>
                      </a:pPr>
                      <a:r>
                        <a:rPr sz="1000">
                          <a:latin typeface="Calibri" panose="020F0502020204030204" charset="0"/>
                          <a:cs typeface="Calibri" panose="020F0502020204030204" charset="0"/>
                          <a:sym typeface="MiSans" panose="00000500000000000000" charset="-122"/>
                        </a:rPr>
                        <a:t>מסיסות /g</a:t>
                      </a:r>
                      <a:endParaRPr sz="10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CED5EC"/>
                    </a:solidFill>
                  </a:tcPr>
                </a:tc>
                <a:tc>
                  <a:txBody>
                    <a:bodyPr/>
                    <a:lstStyle/>
                    <a:p>
                      <a:pPr algn="ctr">
                        <a:defRPr sz="1800"/>
                      </a:pPr>
                      <a:r>
                        <a:rPr sz="1000">
                          <a:latin typeface="Calibri" panose="020F0502020204030204" charset="0"/>
                          <a:cs typeface="Calibri" panose="020F0502020204030204" charset="0"/>
                          <a:sym typeface="MiSans" panose="00000500000000000000" charset="-122"/>
                        </a:rPr>
                        <a:t>20.0</a:t>
                      </a:r>
                      <a:endParaRPr sz="10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CED5EC"/>
                    </a:solidFill>
                  </a:tcPr>
                </a:tc>
                <a:tc>
                  <a:txBody>
                    <a:bodyPr/>
                    <a:lstStyle/>
                    <a:p>
                      <a:pPr algn="ctr">
                        <a:defRPr sz="1800"/>
                      </a:pPr>
                      <a:r>
                        <a:rPr sz="1000">
                          <a:latin typeface="Calibri" panose="020F0502020204030204" charset="0"/>
                          <a:cs typeface="Calibri" panose="020F0502020204030204" charset="0"/>
                          <a:sym typeface="MiSans" panose="00000500000000000000" charset="-122"/>
                        </a:rPr>
                        <a:t>4.87</a:t>
                      </a:r>
                      <a:endParaRPr sz="10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CED5EC"/>
                    </a:solidFill>
                  </a:tcPr>
                </a:tc>
                <a:tc>
                  <a:txBody>
                    <a:bodyPr/>
                    <a:lstStyle/>
                    <a:p>
                      <a:pPr algn="ctr">
                        <a:defRPr sz="1800"/>
                      </a:pPr>
                      <a:r>
                        <a:rPr sz="1000">
                          <a:latin typeface="Calibri" panose="020F0502020204030204" charset="0"/>
                          <a:cs typeface="Calibri" panose="020F0502020204030204" charset="0"/>
                          <a:sym typeface="MiSans" panose="00000500000000000000" charset="-122"/>
                        </a:rPr>
                        <a:t>2.01</a:t>
                      </a:r>
                      <a:endParaRPr sz="10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CED5EC"/>
                    </a:solidFill>
                  </a:tcPr>
                </a:tc>
              </a:tr>
              <a:tr h="370840">
                <a:tc>
                  <a:txBody>
                    <a:bodyPr/>
                    <a:lstStyle/>
                    <a:p>
                      <a:pPr algn="ctr" rtl="1">
                        <a:defRPr sz="1800"/>
                      </a:pPr>
                      <a:r>
                        <a:rPr sz="1000">
                          <a:latin typeface="Calibri" panose="020F0502020204030204" charset="0"/>
                          <a:cs typeface="Calibri" panose="020F0502020204030204" charset="0"/>
                          <a:sym typeface="MiSans" panose="00000500000000000000" charset="-122"/>
                        </a:rPr>
                        <a:t>pH (תמיסה 1 wt%)</a:t>
                      </a:r>
                      <a:endParaRPr sz="10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E8EBF6"/>
                    </a:solidFill>
                  </a:tcPr>
                </a:tc>
                <a:tc>
                  <a:txBody>
                    <a:bodyPr/>
                    <a:lstStyle/>
                    <a:p>
                      <a:pPr algn="ctr">
                        <a:defRPr sz="1800"/>
                      </a:pPr>
                      <a:r>
                        <a:rPr sz="1000">
                          <a:latin typeface="Calibri" panose="020F0502020204030204" charset="0"/>
                          <a:cs typeface="Calibri" panose="020F0502020204030204" charset="0"/>
                          <a:sym typeface="MiSans" panose="00000500000000000000" charset="-122"/>
                        </a:rPr>
                        <a:t>9.7</a:t>
                      </a:r>
                      <a:endParaRPr sz="10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E8EBF6"/>
                    </a:solidFill>
                  </a:tcPr>
                </a:tc>
                <a:tc>
                  <a:txBody>
                    <a:bodyPr/>
                    <a:lstStyle/>
                    <a:p>
                      <a:pPr algn="ctr">
                        <a:defRPr sz="1800"/>
                      </a:pPr>
                      <a:r>
                        <a:rPr sz="1000">
                          <a:latin typeface="Calibri" panose="020F0502020204030204" charset="0"/>
                          <a:cs typeface="Calibri" panose="020F0502020204030204" charset="0"/>
                          <a:sym typeface="MiSans" panose="00000500000000000000" charset="-122"/>
                        </a:rPr>
                        <a:t>~5</a:t>
                      </a:r>
                      <a:endParaRPr sz="10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E8EBF6"/>
                    </a:solidFill>
                  </a:tcPr>
                </a:tc>
                <a:tc>
                  <a:txBody>
                    <a:bodyPr/>
                    <a:lstStyle/>
                    <a:p>
                      <a:pPr algn="ctr">
                        <a:defRPr sz="1800"/>
                      </a:pPr>
                      <a:r>
                        <a:rPr sz="1000">
                          <a:latin typeface="Calibri" panose="020F0502020204030204" charset="0"/>
                          <a:cs typeface="Calibri" panose="020F0502020204030204" charset="0"/>
                          <a:sym typeface="MiSans" panose="00000500000000000000" charset="-122"/>
                        </a:rPr>
                        <a:t>9.0-9.6</a:t>
                      </a:r>
                      <a:endParaRPr sz="10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E8EBF6"/>
                    </a:solidFill>
                  </a:tcPr>
                </a:tc>
              </a:tr>
            </a:tbl>
          </a:graphicData>
        </a:graphic>
      </p:graphicFrame>
      <p:pic>
        <p:nvPicPr>
          <p:cNvPr id="720" name="图片 12" descr="图片 12"/>
          <p:cNvPicPr>
            <a:picLocks noChangeAspect="1"/>
          </p:cNvPicPr>
          <p:nvPr/>
        </p:nvPicPr>
        <p:blipFill>
          <a:blip r:embed="rId1"/>
          <a:srcRect l="19385"/>
          <a:stretch>
            <a:fillRect/>
          </a:stretch>
        </p:blipFill>
        <p:spPr>
          <a:xfrm>
            <a:off x="8930640" y="1285089"/>
            <a:ext cx="2423161" cy="2344544"/>
          </a:xfrm>
          <a:prstGeom prst="rect">
            <a:avLst/>
          </a:prstGeom>
          <a:ln w="12700">
            <a:miter lim="400000"/>
            <a:headEnd/>
            <a:tailEnd/>
          </a:ln>
        </p:spPr>
      </p:pic>
      <p:sp>
        <p:nvSpPr>
          <p:cNvPr id="721" name="文本框 13"/>
          <p:cNvSpPr txBox="1"/>
          <p:nvPr/>
        </p:nvSpPr>
        <p:spPr>
          <a:xfrm>
            <a:off x="3750415" y="1505646"/>
            <a:ext cx="4451509" cy="332741"/>
          </a:xfrm>
          <a:prstGeom prst="rect">
            <a:avLst/>
          </a:prstGeom>
          <a:ln w="12700">
            <a:miter lim="400000"/>
          </a:ln>
        </p:spPr>
        <p:txBody>
          <a:bodyPr wrap="none" lIns="45719" rIns="45719">
            <a:spAutoFit/>
          </a:bodyPr>
          <a:lstStyle>
            <a:lvl1pPr>
              <a:defRPr sz="1600" b="1">
                <a:solidFill>
                  <a:srgbClr val="0070C0"/>
                </a:solidFill>
              </a:defRPr>
            </a:lvl1pPr>
          </a:lstStyle>
          <a:p>
            <a:pPr rtl="1"/>
            <a:r>
              <a:rPr>
                <a:latin typeface="Calibri" panose="020F0502020204030204" charset="0"/>
                <a:cs typeface="Calibri" panose="020F0502020204030204" charset="0"/>
              </a:rPr>
              <a:t>השוואת תכונות בסיסיות של מעכבים</a:t>
            </a:r>
            <a:endParaRPr>
              <a:latin typeface="Calibri" panose="020F0502020204030204" charset="0"/>
              <a:cs typeface="Calibri" panose="020F0502020204030204" charset="0"/>
            </a:endParaRPr>
          </a:p>
        </p:txBody>
      </p:sp>
      <p:sp>
        <p:nvSpPr>
          <p:cNvPr id="722" name="文本框 15"/>
          <p:cNvSpPr txBox="1"/>
          <p:nvPr/>
        </p:nvSpPr>
        <p:spPr>
          <a:xfrm>
            <a:off x="10280015" y="3328670"/>
            <a:ext cx="1584961" cy="241301"/>
          </a:xfrm>
          <a:prstGeom prst="rect">
            <a:avLst/>
          </a:prstGeom>
          <a:solidFill>
            <a:srgbClr val="FFFFFF"/>
          </a:solidFill>
          <a:ln w="12700">
            <a:miter lim="400000"/>
          </a:ln>
        </p:spPr>
        <p:txBody>
          <a:bodyPr lIns="0" tIns="0" rIns="0" bIns="0">
            <a:spAutoFit/>
          </a:bodyPr>
          <a:lstStyle>
            <a:lvl1pPr>
              <a:defRPr sz="1600" b="1">
                <a:solidFill>
                  <a:srgbClr val="FF0000"/>
                </a:solidFill>
              </a:defRPr>
            </a:lvl1pPr>
          </a:lstStyle>
          <a:p>
            <a:pPr rtl="1"/>
            <a:r>
              <a:rPr>
                <a:latin typeface="Calibri" panose="020F0502020204030204" charset="0"/>
                <a:cs typeface="Calibri" panose="020F0502020204030204" charset="0"/>
              </a:rPr>
              <a:t>מינרל בורט</a:t>
            </a:r>
            <a:endParaRPr>
              <a:latin typeface="Calibri" panose="020F0502020204030204" charset="0"/>
              <a:cs typeface="Calibri" panose="020F0502020204030204" charset="0"/>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sp>
        <p:nvSpPr>
          <p:cNvPr id="725" name="文本框 2"/>
          <p:cNvSpPr txBox="1"/>
          <p:nvPr/>
        </p:nvSpPr>
        <p:spPr>
          <a:xfrm>
            <a:off x="465510" y="3755509"/>
            <a:ext cx="11351953" cy="2745741"/>
          </a:xfrm>
          <a:prstGeom prst="rect">
            <a:avLst/>
          </a:prstGeom>
          <a:ln>
            <a:solidFill>
              <a:srgbClr val="FFFFFF"/>
            </a:solidFill>
            <a:miter/>
          </a:ln>
        </p:spPr>
        <p:txBody>
          <a:bodyPr lIns="45719" rIns="45719">
            <a:spAutoFit/>
          </a:bodyPr>
          <a:lstStyle/>
          <a:p>
            <a:pPr marL="342900" indent="-342900" rtl="1">
              <a:lnSpc>
                <a:spcPct val="125000"/>
              </a:lnSpc>
              <a:buClr>
                <a:srgbClr val="000000"/>
              </a:buClr>
              <a:buSzPct val="100000"/>
              <a:buChar char="➢"/>
              <a:defRPr sz="1400">
                <a:solidFill>
                  <a:srgbClr val="0070C0"/>
                </a:solidFill>
              </a:defRPr>
            </a:pPr>
            <a:r>
              <a:rPr>
                <a:latin typeface="Calibri" panose="020F0502020204030204" charset="0"/>
                <a:cs typeface="Calibri" panose="020F0502020204030204" charset="0"/>
              </a:rPr>
              <a:t>סוג: MPC מדגים התאמה גבוהה לרכיבים צמנטיים מסייעים. כיום אפר פחם הוא הנפוץ ביותר, בעוד אחרים כגון סיגי כבשן גבוה טחונים דק, קאוליניט, אבקת אבן גיר, סיגי פלדה, סיליקה פום ואפר שריפת פסולת יכולים גם הם לשמש בהכנת MPC.</a:t>
            </a:r>
            <a:endParaRPr>
              <a:latin typeface="Calibri" panose="020F0502020204030204" charset="0"/>
              <a:cs typeface="Calibri" panose="020F0502020204030204" charset="0"/>
            </a:endParaRPr>
          </a:p>
          <a:p>
            <a:pPr marL="342900" indent="-342900" rtl="1">
              <a:lnSpc>
                <a:spcPct val="125000"/>
              </a:lnSpc>
              <a:buClr>
                <a:srgbClr val="000000"/>
              </a:buClr>
              <a:buSzPct val="100000"/>
              <a:buChar char="➢"/>
              <a:defRPr sz="1400">
                <a:solidFill>
                  <a:srgbClr val="0070C0"/>
                </a:solidFill>
              </a:defRPr>
            </a:pPr>
            <a:r>
              <a:rPr>
                <a:latin typeface="Calibri" panose="020F0502020204030204" charset="0"/>
                <a:cs typeface="Calibri" panose="020F0502020204030204" charset="0"/>
              </a:rPr>
              <a:t>השפעות: הוא מציג הפחתת עלות, שינוי צבע והפחתת שחרור חום הידרטציה. בהתאם לגורמים כגון סוג הרכיבים הצמנטיים המסייעים, הרכב כימי, מורפולוגיה של חלקיקים ועדינות, הוא יכול גם להדגים אפקטים מורפולוגיים, אפקטי מיקרו-אגרגט ופעילות כימית פוטנציאלית, ומשפר ביעילות את זרימת MPC, החוזק והעמידות.</a:t>
            </a:r>
            <a:endParaRPr>
              <a:latin typeface="Calibri" panose="020F0502020204030204" charset="0"/>
              <a:cs typeface="Calibri" panose="020F0502020204030204" charset="0"/>
            </a:endParaRPr>
          </a:p>
          <a:p>
            <a:pPr marL="342900" indent="-342900" rtl="1">
              <a:lnSpc>
                <a:spcPct val="125000"/>
              </a:lnSpc>
              <a:buClr>
                <a:srgbClr val="000000"/>
              </a:buClr>
              <a:buSzPct val="100000"/>
              <a:buChar char="➢"/>
              <a:defRPr sz="1400">
                <a:solidFill>
                  <a:srgbClr val="0070C0"/>
                </a:solidFill>
              </a:defRPr>
            </a:pPr>
            <a:r>
              <a:rPr>
                <a:latin typeface="Calibri" panose="020F0502020204030204" charset="0"/>
                <a:cs typeface="Calibri" panose="020F0502020204030204" charset="0"/>
              </a:rPr>
              <a:t>שיטת הוספה: החלפה חלקית של חומרים צמנטיים (כמילוי) או החלפה חלקית של MgO (בהתחשב בתגובה כימית פוטנציאלית בין פוספטים לפאזות זכוכית סיליקה-אלומינה)</a:t>
            </a:r>
            <a:endParaRPr>
              <a:latin typeface="Calibri" panose="020F0502020204030204" charset="0"/>
              <a:cs typeface="Calibri" panose="020F0502020204030204" charset="0"/>
            </a:endParaRPr>
          </a:p>
          <a:p>
            <a:pPr marL="342900" indent="-342900" rtl="1">
              <a:lnSpc>
                <a:spcPct val="125000"/>
              </a:lnSpc>
              <a:buClr>
                <a:srgbClr val="000000"/>
              </a:buClr>
              <a:buSzPct val="100000"/>
              <a:buChar char="➢"/>
              <a:defRPr sz="1400">
                <a:solidFill>
                  <a:srgbClr val="0070C0"/>
                </a:solidFill>
              </a:defRPr>
            </a:pPr>
            <a:r>
              <a:rPr>
                <a:latin typeface="Calibri" panose="020F0502020204030204" charset="0"/>
                <a:cs typeface="Calibri" panose="020F0502020204030204" charset="0"/>
              </a:rPr>
              <a:t>מינון: תלוי בסוג, בעדינות ובהרכב הכימי של הרכיבים הצמנטיים המסייעים, וכן ביחס התערובת הייחוס ובמטרה המיועדת.</a:t>
            </a:r>
            <a:endParaRPr>
              <a:latin typeface="Calibri" panose="020F0502020204030204" charset="0"/>
              <a:cs typeface="Calibri" panose="020F0502020204030204" charset="0"/>
            </a:endParaRPr>
          </a:p>
        </p:txBody>
      </p:sp>
      <p:grpSp>
        <p:nvGrpSpPr>
          <p:cNvPr id="728" name="文本框 4"/>
          <p:cNvGrpSpPr/>
          <p:nvPr/>
        </p:nvGrpSpPr>
        <p:grpSpPr>
          <a:xfrm>
            <a:off x="427990" y="907414"/>
            <a:ext cx="7840344" cy="523241"/>
            <a:chOff x="0" y="0"/>
            <a:chExt cx="7840343" cy="523240"/>
          </a:xfrm>
        </p:grpSpPr>
        <p:sp>
          <p:nvSpPr>
            <p:cNvPr id="726" name="矩形"/>
            <p:cNvSpPr/>
            <p:nvPr/>
          </p:nvSpPr>
          <p:spPr>
            <a:xfrm>
              <a:off x="0" y="-1"/>
              <a:ext cx="7840344" cy="523242"/>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600"/>
                </a:spcBef>
                <a:defRPr sz="2800" b="1">
                  <a:solidFill>
                    <a:srgbClr val="006633"/>
                  </a:solidFill>
                </a:defRPr>
              </a:pPr>
              <a:endParaRPr>
                <a:latin typeface="Calibri" panose="020F0502020204030204" charset="0"/>
                <a:cs typeface="Calibri" panose="020F0502020204030204" charset="0"/>
              </a:endParaRPr>
            </a:p>
          </p:txBody>
        </p:sp>
        <p:sp>
          <p:nvSpPr>
            <p:cNvPr id="727" name="Adhesive gel component or filler"/>
            <p:cNvSpPr txBox="1"/>
            <p:nvPr/>
          </p:nvSpPr>
          <p:spPr>
            <a:xfrm>
              <a:off x="45720" y="-1"/>
              <a:ext cx="7748904" cy="523241"/>
            </a:xfrm>
            <a:prstGeom prst="rect">
              <a:avLst/>
            </a:prstGeom>
            <a:noFill/>
            <a:ln w="12700" cap="flat">
              <a:noFill/>
              <a:miter lim="400000"/>
            </a:ln>
            <a:effectLst/>
          </p:spPr>
          <p:txBody>
            <a:bodyPr wrap="square" lIns="45719" tIns="45719" rIns="45719" bIns="45719" numCol="1" anchor="t">
              <a:spAutoFit/>
            </a:bodyPr>
            <a:lstStyle>
              <a:lvl1pPr>
                <a:spcBef>
                  <a:spcPts val="600"/>
                </a:spcBef>
                <a:defRPr sz="2800" b="1">
                  <a:solidFill>
                    <a:srgbClr val="006633"/>
                  </a:solidFill>
                </a:defRPr>
              </a:lvl1pPr>
            </a:lstStyle>
            <a:p>
              <a:pPr rtl="1"/>
              <a:r>
                <a:rPr>
                  <a:latin typeface="Calibri" panose="020F0502020204030204" charset="0"/>
                  <a:cs typeface="Calibri" panose="020F0502020204030204" charset="0"/>
                </a:rPr>
                <a:t>רכיב ג'לציה/מילוי</a:t>
              </a:r>
              <a:endParaRPr>
                <a:latin typeface="Calibri" panose="020F0502020204030204" charset="0"/>
                <a:cs typeface="Calibri" panose="020F0502020204030204" charset="0"/>
              </a:endParaRPr>
            </a:p>
          </p:txBody>
        </p:sp>
      </p:grpSp>
      <p:pic>
        <p:nvPicPr>
          <p:cNvPr id="729" name="Picture 2" descr="Picture 2"/>
          <p:cNvPicPr>
            <a:picLocks noChangeAspect="1"/>
          </p:cNvPicPr>
          <p:nvPr/>
        </p:nvPicPr>
        <p:blipFill>
          <a:blip r:embed="rId1"/>
          <a:stretch>
            <a:fillRect/>
          </a:stretch>
        </p:blipFill>
        <p:spPr>
          <a:xfrm>
            <a:off x="2802170" y="1624646"/>
            <a:ext cx="2090892" cy="1657033"/>
          </a:xfrm>
          <a:prstGeom prst="rect">
            <a:avLst/>
          </a:prstGeom>
          <a:ln w="12700">
            <a:miter lim="400000"/>
            <a:headEnd/>
            <a:tailEnd/>
          </a:ln>
        </p:spPr>
      </p:pic>
      <p:pic>
        <p:nvPicPr>
          <p:cNvPr id="730" name="图片 6" descr="图片 6"/>
          <p:cNvPicPr>
            <a:picLocks noChangeAspect="1"/>
          </p:cNvPicPr>
          <p:nvPr/>
        </p:nvPicPr>
        <p:blipFill>
          <a:blip r:embed="rId2"/>
          <a:srcRect r="6776"/>
          <a:stretch>
            <a:fillRect/>
          </a:stretch>
        </p:blipFill>
        <p:spPr>
          <a:xfrm>
            <a:off x="504768" y="1624648"/>
            <a:ext cx="2059670" cy="1657033"/>
          </a:xfrm>
          <a:prstGeom prst="rect">
            <a:avLst/>
          </a:prstGeom>
          <a:ln w="12700">
            <a:miter lim="400000"/>
            <a:headEnd/>
            <a:tailEnd/>
          </a:ln>
        </p:spPr>
      </p:pic>
      <p:pic>
        <p:nvPicPr>
          <p:cNvPr id="731" name="Picture 4" descr="Picture 4"/>
          <p:cNvPicPr>
            <a:picLocks noChangeAspect="1"/>
          </p:cNvPicPr>
          <p:nvPr/>
        </p:nvPicPr>
        <p:blipFill>
          <a:blip r:embed="rId3"/>
          <a:srcRect l="8504" t="6759" r="8890" b="4644"/>
          <a:stretch>
            <a:fillRect/>
          </a:stretch>
        </p:blipFill>
        <p:spPr>
          <a:xfrm>
            <a:off x="5213127" y="1624646"/>
            <a:ext cx="1937299" cy="1657033"/>
          </a:xfrm>
          <a:prstGeom prst="rect">
            <a:avLst/>
          </a:prstGeom>
          <a:ln w="12700">
            <a:miter lim="400000"/>
            <a:headEnd/>
            <a:tailEnd/>
          </a:ln>
        </p:spPr>
      </p:pic>
      <p:pic>
        <p:nvPicPr>
          <p:cNvPr id="732" name="Picture 6" descr="Picture 6"/>
          <p:cNvPicPr>
            <a:picLocks noChangeAspect="1"/>
          </p:cNvPicPr>
          <p:nvPr/>
        </p:nvPicPr>
        <p:blipFill>
          <a:blip r:embed="rId4"/>
          <a:srcRect l="10593" t="17777" r="14593" b="17926"/>
          <a:stretch>
            <a:fillRect/>
          </a:stretch>
        </p:blipFill>
        <p:spPr>
          <a:xfrm>
            <a:off x="7470492" y="1616751"/>
            <a:ext cx="1937299" cy="1664926"/>
          </a:xfrm>
          <a:prstGeom prst="rect">
            <a:avLst/>
          </a:prstGeom>
          <a:ln w="12700">
            <a:miter lim="400000"/>
            <a:headEnd/>
            <a:tailEnd/>
          </a:ln>
        </p:spPr>
      </p:pic>
      <p:pic>
        <p:nvPicPr>
          <p:cNvPr id="733" name="Picture 8" descr="Picture 8"/>
          <p:cNvPicPr>
            <a:picLocks noChangeAspect="1"/>
          </p:cNvPicPr>
          <p:nvPr/>
        </p:nvPicPr>
        <p:blipFill>
          <a:blip r:embed="rId5"/>
          <a:srcRect t="6815" b="10666"/>
          <a:stretch>
            <a:fillRect/>
          </a:stretch>
        </p:blipFill>
        <p:spPr>
          <a:xfrm>
            <a:off x="9727855" y="1616751"/>
            <a:ext cx="2008073" cy="1657033"/>
          </a:xfrm>
          <a:prstGeom prst="rect">
            <a:avLst/>
          </a:prstGeom>
          <a:ln w="12700">
            <a:miter lim="400000"/>
            <a:headEnd/>
            <a:tailEnd/>
          </a:ln>
        </p:spPr>
      </p:pic>
      <p:sp>
        <p:nvSpPr>
          <p:cNvPr id="734" name="文本框 7"/>
          <p:cNvSpPr txBox="1"/>
          <p:nvPr/>
        </p:nvSpPr>
        <p:spPr>
          <a:xfrm>
            <a:off x="981440" y="3291132"/>
            <a:ext cx="1044438" cy="370841"/>
          </a:xfrm>
          <a:prstGeom prst="rect">
            <a:avLst/>
          </a:prstGeom>
          <a:ln w="12700">
            <a:miter lim="400000"/>
          </a:ln>
        </p:spPr>
        <p:txBody>
          <a:bodyPr wrap="none" lIns="45719" rIns="45719">
            <a:spAutoFit/>
          </a:bodyPr>
          <a:lstStyle>
            <a:lvl1pPr>
              <a:defRPr>
                <a:solidFill>
                  <a:srgbClr val="FF0000"/>
                </a:solidFill>
              </a:defRPr>
            </a:lvl1pPr>
          </a:lstStyle>
          <a:p>
            <a:pPr rtl="1"/>
            <a:r>
              <a:rPr>
                <a:latin typeface="Calibri" panose="020F0502020204030204" charset="0"/>
                <a:cs typeface="Calibri" panose="020F0502020204030204" charset="0"/>
              </a:rPr>
              <a:t>אפר פחם FA</a:t>
            </a:r>
            <a:endParaRPr>
              <a:latin typeface="Calibri" panose="020F0502020204030204" charset="0"/>
              <a:cs typeface="Calibri" panose="020F0502020204030204" charset="0"/>
            </a:endParaRPr>
          </a:p>
        </p:txBody>
      </p:sp>
      <p:sp>
        <p:nvSpPr>
          <p:cNvPr id="735" name="文本框 9"/>
          <p:cNvSpPr txBox="1"/>
          <p:nvPr/>
        </p:nvSpPr>
        <p:spPr>
          <a:xfrm>
            <a:off x="2847890" y="3333927"/>
            <a:ext cx="1922423" cy="574041"/>
          </a:xfrm>
          <a:prstGeom prst="rect">
            <a:avLst/>
          </a:prstGeom>
          <a:ln w="12700">
            <a:miter lim="400000"/>
          </a:ln>
        </p:spPr>
        <p:txBody>
          <a:bodyPr wrap="none" lIns="45719" rIns="45719">
            <a:spAutoFit/>
          </a:bodyPr>
          <a:lstStyle/>
          <a:p>
            <a:pPr rtl="1">
              <a:defRPr sz="1600"/>
            </a:pPr>
            <a:r>
              <a:rPr>
                <a:latin typeface="Calibri" panose="020F0502020204030204" charset="0"/>
                <a:cs typeface="Calibri" panose="020F0502020204030204" charset="0"/>
              </a:rPr>
              <a:t>טחינת</a:t>
            </a:r>
            <a:endParaRPr>
              <a:latin typeface="Calibri" panose="020F0502020204030204" charset="0"/>
              <a:cs typeface="Calibri" panose="020F0502020204030204" charset="0"/>
            </a:endParaRPr>
          </a:p>
          <a:p>
            <a:pPr rtl="1">
              <a:defRPr sz="1600"/>
            </a:pPr>
            <a:r>
              <a:rPr>
                <a:latin typeface="Calibri" panose="020F0502020204030204" charset="0"/>
                <a:cs typeface="Calibri" panose="020F0502020204030204" charset="0"/>
              </a:rPr>
              <a:t>סיגי כבשן GFBS</a:t>
            </a:r>
            <a:endParaRPr>
              <a:latin typeface="Calibri" panose="020F0502020204030204" charset="0"/>
              <a:cs typeface="Calibri" panose="020F0502020204030204" charset="0"/>
            </a:endParaRPr>
          </a:p>
        </p:txBody>
      </p:sp>
      <p:sp>
        <p:nvSpPr>
          <p:cNvPr id="736" name="文本框 10"/>
          <p:cNvSpPr txBox="1"/>
          <p:nvPr/>
        </p:nvSpPr>
        <p:spPr>
          <a:xfrm>
            <a:off x="5423413" y="3333927"/>
            <a:ext cx="1616049" cy="370841"/>
          </a:xfrm>
          <a:prstGeom prst="rect">
            <a:avLst/>
          </a:prstGeom>
          <a:ln w="12700">
            <a:miter lim="400000"/>
          </a:ln>
        </p:spPr>
        <p:txBody>
          <a:bodyPr wrap="none" lIns="45719" rIns="45719">
            <a:spAutoFit/>
          </a:bodyPr>
          <a:lstStyle/>
          <a:p>
            <a:pPr rtl="1"/>
            <a:r>
              <a:rPr>
                <a:latin typeface="Calibri" panose="020F0502020204030204" charset="0"/>
                <a:cs typeface="Calibri" panose="020F0502020204030204" charset="0"/>
              </a:rPr>
              <a:t>מטאקאולין MK</a:t>
            </a:r>
            <a:endParaRPr>
              <a:latin typeface="Calibri" panose="020F0502020204030204" charset="0"/>
              <a:cs typeface="Calibri" panose="020F0502020204030204" charset="0"/>
            </a:endParaRPr>
          </a:p>
        </p:txBody>
      </p:sp>
      <p:sp>
        <p:nvSpPr>
          <p:cNvPr id="737" name="文本框 14"/>
          <p:cNvSpPr txBox="1"/>
          <p:nvPr/>
        </p:nvSpPr>
        <p:spPr>
          <a:xfrm>
            <a:off x="7741644" y="3333927"/>
            <a:ext cx="1539589" cy="370841"/>
          </a:xfrm>
          <a:prstGeom prst="rect">
            <a:avLst/>
          </a:prstGeom>
          <a:ln w="12700">
            <a:miter lim="400000"/>
          </a:ln>
        </p:spPr>
        <p:txBody>
          <a:bodyPr wrap="none" lIns="45719" rIns="45719">
            <a:spAutoFit/>
          </a:bodyPr>
          <a:lstStyle/>
          <a:p>
            <a:pPr rtl="1"/>
            <a:r>
              <a:rPr>
                <a:latin typeface="Calibri" panose="020F0502020204030204" charset="0"/>
                <a:cs typeface="Calibri" panose="020F0502020204030204" charset="0"/>
              </a:rPr>
              <a:t>סיליקה פום SF</a:t>
            </a:r>
            <a:endParaRPr>
              <a:latin typeface="Calibri" panose="020F0502020204030204" charset="0"/>
              <a:cs typeface="Calibri" panose="020F0502020204030204" charset="0"/>
            </a:endParaRPr>
          </a:p>
        </p:txBody>
      </p:sp>
      <p:sp>
        <p:nvSpPr>
          <p:cNvPr id="738" name="文本框 11"/>
          <p:cNvSpPr txBox="1"/>
          <p:nvPr/>
        </p:nvSpPr>
        <p:spPr>
          <a:xfrm>
            <a:off x="9646779" y="3353058"/>
            <a:ext cx="2103399" cy="574041"/>
          </a:xfrm>
          <a:prstGeom prst="rect">
            <a:avLst/>
          </a:prstGeom>
          <a:ln w="12700">
            <a:miter lim="400000"/>
          </a:ln>
        </p:spPr>
        <p:txBody>
          <a:bodyPr wrap="none" lIns="45719" rIns="45719">
            <a:spAutoFit/>
          </a:bodyPr>
          <a:lstStyle/>
          <a:p>
            <a:pPr rtl="1">
              <a:defRPr sz="1600"/>
            </a:pPr>
            <a:r>
              <a:rPr>
                <a:latin typeface="Calibri" panose="020F0502020204030204" charset="0"/>
                <a:cs typeface="Calibri" panose="020F0502020204030204" charset="0"/>
              </a:rPr>
              <a:t>אבקת וולסטוניט</a:t>
            </a:r>
            <a:endParaRPr>
              <a:latin typeface="Calibri" panose="020F0502020204030204" charset="0"/>
              <a:cs typeface="Calibri" panose="020F0502020204030204" charset="0"/>
            </a:endParaRPr>
          </a:p>
          <a:p>
            <a:pPr>
              <a:defRPr sz="1600"/>
            </a:pPr>
            <a:r>
              <a:rPr>
                <a:latin typeface="Calibri" panose="020F0502020204030204" charset="0"/>
                <a:cs typeface="Calibri" panose="020F0502020204030204" charset="0"/>
              </a:rPr>
              <a:t> WS</a:t>
            </a:r>
            <a:endParaRPr>
              <a:latin typeface="Calibri" panose="020F0502020204030204" charset="0"/>
              <a:cs typeface="Calibri" panose="020F0502020204030204" charset="0"/>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 name="标题 1"/>
          <p:cNvSpPr txBox="1"/>
          <p:nvPr>
            <p:ph type="title"/>
          </p:nvPr>
        </p:nvSpPr>
        <p:spPr>
          <a:xfrm>
            <a:off x="353694" y="136524"/>
            <a:ext cx="8396607" cy="668022"/>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sp>
        <p:nvSpPr>
          <p:cNvPr id="741" name="TextBox 12"/>
          <p:cNvSpPr txBox="1"/>
          <p:nvPr/>
        </p:nvSpPr>
        <p:spPr>
          <a:xfrm>
            <a:off x="652780" y="1100455"/>
            <a:ext cx="7837804" cy="523241"/>
          </a:xfrm>
          <a:prstGeom prst="rect">
            <a:avLst/>
          </a:prstGeom>
          <a:ln w="12700">
            <a:miter lim="400000"/>
          </a:ln>
        </p:spPr>
        <p:txBody>
          <a:bodyPr lIns="45719" rIns="45719">
            <a:spAutoFit/>
          </a:bodyPr>
          <a:lstStyle>
            <a:lvl1pPr marL="342900" indent="-342900">
              <a:buSzPct val="100000"/>
              <a:buChar char="➢"/>
              <a:defRPr sz="1400" b="1">
                <a:solidFill>
                  <a:srgbClr val="002060"/>
                </a:solidFill>
              </a:defRPr>
            </a:lvl1pPr>
          </a:lstStyle>
          <a:p>
            <a:pPr rtl="1"/>
            <a:r>
              <a:rPr>
                <a:latin typeface="Calibri" panose="020F0502020204030204" charset="0"/>
                <a:cs typeface="Calibri" panose="020F0502020204030204" charset="0"/>
              </a:rPr>
              <a:t>פרמטרים בסיסיים המתארים את הרכב החומרים הצמנטיים פוספט-מגנזיום</a:t>
            </a:r>
            <a:endParaRPr>
              <a:latin typeface="Calibri" panose="020F0502020204030204" charset="0"/>
              <a:cs typeface="Calibri" panose="020F0502020204030204" charset="0"/>
            </a:endParaRPr>
          </a:p>
        </p:txBody>
      </p:sp>
      <p:sp>
        <p:nvSpPr>
          <p:cNvPr id="742" name="TextBox 1"/>
          <p:cNvSpPr txBox="1"/>
          <p:nvPr/>
        </p:nvSpPr>
        <p:spPr>
          <a:xfrm>
            <a:off x="1259204" y="2040889"/>
            <a:ext cx="7232017" cy="510541"/>
          </a:xfrm>
          <a:prstGeom prst="rect">
            <a:avLst/>
          </a:prstGeom>
          <a:ln w="12700">
            <a:miter lim="400000"/>
          </a:ln>
        </p:spPr>
        <p:txBody>
          <a:bodyPr lIns="45719" rIns="45719">
            <a:spAutoFit/>
          </a:bodyPr>
          <a:lstStyle/>
          <a:p>
            <a:pPr marL="285750" indent="-285750" rtl="1">
              <a:lnSpc>
                <a:spcPct val="150000"/>
              </a:lnSpc>
              <a:buSzPct val="100000"/>
              <a:buChar char="■"/>
              <a:defRPr sz="1200" b="1">
                <a:solidFill>
                  <a:srgbClr val="FF0000"/>
                </a:solidFill>
              </a:defRPr>
            </a:pPr>
            <a:r>
              <a:rPr>
                <a:latin typeface="Calibri" panose="020F0502020204030204" charset="0"/>
                <a:cs typeface="Calibri" panose="020F0502020204030204" charset="0"/>
              </a:rPr>
              <a:t>ערך M/P (או ערך P/M)</a:t>
            </a:r>
            <a:endParaRPr sz="2400">
              <a:latin typeface="Calibri" panose="020F0502020204030204" charset="0"/>
              <a:cs typeface="Calibri" panose="020F0502020204030204" charset="0"/>
            </a:endParaRPr>
          </a:p>
          <a:p>
            <a:pPr rtl="1">
              <a:lnSpc>
                <a:spcPct val="150000"/>
              </a:lnSpc>
              <a:defRPr sz="1000"/>
            </a:pPr>
            <a:r>
              <a:rPr>
                <a:latin typeface="Calibri" panose="020F0502020204030204" charset="0"/>
                <a:cs typeface="Calibri" panose="020F0502020204030204" charset="0"/>
              </a:rPr>
              <a:t>היחס בין פוספט לתחמוצת מגנזיום יכול להתבטא כיחס משקל או כיחס מולרי.</a:t>
            </a:r>
            <a:endParaRPr>
              <a:latin typeface="Calibri" panose="020F0502020204030204" charset="0"/>
              <a:cs typeface="Calibri" panose="020F0502020204030204" charset="0"/>
            </a:endParaRPr>
          </a:p>
        </p:txBody>
      </p:sp>
      <p:grpSp>
        <p:nvGrpSpPr>
          <p:cNvPr id="745" name="TextBox 2"/>
          <p:cNvGrpSpPr/>
          <p:nvPr/>
        </p:nvGrpSpPr>
        <p:grpSpPr>
          <a:xfrm>
            <a:off x="2858135" y="1638299"/>
            <a:ext cx="1433196" cy="461646"/>
            <a:chOff x="0" y="0"/>
            <a:chExt cx="1433194" cy="461644"/>
          </a:xfrm>
        </p:grpSpPr>
        <p:sp>
          <p:nvSpPr>
            <p:cNvPr id="743" name="矩形"/>
            <p:cNvSpPr/>
            <p:nvPr/>
          </p:nvSpPr>
          <p:spPr>
            <a:xfrm>
              <a:off x="0" y="-1"/>
              <a:ext cx="1433195" cy="461646"/>
            </a:xfrm>
            <a:prstGeom prst="rect">
              <a:avLst/>
            </a:prstGeom>
            <a:solidFill>
              <a:srgbClr val="CCCCCC"/>
            </a:solidFill>
            <a:ln w="12700" cap="flat">
              <a:noFill/>
              <a:miter lim="400000"/>
            </a:ln>
            <a:effectLst/>
          </p:spPr>
          <p:txBody>
            <a:bodyPr wrap="square" lIns="45719" tIns="45719" rIns="45719" bIns="45719" numCol="1" anchor="t">
              <a:noAutofit/>
            </a:bodyPr>
            <a:lstStyle/>
            <a:p>
              <a:pPr>
                <a:defRPr sz="1200" b="1">
                  <a:solidFill>
                    <a:srgbClr val="002060"/>
                  </a:solidFill>
                  <a:latin typeface="MiSans Bold"/>
                  <a:ea typeface="MiSans Bold"/>
                  <a:cs typeface="MiSans Bold"/>
                  <a:sym typeface="MiSans Bold"/>
                </a:defRPr>
              </a:pPr>
              <a:endParaRPr>
                <a:latin typeface="Calibri" panose="020F0502020204030204" charset="0"/>
                <a:cs typeface="Calibri" panose="020F0502020204030204" charset="0"/>
              </a:endParaRPr>
            </a:p>
          </p:txBody>
        </p:sp>
        <p:sp>
          <p:nvSpPr>
            <p:cNvPr id="744" name="M―MgO"/>
            <p:cNvSpPr txBox="1"/>
            <p:nvPr/>
          </p:nvSpPr>
          <p:spPr>
            <a:xfrm>
              <a:off x="45720" y="-1"/>
              <a:ext cx="722075" cy="269241"/>
            </a:xfrm>
            <a:prstGeom prst="rect">
              <a:avLst/>
            </a:prstGeom>
            <a:noFill/>
            <a:ln w="12700" cap="flat">
              <a:noFill/>
              <a:miter lim="400000"/>
            </a:ln>
            <a:effectLst/>
          </p:spPr>
          <p:txBody>
            <a:bodyPr wrap="none" lIns="45719" tIns="45719" rIns="45719" bIns="45719" numCol="1" anchor="t">
              <a:spAutoFit/>
            </a:bodyPr>
            <a:lstStyle>
              <a:lvl1pPr>
                <a:defRPr sz="1200" b="1">
                  <a:solidFill>
                    <a:srgbClr val="002060"/>
                  </a:solidFill>
                  <a:latin typeface="MiSans Bold"/>
                  <a:ea typeface="MiSans Bold"/>
                  <a:cs typeface="MiSans Bold"/>
                  <a:sym typeface="MiSans Bold"/>
                </a:defRPr>
              </a:lvl1pPr>
            </a:lstStyle>
            <a:p>
              <a:pPr rtl="1"/>
              <a:r>
                <a:rPr>
                  <a:latin typeface="Calibri" panose="020F0502020204030204" charset="0"/>
                  <a:cs typeface="Calibri" panose="020F0502020204030204" charset="0"/>
                </a:rPr>
                <a:t>M―MgO</a:t>
              </a:r>
              <a:endParaRPr>
                <a:latin typeface="Calibri" panose="020F0502020204030204" charset="0"/>
                <a:cs typeface="Calibri" panose="020F0502020204030204" charset="0"/>
              </a:endParaRPr>
            </a:p>
          </p:txBody>
        </p:sp>
      </p:grpSp>
      <p:grpSp>
        <p:nvGrpSpPr>
          <p:cNvPr id="748" name="TextBox 26"/>
          <p:cNvGrpSpPr/>
          <p:nvPr/>
        </p:nvGrpSpPr>
        <p:grpSpPr>
          <a:xfrm>
            <a:off x="4825365" y="1638299"/>
            <a:ext cx="1585596" cy="461646"/>
            <a:chOff x="0" y="0"/>
            <a:chExt cx="1585594" cy="461644"/>
          </a:xfrm>
        </p:grpSpPr>
        <p:sp>
          <p:nvSpPr>
            <p:cNvPr id="746" name="矩形"/>
            <p:cNvSpPr/>
            <p:nvPr/>
          </p:nvSpPr>
          <p:spPr>
            <a:xfrm>
              <a:off x="0" y="-1"/>
              <a:ext cx="1585595" cy="461646"/>
            </a:xfrm>
            <a:prstGeom prst="rect">
              <a:avLst/>
            </a:prstGeom>
            <a:solidFill>
              <a:srgbClr val="CCCCCC"/>
            </a:solidFill>
            <a:ln w="12700" cap="flat">
              <a:noFill/>
              <a:miter lim="400000"/>
            </a:ln>
            <a:effectLst/>
          </p:spPr>
          <p:txBody>
            <a:bodyPr wrap="square" lIns="45719" tIns="45719" rIns="45719" bIns="45719" numCol="1" anchor="t">
              <a:noAutofit/>
            </a:bodyPr>
            <a:lstStyle/>
            <a:p>
              <a:pPr>
                <a:defRPr sz="1200" b="1">
                  <a:solidFill>
                    <a:srgbClr val="002060"/>
                  </a:solidFill>
                  <a:latin typeface="MiSans Bold"/>
                  <a:ea typeface="MiSans Bold"/>
                  <a:cs typeface="MiSans Bold"/>
                  <a:sym typeface="MiSans Bold"/>
                </a:defRPr>
              </a:pPr>
              <a:endParaRPr>
                <a:latin typeface="Calibri" panose="020F0502020204030204" charset="0"/>
                <a:cs typeface="Calibri" panose="020F0502020204030204" charset="0"/>
              </a:endParaRPr>
            </a:p>
          </p:txBody>
        </p:sp>
        <p:sp>
          <p:nvSpPr>
            <p:cNvPr id="747" name="P― phosphate"/>
            <p:cNvSpPr txBox="1"/>
            <p:nvPr/>
          </p:nvSpPr>
          <p:spPr>
            <a:xfrm>
              <a:off x="45720" y="-1"/>
              <a:ext cx="1171015" cy="269241"/>
            </a:xfrm>
            <a:prstGeom prst="rect">
              <a:avLst/>
            </a:prstGeom>
            <a:noFill/>
            <a:ln w="12700" cap="flat">
              <a:noFill/>
              <a:miter lim="400000"/>
            </a:ln>
            <a:effectLst/>
          </p:spPr>
          <p:txBody>
            <a:bodyPr wrap="none" lIns="45719" tIns="45719" rIns="45719" bIns="45719" numCol="1" anchor="t">
              <a:spAutoFit/>
            </a:bodyPr>
            <a:lstStyle>
              <a:lvl1pPr>
                <a:defRPr sz="1200" b="1">
                  <a:solidFill>
                    <a:srgbClr val="002060"/>
                  </a:solidFill>
                  <a:latin typeface="MiSans Bold"/>
                  <a:ea typeface="MiSans Bold"/>
                  <a:cs typeface="MiSans Bold"/>
                  <a:sym typeface="MiSans Bold"/>
                </a:defRPr>
              </a:lvl1pPr>
            </a:lstStyle>
            <a:p>
              <a:pPr rtl="1"/>
              <a:r>
                <a:rPr>
                  <a:latin typeface="Calibri" panose="020F0502020204030204" charset="0"/>
                  <a:cs typeface="Calibri" panose="020F0502020204030204" charset="0"/>
                </a:rPr>
                <a:t>P― פוספט</a:t>
              </a:r>
              <a:endParaRPr>
                <a:latin typeface="Calibri" panose="020F0502020204030204" charset="0"/>
                <a:cs typeface="Calibri" panose="020F0502020204030204" charset="0"/>
              </a:endParaRPr>
            </a:p>
          </p:txBody>
        </p:sp>
      </p:grpSp>
      <p:grpSp>
        <p:nvGrpSpPr>
          <p:cNvPr id="751" name="TextBox 27"/>
          <p:cNvGrpSpPr/>
          <p:nvPr/>
        </p:nvGrpSpPr>
        <p:grpSpPr>
          <a:xfrm>
            <a:off x="6890384" y="1635124"/>
            <a:ext cx="1765936" cy="461646"/>
            <a:chOff x="0" y="0"/>
            <a:chExt cx="1765935" cy="461644"/>
          </a:xfrm>
        </p:grpSpPr>
        <p:sp>
          <p:nvSpPr>
            <p:cNvPr id="749" name="矩形"/>
            <p:cNvSpPr/>
            <p:nvPr/>
          </p:nvSpPr>
          <p:spPr>
            <a:xfrm>
              <a:off x="-1" y="-1"/>
              <a:ext cx="1765937" cy="461646"/>
            </a:xfrm>
            <a:prstGeom prst="rect">
              <a:avLst/>
            </a:prstGeom>
            <a:solidFill>
              <a:srgbClr val="CCCCCC"/>
            </a:solidFill>
            <a:ln w="12700" cap="flat">
              <a:noFill/>
              <a:miter lim="400000"/>
            </a:ln>
            <a:effectLst/>
          </p:spPr>
          <p:txBody>
            <a:bodyPr wrap="square" lIns="45719" tIns="45719" rIns="45719" bIns="45719" numCol="1" anchor="t">
              <a:noAutofit/>
            </a:bodyPr>
            <a:lstStyle/>
            <a:p>
              <a:pPr>
                <a:defRPr sz="1200" b="1">
                  <a:solidFill>
                    <a:srgbClr val="002060"/>
                  </a:solidFill>
                  <a:latin typeface="MiSans Bold"/>
                  <a:ea typeface="MiSans Bold"/>
                  <a:cs typeface="MiSans Bold"/>
                  <a:sym typeface="MiSans Bold"/>
                </a:defRPr>
              </a:pPr>
              <a:endParaRPr>
                <a:latin typeface="Calibri" panose="020F0502020204030204" charset="0"/>
                <a:cs typeface="Calibri" panose="020F0502020204030204" charset="0"/>
              </a:endParaRPr>
            </a:p>
          </p:txBody>
        </p:sp>
        <p:sp>
          <p:nvSpPr>
            <p:cNvPr id="750" name="B-boric acid (salt)"/>
            <p:cNvSpPr txBox="1"/>
            <p:nvPr/>
          </p:nvSpPr>
          <p:spPr>
            <a:xfrm>
              <a:off x="45719" y="-1"/>
              <a:ext cx="1391282" cy="269241"/>
            </a:xfrm>
            <a:prstGeom prst="rect">
              <a:avLst/>
            </a:prstGeom>
            <a:noFill/>
            <a:ln w="12700" cap="flat">
              <a:noFill/>
              <a:miter lim="400000"/>
            </a:ln>
            <a:effectLst/>
          </p:spPr>
          <p:txBody>
            <a:bodyPr wrap="none" lIns="45719" tIns="45719" rIns="45719" bIns="45719" numCol="1" anchor="t">
              <a:spAutoFit/>
            </a:bodyPr>
            <a:lstStyle>
              <a:lvl1pPr>
                <a:defRPr sz="1200" b="1">
                  <a:solidFill>
                    <a:srgbClr val="002060"/>
                  </a:solidFill>
                  <a:latin typeface="MiSans Bold"/>
                  <a:ea typeface="MiSans Bold"/>
                  <a:cs typeface="MiSans Bold"/>
                  <a:sym typeface="MiSans Bold"/>
                </a:defRPr>
              </a:lvl1pPr>
            </a:lstStyle>
            <a:p>
              <a:pPr rtl="1"/>
              <a:r>
                <a:rPr>
                  <a:latin typeface="Calibri" panose="020F0502020204030204" charset="0"/>
                  <a:cs typeface="Calibri" panose="020F0502020204030204" charset="0"/>
                </a:rPr>
                <a:t>B-חומצה בורית (מלח)</a:t>
              </a:r>
              <a:endParaRPr>
                <a:latin typeface="Calibri" panose="020F0502020204030204" charset="0"/>
                <a:cs typeface="Calibri" panose="020F0502020204030204" charset="0"/>
              </a:endParaRPr>
            </a:p>
          </p:txBody>
        </p:sp>
      </p:grpSp>
      <p:sp>
        <p:nvSpPr>
          <p:cNvPr id="752" name="矩形 18"/>
          <p:cNvSpPr txBox="1"/>
          <p:nvPr/>
        </p:nvSpPr>
        <p:spPr>
          <a:xfrm>
            <a:off x="2484755" y="3084195"/>
            <a:ext cx="6480811" cy="243841"/>
          </a:xfrm>
          <a:prstGeom prst="rect">
            <a:avLst/>
          </a:prstGeom>
          <a:ln w="12700">
            <a:miter lim="400000"/>
          </a:ln>
        </p:spPr>
        <p:txBody>
          <a:bodyPr lIns="45719" rIns="45719">
            <a:spAutoFit/>
          </a:bodyPr>
          <a:lstStyle>
            <a:lvl1pPr>
              <a:defRPr sz="1000"/>
            </a:lvl1pPr>
          </a:lstStyle>
          <a:p>
            <a:r>
              <a:rPr>
                <a:latin typeface="Calibri" panose="020F0502020204030204" charset="0"/>
                <a:cs typeface="Calibri" panose="020F0502020204030204" charset="0"/>
              </a:rPr>
              <a:t>MgO + NH 4 H 2 PO 4 + 5H 2O = MgNH 4 PO 4·6H 2 O</a:t>
            </a:r>
            <a:endParaRPr>
              <a:latin typeface="Calibri" panose="020F0502020204030204" charset="0"/>
              <a:cs typeface="Calibri" panose="020F0502020204030204" charset="0"/>
            </a:endParaRPr>
          </a:p>
        </p:txBody>
      </p:sp>
      <p:sp>
        <p:nvSpPr>
          <p:cNvPr id="753" name="TextBox 21"/>
          <p:cNvSpPr txBox="1"/>
          <p:nvPr/>
        </p:nvSpPr>
        <p:spPr>
          <a:xfrm>
            <a:off x="993774" y="4244340"/>
            <a:ext cx="3251202" cy="243841"/>
          </a:xfrm>
          <a:prstGeom prst="rect">
            <a:avLst/>
          </a:prstGeom>
          <a:ln w="12700">
            <a:miter lim="400000"/>
          </a:ln>
        </p:spPr>
        <p:txBody>
          <a:bodyPr lIns="45719" rIns="45719">
            <a:spAutoFit/>
          </a:bodyPr>
          <a:lstStyle>
            <a:lvl1pPr>
              <a:defRPr sz="1000"/>
            </a:lvl1pPr>
          </a:lstStyle>
          <a:p>
            <a:pPr rtl="1"/>
            <a:r>
              <a:rPr>
                <a:latin typeface="Calibri" panose="020F0502020204030204" charset="0"/>
                <a:cs typeface="Calibri" panose="020F0502020204030204" charset="0"/>
              </a:rPr>
              <a:t>מסה אטומית יחסית 40 136</a:t>
            </a:r>
            <a:endParaRPr>
              <a:latin typeface="Calibri" panose="020F0502020204030204" charset="0"/>
              <a:cs typeface="Calibri" panose="020F0502020204030204" charset="0"/>
            </a:endParaRPr>
          </a:p>
        </p:txBody>
      </p:sp>
      <p:sp>
        <p:nvSpPr>
          <p:cNvPr id="754" name="矩形 33"/>
          <p:cNvSpPr txBox="1"/>
          <p:nvPr/>
        </p:nvSpPr>
        <p:spPr>
          <a:xfrm>
            <a:off x="4494529" y="4244340"/>
            <a:ext cx="4834829" cy="243841"/>
          </a:xfrm>
          <a:prstGeom prst="rect">
            <a:avLst/>
          </a:prstGeom>
          <a:ln w="12700">
            <a:miter lim="400000"/>
          </a:ln>
        </p:spPr>
        <p:txBody>
          <a:bodyPr wrap="none" lIns="45719" rIns="45719">
            <a:spAutoFit/>
          </a:bodyPr>
          <a:lstStyle>
            <a:lvl1pPr>
              <a:defRPr sz="1000"/>
            </a:lvl1pPr>
          </a:lstStyle>
          <a:p>
            <a:pPr rtl="1"/>
            <a:r>
              <a:rPr>
                <a:latin typeface="Calibri" panose="020F0502020204030204" charset="0"/>
                <a:cs typeface="Calibri" panose="020F0502020204030204" charset="0"/>
              </a:rPr>
              <a:t>כאשר היחס המולרי M/P=1/1, יחס המסה M/P הוא כ-40/136, או 1/3.4.</a:t>
            </a:r>
            <a:endParaRPr>
              <a:latin typeface="Calibri" panose="020F0502020204030204" charset="0"/>
              <a:cs typeface="Calibri" panose="020F0502020204030204" charset="0"/>
            </a:endParaRPr>
          </a:p>
        </p:txBody>
      </p:sp>
      <p:sp>
        <p:nvSpPr>
          <p:cNvPr id="755" name="矩形 24"/>
          <p:cNvSpPr txBox="1"/>
          <p:nvPr/>
        </p:nvSpPr>
        <p:spPr>
          <a:xfrm>
            <a:off x="2484754" y="3885565"/>
            <a:ext cx="6604002" cy="243841"/>
          </a:xfrm>
          <a:prstGeom prst="rect">
            <a:avLst/>
          </a:prstGeom>
          <a:ln w="12700">
            <a:miter lim="400000"/>
          </a:ln>
        </p:spPr>
        <p:txBody>
          <a:bodyPr lIns="45719" rIns="45719">
            <a:spAutoFit/>
          </a:bodyPr>
          <a:lstStyle>
            <a:lvl1pPr>
              <a:defRPr sz="1000"/>
            </a:lvl1pPr>
          </a:lstStyle>
          <a:p>
            <a:r>
              <a:rPr>
                <a:latin typeface="Calibri" panose="020F0502020204030204" charset="0"/>
                <a:cs typeface="Calibri" panose="020F0502020204030204" charset="0"/>
              </a:rPr>
              <a:t>MgO + KH 2 PO 4 + 5H 2O = MgKPO 4·6H 2 O</a:t>
            </a:r>
            <a:endParaRPr>
              <a:latin typeface="Calibri" panose="020F0502020204030204" charset="0"/>
              <a:cs typeface="Calibri" panose="020F0502020204030204" charset="0"/>
            </a:endParaRPr>
          </a:p>
        </p:txBody>
      </p:sp>
      <p:grpSp>
        <p:nvGrpSpPr>
          <p:cNvPr id="759" name="组合 4"/>
          <p:cNvGrpSpPr/>
          <p:nvPr/>
        </p:nvGrpSpPr>
        <p:grpSpPr>
          <a:xfrm>
            <a:off x="995680" y="3410584"/>
            <a:ext cx="8849995" cy="283055"/>
            <a:chOff x="0" y="0"/>
            <a:chExt cx="8849994" cy="283053"/>
          </a:xfrm>
        </p:grpSpPr>
        <p:sp>
          <p:nvSpPr>
            <p:cNvPr id="756" name="矩形 31"/>
            <p:cNvSpPr txBox="1"/>
            <p:nvPr/>
          </p:nvSpPr>
          <p:spPr>
            <a:xfrm>
              <a:off x="3491106" y="0"/>
              <a:ext cx="5358890" cy="243840"/>
            </a:xfrm>
            <a:prstGeom prst="rect">
              <a:avLst/>
            </a:prstGeom>
            <a:noFill/>
            <a:ln w="12700" cap="flat">
              <a:noFill/>
              <a:miter lim="400000"/>
            </a:ln>
            <a:effectLst/>
          </p:spPr>
          <p:txBody>
            <a:bodyPr wrap="square" lIns="45719" tIns="45719" rIns="45719" bIns="45719" numCol="1" anchor="t">
              <a:spAutoFit/>
            </a:bodyPr>
            <a:lstStyle>
              <a:lvl1pPr>
                <a:defRPr sz="1000"/>
              </a:lvl1pPr>
            </a:lstStyle>
            <a:p>
              <a:pPr rtl="1"/>
              <a:r>
                <a:rPr>
                  <a:latin typeface="Calibri" panose="020F0502020204030204" charset="0"/>
                  <a:cs typeface="Calibri" panose="020F0502020204030204" charset="0"/>
                </a:rPr>
                <a:t>כאשר היחס המולרי M/P=1/1, יחס המסה M/P הוא כ-40/115, או 1/2.9.</a:t>
              </a:r>
              <a:endParaRPr>
                <a:latin typeface="Calibri" panose="020F0502020204030204" charset="0"/>
                <a:cs typeface="Calibri" panose="020F0502020204030204" charset="0"/>
              </a:endParaRPr>
            </a:p>
          </p:txBody>
        </p:sp>
        <p:sp>
          <p:nvSpPr>
            <p:cNvPr id="757" name="TextBox 25"/>
            <p:cNvSpPr txBox="1"/>
            <p:nvPr/>
          </p:nvSpPr>
          <p:spPr>
            <a:xfrm>
              <a:off x="0" y="39213"/>
              <a:ext cx="3480356" cy="243841"/>
            </a:xfrm>
            <a:prstGeom prst="rect">
              <a:avLst/>
            </a:prstGeom>
            <a:noFill/>
            <a:ln w="12700" cap="flat">
              <a:noFill/>
              <a:miter lim="400000"/>
            </a:ln>
            <a:effectLst/>
          </p:spPr>
          <p:txBody>
            <a:bodyPr wrap="square" lIns="45719" tIns="45719" rIns="45719" bIns="45719" numCol="1" anchor="t">
              <a:spAutoFit/>
            </a:bodyPr>
            <a:lstStyle>
              <a:lvl1pPr>
                <a:defRPr sz="1000"/>
              </a:lvl1pPr>
            </a:lstStyle>
            <a:p>
              <a:pPr rtl="1"/>
              <a:r>
                <a:rPr>
                  <a:latin typeface="Calibri" panose="020F0502020204030204" charset="0"/>
                  <a:cs typeface="Calibri" panose="020F0502020204030204" charset="0"/>
                </a:rPr>
                <a:t>מסה אטומית יחסית 40 115</a:t>
              </a:r>
              <a:endParaRPr>
                <a:latin typeface="Calibri" panose="020F0502020204030204" charset="0"/>
                <a:cs typeface="Calibri" panose="020F0502020204030204" charset="0"/>
              </a:endParaRPr>
            </a:p>
          </p:txBody>
        </p:sp>
        <p:sp>
          <p:nvSpPr>
            <p:cNvPr id="758" name="右箭头 3"/>
            <p:cNvSpPr/>
            <p:nvPr/>
          </p:nvSpPr>
          <p:spPr>
            <a:xfrm>
              <a:off x="3156201" y="143727"/>
              <a:ext cx="369875" cy="112741"/>
            </a:xfrm>
            <a:prstGeom prst="rightArrow">
              <a:avLst>
                <a:gd name="adj1" fmla="val 50000"/>
                <a:gd name="adj2" fmla="val 50000"/>
              </a:avLst>
            </a:prstGeom>
            <a:solidFill>
              <a:srgbClr val="FFFFFF"/>
            </a:solidFill>
            <a:ln w="25400" cap="flat">
              <a:solidFill>
                <a:srgbClr val="BABABA"/>
              </a:solidFill>
              <a:prstDash val="solid"/>
              <a:round/>
            </a:ln>
            <a:effectLst/>
          </p:spPr>
          <p:txBody>
            <a:bodyPr wrap="square" lIns="45719" tIns="45719" rIns="45719" bIns="45719" numCol="1" anchor="ctr">
              <a:noAutofit/>
            </a:bodyPr>
            <a:lstStyle/>
            <a:p>
              <a:pPr algn="ctr">
                <a:defRPr sz="2000">
                  <a:solidFill>
                    <a:srgbClr val="FFFFFF"/>
                  </a:solidFill>
                </a:defRPr>
              </a:pPr>
              <a:endParaRPr>
                <a:latin typeface="Calibri" panose="020F0502020204030204" charset="0"/>
                <a:cs typeface="Calibri" panose="020F0502020204030204" charset="0"/>
              </a:endParaRPr>
            </a:p>
          </p:txBody>
        </p:sp>
      </p:grpSp>
      <p:sp>
        <p:nvSpPr>
          <p:cNvPr id="760" name="右箭头 36"/>
          <p:cNvSpPr/>
          <p:nvPr/>
        </p:nvSpPr>
        <p:spPr>
          <a:xfrm>
            <a:off x="4170045" y="4389120"/>
            <a:ext cx="370206" cy="11303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sz="2000">
                <a:solidFill>
                  <a:srgbClr val="FFFFFF"/>
                </a:solidFill>
              </a:defRPr>
            </a:pPr>
            <a:endParaRPr>
              <a:latin typeface="Calibri" panose="020F0502020204030204" charset="0"/>
              <a:cs typeface="Calibri" panose="020F0502020204030204" charset="0"/>
            </a:endParaRPr>
          </a:p>
        </p:txBody>
      </p:sp>
      <p:grpSp>
        <p:nvGrpSpPr>
          <p:cNvPr id="763" name="TextBox 27"/>
          <p:cNvGrpSpPr/>
          <p:nvPr/>
        </p:nvGrpSpPr>
        <p:grpSpPr>
          <a:xfrm>
            <a:off x="1407160" y="4728845"/>
            <a:ext cx="10515119" cy="400051"/>
            <a:chOff x="0" y="0"/>
            <a:chExt cx="10515118" cy="400050"/>
          </a:xfrm>
        </p:grpSpPr>
        <p:sp>
          <p:nvSpPr>
            <p:cNvPr id="761" name="矩形"/>
            <p:cNvSpPr/>
            <p:nvPr/>
          </p:nvSpPr>
          <p:spPr>
            <a:xfrm>
              <a:off x="0" y="0"/>
              <a:ext cx="9254491" cy="400050"/>
            </a:xfrm>
            <a:prstGeom prst="rect">
              <a:avLst/>
            </a:prstGeom>
            <a:solidFill>
              <a:srgbClr val="000000">
                <a:alpha val="20000"/>
              </a:srgbClr>
            </a:solidFill>
            <a:ln w="12700" cap="flat">
              <a:noFill/>
              <a:miter lim="400000"/>
            </a:ln>
            <a:effectLst/>
          </p:spPr>
          <p:txBody>
            <a:bodyPr wrap="square" lIns="45719" tIns="45719" rIns="45719" bIns="45719" numCol="1" anchor="t">
              <a:noAutofit/>
            </a:bodyPr>
            <a:lstStyle/>
            <a:p>
              <a:pPr>
                <a:defRPr sz="1000" b="1"/>
              </a:pPr>
              <a:endParaRPr>
                <a:latin typeface="Calibri" panose="020F0502020204030204" charset="0"/>
                <a:cs typeface="Calibri" panose="020F0502020204030204" charset="0"/>
              </a:endParaRPr>
            </a:p>
          </p:txBody>
        </p:sp>
        <p:sp>
          <p:nvSpPr>
            <p:cNvPr id="762" name="The M/P molar ratio is approximately three times the molar mass ratio, indicating a significant difference. The mass ratio may be more convenient for practical applications!"/>
            <p:cNvSpPr txBox="1"/>
            <p:nvPr/>
          </p:nvSpPr>
          <p:spPr>
            <a:xfrm>
              <a:off x="45719" y="0"/>
              <a:ext cx="10469400" cy="243840"/>
            </a:xfrm>
            <a:prstGeom prst="rect">
              <a:avLst/>
            </a:prstGeom>
            <a:noFill/>
            <a:ln w="12700" cap="flat">
              <a:noFill/>
              <a:miter lim="400000"/>
            </a:ln>
            <a:effectLst/>
          </p:spPr>
          <p:txBody>
            <a:bodyPr wrap="none" lIns="45719" tIns="45719" rIns="45719" bIns="45719" numCol="1" anchor="t">
              <a:spAutoFit/>
            </a:bodyPr>
            <a:lstStyle>
              <a:lvl1pPr>
                <a:defRPr sz="1000" b="1"/>
              </a:lvl1pPr>
            </a:lstStyle>
            <a:p>
              <a:pPr rtl="1"/>
              <a:r>
                <a:rPr>
                  <a:latin typeface="Calibri" panose="020F0502020204030204" charset="0"/>
                  <a:cs typeface="Calibri" panose="020F0502020204030204" charset="0"/>
                </a:rPr>
                <a:t>היחס המולרי M/P הוא כפי שלושה מיחס המסה המולרית, מה שמצביע על הבדל משמעותי. יחס המסה עשוי להיות נוח יותר ליישומים מעשיים!</a:t>
              </a:r>
              <a:endParaRPr>
                <a:latin typeface="Calibri" panose="020F0502020204030204" charset="0"/>
                <a:cs typeface="Calibri" panose="020F0502020204030204" charset="0"/>
              </a:endParaRPr>
            </a:p>
          </p:txBody>
        </p:sp>
      </p:grpSp>
      <p:sp>
        <p:nvSpPr>
          <p:cNvPr id="764" name="TextBox 39"/>
          <p:cNvSpPr txBox="1"/>
          <p:nvPr/>
        </p:nvSpPr>
        <p:spPr>
          <a:xfrm>
            <a:off x="1259205" y="5214620"/>
            <a:ext cx="9493781" cy="269241"/>
          </a:xfrm>
          <a:prstGeom prst="rect">
            <a:avLst/>
          </a:prstGeom>
          <a:ln w="12700">
            <a:miter lim="400000"/>
          </a:ln>
        </p:spPr>
        <p:txBody>
          <a:bodyPr wrap="none" lIns="45719" rIns="45719">
            <a:spAutoFit/>
          </a:bodyPr>
          <a:lstStyle>
            <a:lvl1pPr marL="285750" indent="-285750">
              <a:lnSpc>
                <a:spcPct val="150000"/>
              </a:lnSpc>
              <a:buSzPct val="100000"/>
              <a:buChar char="■"/>
              <a:defRPr sz="1200" b="1"/>
            </a:lvl1pPr>
          </a:lstStyle>
          <a:p>
            <a:pPr rtl="1"/>
            <a:r>
              <a:rPr>
                <a:latin typeface="Calibri" panose="020F0502020204030204" charset="0"/>
                <a:cs typeface="Calibri" panose="020F0502020204030204" charset="0"/>
              </a:rPr>
              <a:t>ערך B/M מתייחס למינון המעכב (חומצה בורית/מלח), ומחושב בדרך כלל על בסיס משקל תחמוצת המגנזיום.</a:t>
            </a:r>
            <a:endParaRPr>
              <a:latin typeface="Calibri" panose="020F0502020204030204" charset="0"/>
              <a:cs typeface="Calibri" panose="020F0502020204030204" charset="0"/>
            </a:endParaRPr>
          </a:p>
        </p:txBody>
      </p:sp>
      <p:sp>
        <p:nvSpPr>
          <p:cNvPr id="765" name="TextBox 40"/>
          <p:cNvSpPr txBox="1"/>
          <p:nvPr/>
        </p:nvSpPr>
        <p:spPr>
          <a:xfrm>
            <a:off x="1259204" y="5779134"/>
            <a:ext cx="4835908" cy="269241"/>
          </a:xfrm>
          <a:prstGeom prst="rect">
            <a:avLst/>
          </a:prstGeom>
          <a:ln w="12700">
            <a:miter lim="400000"/>
          </a:ln>
        </p:spPr>
        <p:txBody>
          <a:bodyPr wrap="none" lIns="45719" rIns="45719">
            <a:spAutoFit/>
          </a:bodyPr>
          <a:lstStyle>
            <a:lvl1pPr marL="285750" indent="-285750">
              <a:lnSpc>
                <a:spcPct val="150000"/>
              </a:lnSpc>
              <a:buSzPct val="100000"/>
              <a:buChar char="■"/>
              <a:defRPr sz="1200" b="1">
                <a:solidFill>
                  <a:srgbClr val="FF0000"/>
                </a:solidFill>
              </a:defRPr>
            </a:lvl1pPr>
          </a:lstStyle>
          <a:p>
            <a:pPr rtl="1"/>
            <a:r>
              <a:rPr>
                <a:latin typeface="Calibri" panose="020F0502020204030204" charset="0"/>
                <a:cs typeface="Calibri" panose="020F0502020204030204" charset="0"/>
              </a:rPr>
              <a:t>ערך W/C – יחס מים לחומרים צמנטיים (M+P+B)</a:t>
            </a:r>
            <a:endParaRPr>
              <a:latin typeface="Calibri" panose="020F0502020204030204" charset="0"/>
              <a:cs typeface="Calibri" panose="020F0502020204030204" charset="0"/>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7"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t>1. הרכב ותכונות של חומרים צמנטיים פוספט-מגנזיום</a:t>
            </a:r>
          </a:p>
        </p:txBody>
      </p:sp>
      <p:sp>
        <p:nvSpPr>
          <p:cNvPr id="768" name="TextBox 1"/>
          <p:cNvSpPr txBox="1"/>
          <p:nvPr/>
        </p:nvSpPr>
        <p:spPr>
          <a:xfrm>
            <a:off x="392111" y="981075"/>
            <a:ext cx="11342690" cy="631191"/>
          </a:xfrm>
          <a:prstGeom prst="rect">
            <a:avLst/>
          </a:prstGeom>
          <a:solidFill>
            <a:srgbClr val="F2F2F2"/>
          </a:solidFill>
          <a:ln w="12700">
            <a:miter lim="400000"/>
          </a:ln>
        </p:spPr>
        <p:txBody>
          <a:bodyPr lIns="45719" rIns="45719">
            <a:spAutoFit/>
          </a:bodyPr>
          <a:lstStyle>
            <a:lvl1pPr>
              <a:lnSpc>
                <a:spcPct val="150000"/>
              </a:lnSpc>
              <a:spcBef>
                <a:spcPts val="300"/>
              </a:spcBef>
              <a:buClr>
                <a:srgbClr val="FFFFFF"/>
              </a:buClr>
              <a:buSzPct val="65000"/>
              <a:buChar char="■"/>
              <a:defRPr sz="1400"/>
            </a:lvl1pPr>
          </a:lstStyle>
          <a:p>
            <a:pPr rtl="1"/>
            <a:r>
              <a:t>חומרים צמנטיים פוספט-מגנזיום בעלי תכונות מצוינות המשלבות אלה של מלט וקרמיקה, ולכן הם מכונים גם קרמיקה פוספטית קשורה כימית.</a:t>
            </a:r>
          </a:p>
        </p:txBody>
      </p:sp>
      <p:grpSp>
        <p:nvGrpSpPr>
          <p:cNvPr id="788" name="组合 40"/>
          <p:cNvGrpSpPr/>
          <p:nvPr/>
        </p:nvGrpSpPr>
        <p:grpSpPr>
          <a:xfrm>
            <a:off x="1219199" y="2057400"/>
            <a:ext cx="9533833" cy="4280790"/>
            <a:chOff x="0" y="0"/>
            <a:chExt cx="9533832" cy="4280790"/>
          </a:xfrm>
        </p:grpSpPr>
        <p:grpSp>
          <p:nvGrpSpPr>
            <p:cNvPr id="778" name="组合 2"/>
            <p:cNvGrpSpPr/>
            <p:nvPr/>
          </p:nvGrpSpPr>
          <p:grpSpPr>
            <a:xfrm>
              <a:off x="-1" y="-1"/>
              <a:ext cx="9533833" cy="3720372"/>
              <a:chOff x="0" y="0"/>
              <a:chExt cx="9533831" cy="3720370"/>
            </a:xfrm>
          </p:grpSpPr>
          <p:sp>
            <p:nvSpPr>
              <p:cNvPr id="769" name="椭圆 23"/>
              <p:cNvSpPr/>
              <p:nvPr/>
            </p:nvSpPr>
            <p:spPr>
              <a:xfrm>
                <a:off x="3499980" y="490953"/>
                <a:ext cx="2667095" cy="2515783"/>
              </a:xfrm>
              <a:prstGeom prst="ellipse">
                <a:avLst/>
              </a:prstGeom>
              <a:solidFill>
                <a:srgbClr val="00B0F0">
                  <a:alpha val="20000"/>
                </a:srgbClr>
              </a:solidFill>
              <a:ln w="12700" cap="flat">
                <a:noFill/>
                <a:miter lim="400000"/>
              </a:ln>
              <a:effectLst/>
            </p:spPr>
            <p:txBody>
              <a:bodyPr wrap="square" lIns="45719" tIns="45719" rIns="45719" bIns="45719" numCol="1" anchor="ctr">
                <a:noAutofit/>
              </a:bodyPr>
              <a:lstStyle/>
              <a:p/>
            </p:txBody>
          </p:sp>
          <p:sp>
            <p:nvSpPr>
              <p:cNvPr id="770" name="矩形 8"/>
              <p:cNvSpPr/>
              <p:nvPr/>
            </p:nvSpPr>
            <p:spPr>
              <a:xfrm>
                <a:off x="68614" y="0"/>
                <a:ext cx="2819301" cy="421640"/>
              </a:xfrm>
              <a:prstGeom prst="rect">
                <a:avLst/>
              </a:prstGeom>
              <a:solidFill>
                <a:srgbClr val="CC66FF">
                  <a:alpha val="20000"/>
                </a:srgbClr>
              </a:solidFill>
              <a:ln w="12700" cap="flat">
                <a:noFill/>
                <a:miter lim="400000"/>
              </a:ln>
              <a:effectLst/>
            </p:spPr>
            <p:txBody>
              <a:bodyPr wrap="square" lIns="45719" tIns="45719" rIns="45719" bIns="45719" numCol="1" anchor="t">
                <a:spAutoFit/>
              </a:bodyPr>
              <a:lstStyle/>
              <a:p>
                <a:pPr algn="ctr" rtl="1">
                  <a:defRPr sz="1200">
                    <a:solidFill>
                      <a:srgbClr val="A32D0D"/>
                    </a:solidFill>
                  </a:defRPr>
                </a:pPr>
                <a:r>
                  <a:t>התמצקות מהירה במיוחד</a:t>
                </a:r>
                <a:endParaRPr sz="2400"/>
              </a:p>
              <a:p>
                <a:pPr algn="ctr" rtl="1">
                  <a:defRPr sz="1000"/>
                </a:pPr>
                <a:r>
                  <a:t>(התקשות תוך דקות)</a:t>
                </a:r>
              </a:p>
            </p:txBody>
          </p:sp>
          <p:sp>
            <p:nvSpPr>
              <p:cNvPr id="771" name="矩形 13"/>
              <p:cNvSpPr/>
              <p:nvPr/>
            </p:nvSpPr>
            <p:spPr>
              <a:xfrm>
                <a:off x="6677890" y="11353"/>
                <a:ext cx="2841763" cy="421641"/>
              </a:xfrm>
              <a:prstGeom prst="rect">
                <a:avLst/>
              </a:prstGeom>
              <a:solidFill>
                <a:srgbClr val="7030A0">
                  <a:alpha val="20000"/>
                </a:srgbClr>
              </a:solidFill>
              <a:ln w="12700" cap="flat">
                <a:noFill/>
                <a:miter lim="400000"/>
              </a:ln>
              <a:effectLst/>
            </p:spPr>
            <p:txBody>
              <a:bodyPr wrap="square" lIns="45719" tIns="45719" rIns="45719" bIns="45719" numCol="1" anchor="t">
                <a:spAutoFit/>
              </a:bodyPr>
              <a:lstStyle/>
              <a:p>
                <a:pPr algn="ctr" rtl="1">
                  <a:defRPr sz="1200">
                    <a:solidFill>
                      <a:srgbClr val="A32D0D"/>
                    </a:solidFill>
                  </a:defRPr>
                </a:pPr>
                <a:r>
                  <a:t>חוזק מוקדם גבוה במיוחד</a:t>
                </a:r>
                <a:endParaRPr sz="2400"/>
              </a:p>
              <a:p>
                <a:pPr algn="ctr" rtl="1">
                  <a:defRPr sz="1000"/>
                </a:pPr>
                <a:r>
                  <a:t>(שעה 1 &gt; 40 MPa)</a:t>
                </a:r>
              </a:p>
            </p:txBody>
          </p:sp>
          <p:sp>
            <p:nvSpPr>
              <p:cNvPr id="772" name="矩形 16"/>
              <p:cNvSpPr/>
              <p:nvPr/>
            </p:nvSpPr>
            <p:spPr>
              <a:xfrm>
                <a:off x="26975" y="1150983"/>
                <a:ext cx="2910711" cy="447041"/>
              </a:xfrm>
              <a:prstGeom prst="rect">
                <a:avLst/>
              </a:prstGeom>
              <a:solidFill>
                <a:srgbClr val="92D050">
                  <a:alpha val="31000"/>
                </a:srgbClr>
              </a:solidFill>
              <a:ln w="12700" cap="flat">
                <a:noFill/>
                <a:miter lim="400000"/>
              </a:ln>
              <a:effectLst/>
            </p:spPr>
            <p:txBody>
              <a:bodyPr wrap="square" lIns="45719" tIns="45719" rIns="45719" bIns="45719" numCol="1" anchor="t">
                <a:spAutoFit/>
              </a:bodyPr>
              <a:lstStyle>
                <a:lvl1pPr algn="ctr">
                  <a:defRPr sz="1200">
                    <a:solidFill>
                      <a:srgbClr val="A32D0D"/>
                    </a:solidFill>
                  </a:defRPr>
                </a:lvl1pPr>
              </a:lstStyle>
              <a:p>
                <a:pPr rtl="1"/>
                <a:r>
                  <a:t>הידבקות מצוינת לבטון ולפלדה</a:t>
                </a:r>
              </a:p>
            </p:txBody>
          </p:sp>
          <p:sp>
            <p:nvSpPr>
              <p:cNvPr id="773" name="矩形 24"/>
              <p:cNvSpPr txBox="1"/>
              <p:nvPr/>
            </p:nvSpPr>
            <p:spPr>
              <a:xfrm>
                <a:off x="3658989" y="1110467"/>
                <a:ext cx="2287257" cy="701041"/>
              </a:xfrm>
              <a:prstGeom prst="rect">
                <a:avLst/>
              </a:prstGeom>
              <a:noFill/>
              <a:ln w="12700" cap="flat">
                <a:noFill/>
                <a:miter lim="400000"/>
              </a:ln>
              <a:effectLst/>
            </p:spPr>
            <p:txBody>
              <a:bodyPr wrap="square" lIns="45719" tIns="45719" rIns="45719" bIns="45719" numCol="1" anchor="t">
                <a:spAutoFit/>
              </a:bodyPr>
              <a:lstStyle/>
              <a:p>
                <a:pPr algn="ctr" rtl="1">
                  <a:defRPr sz="2000"/>
                </a:pPr>
                <a:r>
                  <a:t>תפקוד</a:t>
                </a:r>
                <a:endParaRPr sz="4000"/>
              </a:p>
              <a:p>
                <a:pPr algn="ctr" rtl="1">
                  <a:defRPr sz="2000"/>
                </a:pPr>
                <a:r>
                  <a:t>מאפיין</a:t>
                </a:r>
              </a:p>
            </p:txBody>
          </p:sp>
          <p:sp>
            <p:nvSpPr>
              <p:cNvPr id="774" name="矩形 60"/>
              <p:cNvSpPr/>
              <p:nvPr/>
            </p:nvSpPr>
            <p:spPr>
              <a:xfrm>
                <a:off x="6677889" y="1176391"/>
                <a:ext cx="2841762" cy="447041"/>
              </a:xfrm>
              <a:prstGeom prst="rect">
                <a:avLst/>
              </a:prstGeom>
              <a:solidFill>
                <a:srgbClr val="00CC00">
                  <a:alpha val="20000"/>
                </a:srgbClr>
              </a:solidFill>
              <a:ln w="12700" cap="flat">
                <a:noFill/>
                <a:miter lim="400000"/>
              </a:ln>
              <a:effectLst/>
            </p:spPr>
            <p:txBody>
              <a:bodyPr wrap="square" lIns="45719" tIns="45719" rIns="45719" bIns="45719" numCol="1" anchor="t">
                <a:spAutoFit/>
              </a:bodyPr>
              <a:lstStyle/>
              <a:p>
                <a:pPr algn="ctr" rtl="1">
                  <a:defRPr sz="1200">
                    <a:solidFill>
                      <a:srgbClr val="A32D0D"/>
                    </a:solidFill>
                  </a:defRPr>
                </a:pPr>
                <a:r>
                  <a:t>זרימה טובה</a:t>
                </a:r>
                <a:endParaRPr sz="2400"/>
              </a:p>
              <a:p>
                <a:pPr algn="ctr" rtl="1">
                  <a:defRPr sz="1000"/>
                </a:pPr>
                <a:r>
                  <a:t>(פילוס עצמי)</a:t>
                </a:r>
              </a:p>
            </p:txBody>
          </p:sp>
          <p:sp>
            <p:nvSpPr>
              <p:cNvPr id="775" name="矩形 20"/>
              <p:cNvSpPr/>
              <p:nvPr/>
            </p:nvSpPr>
            <p:spPr>
              <a:xfrm>
                <a:off x="6692071" y="2351729"/>
                <a:ext cx="2841761" cy="421641"/>
              </a:xfrm>
              <a:prstGeom prst="rect">
                <a:avLst/>
              </a:prstGeom>
              <a:solidFill>
                <a:srgbClr val="00B0F0">
                  <a:alpha val="20000"/>
                </a:srgbClr>
              </a:solidFill>
              <a:ln w="12700" cap="flat">
                <a:noFill/>
                <a:miter lim="400000"/>
              </a:ln>
              <a:effectLst/>
            </p:spPr>
            <p:txBody>
              <a:bodyPr wrap="square" lIns="45719" tIns="45719" rIns="45719" bIns="45719" numCol="1" anchor="t">
                <a:spAutoFit/>
              </a:bodyPr>
              <a:lstStyle/>
              <a:p>
                <a:pPr algn="ctr" rtl="1">
                  <a:defRPr sz="1200">
                    <a:solidFill>
                      <a:srgbClr val="A32D0D"/>
                    </a:solidFill>
                  </a:defRPr>
                </a:pPr>
                <a:r>
                  <a:t>יציבות נפח טובה</a:t>
                </a:r>
                <a:endParaRPr sz="2400"/>
              </a:p>
              <a:p>
                <a:pPr algn="ctr" rtl="1">
                  <a:defRPr sz="1000">
                    <a:solidFill>
                      <a:srgbClr val="A32D0D"/>
                    </a:solidFill>
                  </a:defRPr>
                </a:pPr>
                <a:r>
                  <a:t>(ער התכווצות &lt;0.02%)</a:t>
                </a:r>
              </a:p>
            </p:txBody>
          </p:sp>
          <p:sp>
            <p:nvSpPr>
              <p:cNvPr id="776" name="矩形 16"/>
              <p:cNvSpPr/>
              <p:nvPr/>
            </p:nvSpPr>
            <p:spPr>
              <a:xfrm>
                <a:off x="0" y="2471659"/>
                <a:ext cx="2910711" cy="421641"/>
              </a:xfrm>
              <a:prstGeom prst="rect">
                <a:avLst/>
              </a:prstGeom>
              <a:solidFill>
                <a:srgbClr val="00B0F0">
                  <a:alpha val="20000"/>
                </a:srgbClr>
              </a:solidFill>
              <a:ln w="12700" cap="flat">
                <a:noFill/>
                <a:miter lim="400000"/>
              </a:ln>
              <a:effectLst/>
            </p:spPr>
            <p:txBody>
              <a:bodyPr wrap="square" lIns="45719" tIns="45719" rIns="45719" bIns="45719" numCol="1" anchor="t">
                <a:spAutoFit/>
              </a:bodyPr>
              <a:lstStyle/>
              <a:p>
                <a:pPr algn="ctr" rtl="1">
                  <a:defRPr sz="1200">
                    <a:solidFill>
                      <a:srgbClr val="A32D0D"/>
                    </a:solidFill>
                  </a:defRPr>
                </a:pPr>
                <a:r>
                  <a:t>ביצועי חיזוק מצוינים</a:t>
                </a:r>
                <a:endParaRPr sz="2400"/>
              </a:p>
              <a:p>
                <a:pPr algn="ctr" rtl="1">
                  <a:defRPr sz="1000">
                    <a:solidFill>
                      <a:srgbClr val="A32D0D"/>
                    </a:solidFill>
                  </a:defRPr>
                </a:pPr>
                <a:r>
                  <a:t>(מניעת קורוזיה של מוטות פלדה)</a:t>
                </a:r>
              </a:p>
            </p:txBody>
          </p:sp>
          <p:sp>
            <p:nvSpPr>
              <p:cNvPr id="777" name="矩形 48"/>
              <p:cNvSpPr/>
              <p:nvPr/>
            </p:nvSpPr>
            <p:spPr>
              <a:xfrm>
                <a:off x="3455920" y="3298730"/>
                <a:ext cx="2841761" cy="421641"/>
              </a:xfrm>
              <a:prstGeom prst="rect">
                <a:avLst/>
              </a:prstGeom>
              <a:solidFill>
                <a:srgbClr val="00B050">
                  <a:alpha val="20000"/>
                </a:srgbClr>
              </a:solidFill>
              <a:ln w="12700" cap="flat">
                <a:noFill/>
                <a:miter lim="400000"/>
              </a:ln>
              <a:effectLst/>
            </p:spPr>
            <p:txBody>
              <a:bodyPr wrap="square" lIns="45719" tIns="45719" rIns="45719" bIns="45719" numCol="1" anchor="t">
                <a:spAutoFit/>
              </a:bodyPr>
              <a:lstStyle/>
              <a:p>
                <a:pPr algn="ctr" rtl="1">
                  <a:defRPr sz="1200">
                    <a:solidFill>
                      <a:srgbClr val="A32D0D"/>
                    </a:solidFill>
                  </a:defRPr>
                </a:pPr>
                <a:r>
                  <a:t>ביצועי עמידות מצוינים</a:t>
                </a:r>
                <a:endParaRPr sz="2400"/>
              </a:p>
              <a:p>
                <a:pPr algn="ctr" rtl="1">
                  <a:defRPr sz="1000">
                    <a:solidFill>
                      <a:srgbClr val="A32D0D"/>
                    </a:solidFill>
                  </a:defRPr>
                </a:pPr>
                <a:r>
                  <a:t>(חדירות נמוכה)</a:t>
                </a:r>
              </a:p>
            </p:txBody>
          </p:sp>
        </p:grpSp>
        <p:sp>
          <p:nvSpPr>
            <p:cNvPr id="779" name="直接连接符 30"/>
            <p:cNvSpPr/>
            <p:nvPr/>
          </p:nvSpPr>
          <p:spPr>
            <a:xfrm>
              <a:off x="2887915" y="215264"/>
              <a:ext cx="1002665" cy="643891"/>
            </a:xfrm>
            <a:prstGeom prst="line">
              <a:avLst/>
            </a:prstGeom>
            <a:noFill/>
            <a:ln w="9525" cap="flat">
              <a:solidFill>
                <a:srgbClr val="FFFFFF"/>
              </a:solidFill>
              <a:prstDash val="solid"/>
              <a:round/>
            </a:ln>
            <a:effectLst/>
          </p:spPr>
          <p:txBody>
            <a:bodyPr wrap="square" lIns="45719" tIns="45719" rIns="45719" bIns="45719" numCol="1" anchor="t">
              <a:noAutofit/>
            </a:bodyPr>
            <a:lstStyle/>
            <a:p/>
          </p:txBody>
        </p:sp>
        <p:sp>
          <p:nvSpPr>
            <p:cNvPr id="780" name="直接连接符 31"/>
            <p:cNvSpPr/>
            <p:nvPr/>
          </p:nvSpPr>
          <p:spPr>
            <a:xfrm>
              <a:off x="2742109" y="1539586"/>
              <a:ext cx="688120" cy="4745"/>
            </a:xfrm>
            <a:prstGeom prst="line">
              <a:avLst/>
            </a:prstGeom>
            <a:noFill/>
            <a:ln w="9525" cap="flat">
              <a:solidFill>
                <a:srgbClr val="FFFFFF"/>
              </a:solidFill>
              <a:prstDash val="solid"/>
              <a:round/>
            </a:ln>
            <a:effectLst/>
          </p:spPr>
          <p:txBody>
            <a:bodyPr wrap="square" lIns="45719" tIns="45719" rIns="45719" bIns="45719" numCol="1" anchor="t">
              <a:noAutofit/>
            </a:bodyPr>
            <a:lstStyle/>
            <a:p/>
          </p:txBody>
        </p:sp>
        <p:sp>
          <p:nvSpPr>
            <p:cNvPr id="781" name="直接连接符 32"/>
            <p:cNvSpPr/>
            <p:nvPr/>
          </p:nvSpPr>
          <p:spPr>
            <a:xfrm flipV="1">
              <a:off x="2910709" y="1748939"/>
              <a:ext cx="589280" cy="937896"/>
            </a:xfrm>
            <a:prstGeom prst="line">
              <a:avLst/>
            </a:prstGeom>
            <a:noFill/>
            <a:ln w="9525" cap="flat">
              <a:solidFill>
                <a:srgbClr val="FFFFFF"/>
              </a:solidFill>
              <a:prstDash val="solid"/>
              <a:round/>
            </a:ln>
            <a:effectLst/>
          </p:spPr>
          <p:txBody>
            <a:bodyPr wrap="square" lIns="45719" tIns="45719" rIns="45719" bIns="45719" numCol="1" anchor="t">
              <a:noAutofit/>
            </a:bodyPr>
            <a:lstStyle/>
            <a:p/>
          </p:txBody>
        </p:sp>
        <p:sp>
          <p:nvSpPr>
            <p:cNvPr id="782" name="直接连接符 33"/>
            <p:cNvSpPr/>
            <p:nvPr/>
          </p:nvSpPr>
          <p:spPr>
            <a:xfrm flipH="1" flipV="1">
              <a:off x="2449023" y="2766763"/>
              <a:ext cx="382848" cy="852466"/>
            </a:xfrm>
            <a:prstGeom prst="line">
              <a:avLst/>
            </a:prstGeom>
            <a:noFill/>
            <a:ln w="9525" cap="flat">
              <a:solidFill>
                <a:srgbClr val="FFFFFF"/>
              </a:solidFill>
              <a:prstDash val="solid"/>
              <a:round/>
            </a:ln>
            <a:effectLst/>
          </p:spPr>
          <p:txBody>
            <a:bodyPr wrap="square" lIns="45719" tIns="45719" rIns="45719" bIns="45719" numCol="1" anchor="t">
              <a:noAutofit/>
            </a:bodyPr>
            <a:lstStyle/>
            <a:p/>
          </p:txBody>
        </p:sp>
        <p:sp>
          <p:nvSpPr>
            <p:cNvPr id="783" name="直接连接符 34"/>
            <p:cNvSpPr/>
            <p:nvPr/>
          </p:nvSpPr>
          <p:spPr>
            <a:xfrm>
              <a:off x="3326349" y="3204676"/>
              <a:ext cx="129570" cy="309230"/>
            </a:xfrm>
            <a:prstGeom prst="line">
              <a:avLst/>
            </a:prstGeom>
            <a:noFill/>
            <a:ln w="9525" cap="flat">
              <a:solidFill>
                <a:srgbClr val="FFFFFF"/>
              </a:solidFill>
              <a:prstDash val="solid"/>
              <a:round/>
            </a:ln>
            <a:effectLst/>
          </p:spPr>
          <p:txBody>
            <a:bodyPr wrap="square" lIns="45719" tIns="45719" rIns="45719" bIns="45719" numCol="1" anchor="t">
              <a:noAutofit/>
            </a:bodyPr>
            <a:lstStyle/>
            <a:p/>
          </p:txBody>
        </p:sp>
        <p:sp>
          <p:nvSpPr>
            <p:cNvPr id="784" name="直接连接符 35"/>
            <p:cNvSpPr/>
            <p:nvPr/>
          </p:nvSpPr>
          <p:spPr>
            <a:xfrm>
              <a:off x="5687042" y="3918918"/>
              <a:ext cx="790704" cy="361872"/>
            </a:xfrm>
            <a:prstGeom prst="line">
              <a:avLst/>
            </a:prstGeom>
            <a:noFill/>
            <a:ln w="9525" cap="flat">
              <a:solidFill>
                <a:srgbClr val="FFFFFF"/>
              </a:solidFill>
              <a:prstDash val="solid"/>
              <a:round/>
            </a:ln>
            <a:effectLst/>
          </p:spPr>
          <p:txBody>
            <a:bodyPr wrap="square" lIns="45719" tIns="45719" rIns="45719" bIns="45719" numCol="1" anchor="t">
              <a:noAutofit/>
            </a:bodyPr>
            <a:lstStyle/>
            <a:p/>
          </p:txBody>
        </p:sp>
        <p:sp>
          <p:nvSpPr>
            <p:cNvPr id="785" name="直接连接符 36"/>
            <p:cNvSpPr/>
            <p:nvPr/>
          </p:nvSpPr>
          <p:spPr>
            <a:xfrm flipH="1">
              <a:off x="6692071" y="2306552"/>
              <a:ext cx="74144" cy="260989"/>
            </a:xfrm>
            <a:prstGeom prst="line">
              <a:avLst/>
            </a:prstGeom>
            <a:noFill/>
            <a:ln w="9525" cap="flat">
              <a:solidFill>
                <a:srgbClr val="FFFFFF"/>
              </a:solidFill>
              <a:prstDash val="solid"/>
              <a:round/>
            </a:ln>
            <a:effectLst/>
          </p:spPr>
          <p:txBody>
            <a:bodyPr wrap="square" lIns="45719" tIns="45719" rIns="45719" bIns="45719" numCol="1" anchor="t">
              <a:noAutofit/>
            </a:bodyPr>
            <a:lstStyle/>
            <a:p/>
          </p:txBody>
        </p:sp>
        <p:sp>
          <p:nvSpPr>
            <p:cNvPr id="786" name="直接连接符 37"/>
            <p:cNvSpPr/>
            <p:nvPr/>
          </p:nvSpPr>
          <p:spPr>
            <a:xfrm flipV="1">
              <a:off x="6025677" y="1391689"/>
              <a:ext cx="652212" cy="191421"/>
            </a:xfrm>
            <a:prstGeom prst="line">
              <a:avLst/>
            </a:prstGeom>
            <a:noFill/>
            <a:ln w="9525" cap="flat">
              <a:solidFill>
                <a:srgbClr val="FFFFFF"/>
              </a:solidFill>
              <a:prstDash val="solid"/>
              <a:round/>
            </a:ln>
            <a:effectLst/>
          </p:spPr>
          <p:txBody>
            <a:bodyPr wrap="square" lIns="45719" tIns="45719" rIns="45719" bIns="45719" numCol="1" anchor="t">
              <a:noAutofit/>
            </a:bodyPr>
            <a:lstStyle/>
            <a:p/>
          </p:txBody>
        </p:sp>
        <p:sp>
          <p:nvSpPr>
            <p:cNvPr id="787" name="直接连接符 38"/>
            <p:cNvSpPr/>
            <p:nvPr/>
          </p:nvSpPr>
          <p:spPr>
            <a:xfrm flipV="1">
              <a:off x="5776618" y="226651"/>
              <a:ext cx="901272" cy="222147"/>
            </a:xfrm>
            <a:prstGeom prst="line">
              <a:avLst/>
            </a:prstGeom>
            <a:noFill/>
            <a:ln w="9525" cap="flat">
              <a:solidFill>
                <a:srgbClr val="FFFFFF"/>
              </a:solidFill>
              <a:prstDash val="solid"/>
              <a:round/>
            </a:ln>
            <a:effectLst/>
          </p:spPr>
          <p:txBody>
            <a:bodyPr wrap="square" lIns="45719" tIns="45719" rIns="45719" bIns="45719" numCol="1" anchor="t">
              <a:noAutofit/>
            </a:bodyPr>
            <a:lstStyle/>
            <a:p/>
          </p:txBody>
        </p:sp>
      </p:grpSp>
      <p:sp>
        <p:nvSpPr>
          <p:cNvPr id="789" name="矩形 48"/>
          <p:cNvSpPr/>
          <p:nvPr/>
        </p:nvSpPr>
        <p:spPr>
          <a:xfrm>
            <a:off x="4675120" y="1560384"/>
            <a:ext cx="2841761" cy="421641"/>
          </a:xfrm>
          <a:prstGeom prst="rect">
            <a:avLst/>
          </a:prstGeom>
          <a:solidFill>
            <a:srgbClr val="00B050">
              <a:alpha val="20000"/>
            </a:srgbClr>
          </a:solidFill>
          <a:ln w="12700">
            <a:miter lim="400000"/>
          </a:ln>
        </p:spPr>
        <p:txBody>
          <a:bodyPr lIns="45719" rIns="45719">
            <a:spAutoFit/>
          </a:bodyPr>
          <a:lstStyle/>
          <a:p>
            <a:pPr algn="ctr" rtl="1">
              <a:defRPr sz="1200">
                <a:solidFill>
                  <a:srgbClr val="A32D0D"/>
                </a:solidFill>
              </a:defRPr>
            </a:pPr>
            <a:r>
              <a:t>התאמה סביבתית טובה</a:t>
            </a:r>
            <a:endParaRPr sz="2400"/>
          </a:p>
          <a:p>
            <a:pPr algn="ctr" rtl="1">
              <a:defRPr sz="1000">
                <a:solidFill>
                  <a:srgbClr val="A32D0D"/>
                </a:solidFill>
              </a:defRPr>
            </a:pPr>
            <a:r>
              <a:t>(קור קיצוני וטמפרטורה גבוהה)</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pic>
        <p:nvPicPr>
          <p:cNvPr id="792" name="Picture 2" descr="Picture 2"/>
          <p:cNvPicPr>
            <a:picLocks noChangeAspect="1"/>
          </p:cNvPicPr>
          <p:nvPr/>
        </p:nvPicPr>
        <p:blipFill>
          <a:blip r:embed="rId1"/>
          <a:stretch>
            <a:fillRect/>
          </a:stretch>
        </p:blipFill>
        <p:spPr>
          <a:xfrm>
            <a:off x="704287" y="3636802"/>
            <a:ext cx="3040062" cy="2428876"/>
          </a:xfrm>
          <a:prstGeom prst="rect">
            <a:avLst/>
          </a:prstGeom>
          <a:ln w="12700">
            <a:miter lim="400000"/>
            <a:headEnd/>
            <a:tailEnd/>
          </a:ln>
        </p:spPr>
      </p:pic>
      <p:pic>
        <p:nvPicPr>
          <p:cNvPr id="793" name="图片 13" descr="图片 13"/>
          <p:cNvPicPr>
            <a:picLocks noChangeAspect="1"/>
          </p:cNvPicPr>
          <p:nvPr/>
        </p:nvPicPr>
        <p:blipFill>
          <a:blip r:embed="rId2"/>
          <a:stretch>
            <a:fillRect/>
          </a:stretch>
        </p:blipFill>
        <p:spPr>
          <a:xfrm>
            <a:off x="3727031" y="3636802"/>
            <a:ext cx="2208214" cy="2428876"/>
          </a:xfrm>
          <a:prstGeom prst="rect">
            <a:avLst/>
          </a:prstGeom>
          <a:ln w="12700">
            <a:miter lim="400000"/>
            <a:headEnd/>
            <a:tailEnd/>
          </a:ln>
        </p:spPr>
      </p:pic>
      <p:pic>
        <p:nvPicPr>
          <p:cNvPr id="794" name="图片 8" descr="图片 8"/>
          <p:cNvPicPr>
            <a:picLocks noChangeAspect="1"/>
          </p:cNvPicPr>
          <p:nvPr/>
        </p:nvPicPr>
        <p:blipFill>
          <a:blip r:embed="rId3"/>
          <a:stretch>
            <a:fillRect/>
          </a:stretch>
        </p:blipFill>
        <p:spPr>
          <a:xfrm>
            <a:off x="5935243" y="3654264"/>
            <a:ext cx="2047876" cy="2411415"/>
          </a:xfrm>
          <a:prstGeom prst="rect">
            <a:avLst/>
          </a:prstGeom>
          <a:ln w="12700">
            <a:miter lim="400000"/>
            <a:headEnd/>
            <a:tailEnd/>
          </a:ln>
        </p:spPr>
      </p:pic>
      <p:sp>
        <p:nvSpPr>
          <p:cNvPr id="795" name="Shape 131"/>
          <p:cNvSpPr txBox="1"/>
          <p:nvPr/>
        </p:nvSpPr>
        <p:spPr>
          <a:xfrm>
            <a:off x="749935" y="1469389"/>
            <a:ext cx="6769736" cy="1602741"/>
          </a:xfrm>
          <a:prstGeom prst="rect">
            <a:avLst/>
          </a:prstGeom>
          <a:ln w="12700">
            <a:miter lim="400000"/>
          </a:ln>
        </p:spPr>
        <p:txBody>
          <a:bodyPr lIns="45719" rIns="45719">
            <a:spAutoFit/>
          </a:bodyPr>
          <a:lstStyle/>
          <a:p>
            <a:pPr rtl="1">
              <a:lnSpc>
                <a:spcPct val="150000"/>
              </a:lnSpc>
              <a:defRPr sz="1200">
                <a:solidFill>
                  <a:srgbClr val="FF0000"/>
                </a:solidFill>
              </a:defRPr>
            </a:pPr>
            <a:r>
              <a:rPr>
                <a:latin typeface="Calibri" panose="020F0502020204030204" charset="0"/>
                <a:cs typeface="Calibri" panose="020F0502020204030204" charset="0"/>
              </a:rPr>
              <a:t>MPC מציג זרימה מצוינת.</a:t>
            </a:r>
            <a:endParaRPr>
              <a:latin typeface="Calibri" panose="020F0502020204030204" charset="0"/>
              <a:cs typeface="Calibri" panose="020F0502020204030204" charset="0"/>
            </a:endParaRPr>
          </a:p>
          <a:p>
            <a:pPr rtl="1">
              <a:lnSpc>
                <a:spcPct val="150000"/>
              </a:lnSpc>
              <a:buSzPct val="100000"/>
              <a:buChar char="p"/>
              <a:defRPr sz="1200"/>
            </a:pPr>
            <a:r>
              <a:rPr>
                <a:latin typeface="Calibri" panose="020F0502020204030204" charset="0"/>
                <a:cs typeface="Calibri" panose="020F0502020204030204" charset="0"/>
              </a:rPr>
              <a:t>צריכת מים נמוכה, אין צורך במפחית מים, עם יחס מים-קשירה מינימלי מתחת ל-0.10</a:t>
            </a:r>
            <a:endParaRPr>
              <a:latin typeface="Calibri" panose="020F0502020204030204" charset="0"/>
              <a:cs typeface="Calibri" panose="020F0502020204030204" charset="0"/>
            </a:endParaRPr>
          </a:p>
          <a:p>
            <a:pPr rtl="1">
              <a:lnSpc>
                <a:spcPct val="150000"/>
              </a:lnSpc>
              <a:buSzPct val="100000"/>
              <a:buChar char="p"/>
              <a:defRPr sz="1200"/>
            </a:pPr>
            <a:r>
              <a:rPr>
                <a:latin typeface="Calibri" panose="020F0502020204030204" charset="0"/>
                <a:cs typeface="Calibri" panose="020F0502020204030204" charset="0"/>
              </a:rPr>
              <a:t>מציג אחזקת מים מצוינת ושומר על זרימה גבוהה ללא הפרשת מים</a:t>
            </a:r>
            <a:endParaRPr>
              <a:latin typeface="Calibri" panose="020F0502020204030204" charset="0"/>
              <a:cs typeface="Calibri" panose="020F0502020204030204" charset="0"/>
            </a:endParaRPr>
          </a:p>
          <a:p>
            <a:pPr rtl="1">
              <a:lnSpc>
                <a:spcPct val="150000"/>
              </a:lnSpc>
              <a:buSzPct val="100000"/>
              <a:buChar char="p"/>
              <a:defRPr sz="1200"/>
            </a:pPr>
            <a:r>
              <a:rPr>
                <a:latin typeface="Calibri" panose="020F0502020204030204" charset="0"/>
                <a:cs typeface="Calibri" panose="020F0502020204030204" charset="0"/>
              </a:rPr>
              <a:t>עם זאת, עקב התמצקות והתקשות מהירה, הזרימה כמעט נעלמת מיידית סמוך לתחילת ההתמצקות.</a:t>
            </a:r>
            <a:endParaRPr>
              <a:latin typeface="Calibri" panose="020F0502020204030204" charset="0"/>
              <a:cs typeface="Calibri" panose="020F0502020204030204" charset="0"/>
            </a:endParaRPr>
          </a:p>
        </p:txBody>
      </p:sp>
      <p:sp>
        <p:nvSpPr>
          <p:cNvPr id="796" name="TextBox 12"/>
          <p:cNvSpPr txBox="1"/>
          <p:nvPr/>
        </p:nvSpPr>
        <p:spPr>
          <a:xfrm>
            <a:off x="609282" y="985837"/>
            <a:ext cx="3142299" cy="332741"/>
          </a:xfrm>
          <a:prstGeom prst="rect">
            <a:avLst/>
          </a:prstGeom>
          <a:ln w="12700">
            <a:miter lim="400000"/>
          </a:ln>
        </p:spPr>
        <p:txBody>
          <a:bodyPr lIns="45719" rIns="45719">
            <a:spAutoFit/>
          </a:bodyPr>
          <a:lstStyle>
            <a:lvl1pPr defTabSz="457200">
              <a:buSzPct val="100000"/>
              <a:buChar char="➢"/>
              <a:defRPr sz="1600" b="1">
                <a:solidFill>
                  <a:srgbClr val="002060"/>
                </a:solidFill>
              </a:defRPr>
            </a:lvl1pPr>
          </a:lstStyle>
          <a:p>
            <a:pPr rtl="1"/>
            <a:r>
              <a:rPr>
                <a:latin typeface="Calibri" panose="020F0502020204030204" charset="0"/>
                <a:cs typeface="Calibri" panose="020F0502020204030204" charset="0"/>
              </a:rPr>
              <a:t>ביצועי תערובת טרייה</a:t>
            </a:r>
            <a:endParaRPr>
              <a:latin typeface="Calibri" panose="020F0502020204030204" charset="0"/>
              <a:cs typeface="Calibri" panose="020F0502020204030204" charset="0"/>
            </a:endParaRPr>
          </a:p>
        </p:txBody>
      </p:sp>
      <p:pic>
        <p:nvPicPr>
          <p:cNvPr id="797" name="图片 15" descr="图片 15"/>
          <p:cNvPicPr>
            <a:picLocks noChangeAspect="1"/>
          </p:cNvPicPr>
          <p:nvPr/>
        </p:nvPicPr>
        <p:blipFill>
          <a:blip r:embed="rId4"/>
          <a:srcRect l="9686" t="9511" r="11404" b="3398"/>
          <a:stretch>
            <a:fillRect/>
          </a:stretch>
        </p:blipFill>
        <p:spPr>
          <a:xfrm>
            <a:off x="8257917" y="3447257"/>
            <a:ext cx="3623946" cy="2807971"/>
          </a:xfrm>
          <a:prstGeom prst="rect">
            <a:avLst/>
          </a:prstGeom>
          <a:ln w="12700">
            <a:miter lim="400000"/>
            <a:headEnd/>
            <a:tailEnd/>
          </a:ln>
        </p:spPr>
      </p:pic>
      <p:grpSp>
        <p:nvGrpSpPr>
          <p:cNvPr id="800" name="TextBox 11"/>
          <p:cNvGrpSpPr/>
          <p:nvPr/>
        </p:nvGrpSpPr>
        <p:grpSpPr>
          <a:xfrm>
            <a:off x="7564755" y="1127124"/>
            <a:ext cx="4369436" cy="2259966"/>
            <a:chOff x="0" y="0"/>
            <a:chExt cx="4369434" cy="2259964"/>
          </a:xfrm>
        </p:grpSpPr>
        <p:sp>
          <p:nvSpPr>
            <p:cNvPr id="798" name="矩形"/>
            <p:cNvSpPr/>
            <p:nvPr/>
          </p:nvSpPr>
          <p:spPr>
            <a:xfrm>
              <a:off x="0" y="0"/>
              <a:ext cx="4369435" cy="2058036"/>
            </a:xfrm>
            <a:prstGeom prst="rect">
              <a:avLst/>
            </a:prstGeom>
            <a:solidFill>
              <a:srgbClr val="F2F2F2"/>
            </a:solidFill>
            <a:ln w="19050" cap="flat">
              <a:solidFill>
                <a:srgbClr val="BFBFBF"/>
              </a:solidFill>
              <a:prstDash val="sysDash"/>
              <a:miter lim="800000"/>
            </a:ln>
            <a:effectLst/>
          </p:spPr>
          <p:txBody>
            <a:bodyPr wrap="square" lIns="45719" tIns="45719" rIns="45719" bIns="45719" numCol="1" anchor="t">
              <a:noAutofit/>
            </a:bodyPr>
            <a:lstStyle/>
            <a:p>
              <a:pPr>
                <a:lnSpc>
                  <a:spcPct val="150000"/>
                </a:lnSpc>
                <a:defRPr sz="1400">
                  <a:solidFill>
                    <a:srgbClr val="C00000"/>
                  </a:solidFill>
                </a:defRPr>
              </a:pPr>
              <a:endParaRPr>
                <a:latin typeface="Calibri" panose="020F0502020204030204" charset="0"/>
                <a:cs typeface="Calibri" panose="020F0502020204030204" charset="0"/>
              </a:endParaRPr>
            </a:p>
          </p:txBody>
        </p:sp>
        <p:sp>
          <p:nvSpPr>
            <p:cNvPr id="799" name="Reinforced sleeve grouting (prefabricated buildings)…"/>
            <p:cNvSpPr txBox="1"/>
            <p:nvPr/>
          </p:nvSpPr>
          <p:spPr>
            <a:xfrm>
              <a:off x="55244" y="9525"/>
              <a:ext cx="4258946" cy="2250440"/>
            </a:xfrm>
            <a:prstGeom prst="rect">
              <a:avLst/>
            </a:prstGeom>
            <a:noFill/>
            <a:ln w="12700" cap="flat">
              <a:noFill/>
              <a:miter lim="400000"/>
            </a:ln>
            <a:effectLst/>
          </p:spPr>
          <p:txBody>
            <a:bodyPr wrap="square" lIns="45719" tIns="45719" rIns="45719" bIns="45719" numCol="1" anchor="t">
              <a:spAutoFit/>
            </a:bodyPr>
            <a:lstStyle/>
            <a:p>
              <a:pPr marL="285750" indent="-285750" rtl="1">
                <a:lnSpc>
                  <a:spcPct val="150000"/>
                </a:lnSpc>
                <a:buSzPct val="100000"/>
                <a:buChar char="➢"/>
                <a:defRPr sz="1400">
                  <a:solidFill>
                    <a:srgbClr val="C00000"/>
                  </a:solidFill>
                </a:defRPr>
              </a:pPr>
              <a:r>
                <a:rPr>
                  <a:latin typeface="Calibri" panose="020F0502020204030204" charset="0"/>
                  <a:cs typeface="Calibri" panose="020F0502020204030204" charset="0"/>
                </a:rPr>
                <a:t>דיוס שרוולים מחוזקים (בניינים טרומיים)</a:t>
              </a:r>
              <a:endParaRPr>
                <a:latin typeface="Calibri" panose="020F0502020204030204" charset="0"/>
                <a:cs typeface="Calibri" panose="020F0502020204030204" charset="0"/>
              </a:endParaRPr>
            </a:p>
            <a:p>
              <a:pPr marL="285750" indent="-285750" rtl="1">
                <a:lnSpc>
                  <a:spcPct val="150000"/>
                </a:lnSpc>
                <a:buSzPct val="100000"/>
                <a:buChar char="➢"/>
                <a:defRPr sz="1400">
                  <a:solidFill>
                    <a:srgbClr val="C00000"/>
                  </a:solidFill>
                </a:defRPr>
              </a:pPr>
              <a:r>
                <a:rPr>
                  <a:latin typeface="Calibri" panose="020F0502020204030204" charset="0"/>
                  <a:cs typeface="Calibri" panose="020F0502020204030204" charset="0"/>
                </a:rPr>
                <a:t>דיוס רגיל (מבנה בטון דחיס-עצמי)</a:t>
              </a:r>
              <a:endParaRPr>
                <a:latin typeface="Calibri" panose="020F0502020204030204" charset="0"/>
                <a:cs typeface="Calibri" panose="020F0502020204030204" charset="0"/>
              </a:endParaRPr>
            </a:p>
            <a:p>
              <a:pPr marL="285750" indent="-285750" rtl="1">
                <a:lnSpc>
                  <a:spcPct val="150000"/>
                </a:lnSpc>
                <a:buSzPct val="100000"/>
                <a:buChar char="➢"/>
                <a:defRPr sz="1400">
                  <a:solidFill>
                    <a:srgbClr val="C00000"/>
                  </a:solidFill>
                </a:defRPr>
              </a:pPr>
              <a:r>
                <a:rPr>
                  <a:latin typeface="Calibri" panose="020F0502020204030204" charset="0"/>
                  <a:cs typeface="Calibri" panose="020F0502020204030204" charset="0"/>
                </a:rPr>
                <a:t>דיוס סדקים (מבני בטון/כבישים)</a:t>
              </a:r>
              <a:endParaRPr>
                <a:latin typeface="Calibri" panose="020F0502020204030204" charset="0"/>
                <a:cs typeface="Calibri" panose="020F0502020204030204" charset="0"/>
              </a:endParaRPr>
            </a:p>
            <a:p>
              <a:pPr marL="285750" indent="-285750" rtl="1">
                <a:lnSpc>
                  <a:spcPct val="150000"/>
                </a:lnSpc>
                <a:buSzPct val="100000"/>
                <a:buChar char="➢"/>
                <a:defRPr sz="1400">
                  <a:solidFill>
                    <a:srgbClr val="C00000"/>
                  </a:solidFill>
                </a:defRPr>
              </a:pPr>
              <a:r>
                <a:rPr>
                  <a:latin typeface="Calibri" panose="020F0502020204030204" charset="0"/>
                  <a:cs typeface="Calibri" panose="020F0502020204030204" charset="0"/>
                </a:rPr>
                <a:t>דיוס נקבוביות (כבל עיגון דרוך)</a:t>
              </a:r>
              <a:endParaRPr>
                <a:latin typeface="Calibri" panose="020F0502020204030204" charset="0"/>
                <a:cs typeface="Calibri" panose="020F0502020204030204" charset="0"/>
              </a:endParaRPr>
            </a:p>
          </p:txBody>
        </p:sp>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sp>
        <p:nvSpPr>
          <p:cNvPr id="803" name="TextBox 12"/>
          <p:cNvSpPr txBox="1"/>
          <p:nvPr/>
        </p:nvSpPr>
        <p:spPr>
          <a:xfrm>
            <a:off x="602465" y="1112341"/>
            <a:ext cx="3142299" cy="332741"/>
          </a:xfrm>
          <a:prstGeom prst="rect">
            <a:avLst/>
          </a:prstGeom>
          <a:ln w="12700">
            <a:miter lim="400000"/>
          </a:ln>
        </p:spPr>
        <p:txBody>
          <a:bodyPr lIns="45719" rIns="45719">
            <a:spAutoFit/>
          </a:bodyPr>
          <a:lstStyle>
            <a:lvl1pPr defTabSz="457200">
              <a:buSzPct val="100000"/>
              <a:buChar char="➢"/>
              <a:defRPr sz="1600" b="1">
                <a:solidFill>
                  <a:srgbClr val="002060"/>
                </a:solidFill>
              </a:defRPr>
            </a:lvl1pPr>
          </a:lstStyle>
          <a:p>
            <a:pPr rtl="1"/>
            <a:r>
              <a:rPr>
                <a:latin typeface="Calibri" panose="020F0502020204030204" charset="0"/>
                <a:cs typeface="Calibri" panose="020F0502020204030204" charset="0"/>
              </a:rPr>
              <a:t>ביצועי תערובת טרייה</a:t>
            </a:r>
            <a:endParaRPr>
              <a:latin typeface="Calibri" panose="020F0502020204030204" charset="0"/>
              <a:cs typeface="Calibri" panose="020F0502020204030204" charset="0"/>
            </a:endParaRPr>
          </a:p>
        </p:txBody>
      </p:sp>
      <p:sp>
        <p:nvSpPr>
          <p:cNvPr id="804" name="Shape 131"/>
          <p:cNvSpPr txBox="1"/>
          <p:nvPr/>
        </p:nvSpPr>
        <p:spPr>
          <a:xfrm>
            <a:off x="616321" y="1577790"/>
            <a:ext cx="4090170" cy="3202941"/>
          </a:xfrm>
          <a:prstGeom prst="rect">
            <a:avLst/>
          </a:prstGeom>
          <a:ln w="12700">
            <a:miter lim="400000"/>
          </a:ln>
        </p:spPr>
        <p:txBody>
          <a:bodyPr lIns="45719" rIns="45719">
            <a:spAutoFit/>
          </a:bodyPr>
          <a:lstStyle/>
          <a:p>
            <a:pPr rtl="1">
              <a:lnSpc>
                <a:spcPct val="150000"/>
              </a:lnSpc>
              <a:defRPr sz="1200">
                <a:solidFill>
                  <a:srgbClr val="FF0000"/>
                </a:solidFill>
              </a:defRPr>
            </a:pPr>
            <a:r>
              <a:rPr>
                <a:latin typeface="Calibri" panose="020F0502020204030204" charset="0"/>
                <a:cs typeface="Calibri" panose="020F0502020204030204" charset="0"/>
              </a:rPr>
              <a:t>MPC מציג מאפייני התמצקות והתקשות מהירים.</a:t>
            </a:r>
            <a:endParaRPr>
              <a:latin typeface="Calibri" panose="020F0502020204030204" charset="0"/>
              <a:cs typeface="Calibri" panose="020F0502020204030204" charset="0"/>
            </a:endParaRPr>
          </a:p>
          <a:p>
            <a:pPr rtl="1">
              <a:lnSpc>
                <a:spcPct val="150000"/>
              </a:lnSpc>
              <a:buSzPct val="100000"/>
              <a:buChar char="p"/>
              <a:defRPr sz="1200"/>
            </a:pPr>
            <a:r>
              <a:rPr>
                <a:latin typeface="Calibri" panose="020F0502020204030204" charset="0"/>
                <a:cs typeface="Calibri" panose="020F0502020204030204" charset="0"/>
              </a:rPr>
              <a:t>זמן ההתמצקות מושפע בקלות מפעילות תחמוצת המגנזיום, יחס הערבוב, טמפרטורת הסביבה וממדי היציקה.</a:t>
            </a:r>
            <a:endParaRPr>
              <a:latin typeface="Calibri" panose="020F0502020204030204" charset="0"/>
              <a:cs typeface="Calibri" panose="020F0502020204030204" charset="0"/>
            </a:endParaRPr>
          </a:p>
          <a:p>
            <a:pPr algn="just" rtl="1">
              <a:lnSpc>
                <a:spcPct val="150000"/>
              </a:lnSpc>
              <a:buSzPct val="100000"/>
              <a:buChar char="p"/>
              <a:defRPr sz="1200"/>
            </a:pPr>
            <a:r>
              <a:rPr>
                <a:latin typeface="Calibri" panose="020F0502020204030204" charset="0"/>
                <a:cs typeface="Calibri" panose="020F0502020204030204" charset="0"/>
              </a:rPr>
              <a:t>ההתאמה היא בדרך כלל בטווח של 3–90 דקות. זמן התמצקות קצר מדי גורם לאי-נוחות תפעולית במהלך הבנייה, בעוד משך ממושך משפיע לרעה על מאפייני ביצוע אחרים.</a:t>
            </a:r>
            <a:endParaRPr>
              <a:latin typeface="Calibri" panose="020F0502020204030204" charset="0"/>
              <a:cs typeface="Calibri" panose="020F0502020204030204" charset="0"/>
            </a:endParaRPr>
          </a:p>
          <a:p>
            <a:pPr rtl="1">
              <a:lnSpc>
                <a:spcPct val="150000"/>
              </a:lnSpc>
              <a:buSzPct val="100000"/>
              <a:buChar char="p"/>
              <a:defRPr sz="1200"/>
            </a:pPr>
            <a:r>
              <a:rPr>
                <a:latin typeface="Calibri" panose="020F0502020204030204" charset="0"/>
                <a:cs typeface="Calibri" panose="020F0502020204030204" charset="0"/>
              </a:rPr>
              <a:t>המרווח בין התמצקות ראשונית לסופית קצר, וזמן ההתמצקות הראשונית משמש בדרך כלל כזמן ההתמצקות.</a:t>
            </a:r>
            <a:endParaRPr>
              <a:latin typeface="Calibri" panose="020F0502020204030204" charset="0"/>
              <a:cs typeface="Calibri" panose="020F0502020204030204" charset="0"/>
            </a:endParaRPr>
          </a:p>
        </p:txBody>
      </p:sp>
      <p:pic>
        <p:nvPicPr>
          <p:cNvPr id="805" name="图片 2" descr="图片 2"/>
          <p:cNvPicPr>
            <a:picLocks noChangeAspect="1"/>
          </p:cNvPicPr>
          <p:nvPr/>
        </p:nvPicPr>
        <p:blipFill>
          <a:blip r:embed="rId1"/>
          <a:srcRect l="49323" b="20592"/>
          <a:stretch>
            <a:fillRect/>
          </a:stretch>
        </p:blipFill>
        <p:spPr>
          <a:xfrm>
            <a:off x="5023157" y="1343323"/>
            <a:ext cx="6598242" cy="4480060"/>
          </a:xfrm>
          <a:prstGeom prst="rect">
            <a:avLst/>
          </a:prstGeom>
          <a:ln w="12700">
            <a:miter lim="400000"/>
            <a:headEnd/>
            <a:tailEnd/>
          </a:ln>
        </p:spPr>
      </p:pic>
      <p:sp>
        <p:nvSpPr>
          <p:cNvPr id="806" name="文本框 6"/>
          <p:cNvSpPr txBox="1"/>
          <p:nvPr/>
        </p:nvSpPr>
        <p:spPr>
          <a:xfrm>
            <a:off x="3094028" y="5866562"/>
            <a:ext cx="9175587" cy="370841"/>
          </a:xfrm>
          <a:prstGeom prst="rect">
            <a:avLst/>
          </a:prstGeom>
          <a:ln w="12700">
            <a:miter lim="400000"/>
          </a:ln>
        </p:spPr>
        <p:txBody>
          <a:bodyPr wrap="none" lIns="45719" rIns="45719">
            <a:spAutoFit/>
          </a:bodyPr>
          <a:lstStyle>
            <a:lvl1pPr>
              <a:defRPr b="1">
                <a:solidFill>
                  <a:srgbClr val="00B0F0"/>
                </a:solidFill>
              </a:defRPr>
            </a:lvl1pPr>
          </a:lstStyle>
          <a:p>
            <a:pPr rtl="1"/>
            <a:r>
              <a:rPr>
                <a:latin typeface="Calibri" panose="020F0502020204030204" charset="0"/>
                <a:cs typeface="Calibri" panose="020F0502020204030204" charset="0"/>
              </a:rPr>
              <a:t>השפעת תכולת בורקס (B/M=2%, 6%, 12% ו-18%) על זמן התמצקות של תערובת MKPC</a:t>
            </a:r>
            <a:endParaRPr>
              <a:latin typeface="Calibri" panose="020F0502020204030204" charset="0"/>
              <a:cs typeface="Calibri" panose="020F0502020204030204" charset="0"/>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sp>
        <p:nvSpPr>
          <p:cNvPr id="809" name="矩形 10"/>
          <p:cNvSpPr txBox="1"/>
          <p:nvPr/>
        </p:nvSpPr>
        <p:spPr>
          <a:xfrm>
            <a:off x="2098836" y="5342573"/>
            <a:ext cx="8039736" cy="218441"/>
          </a:xfrm>
          <a:prstGeom prst="rect">
            <a:avLst/>
          </a:prstGeom>
          <a:ln w="12700">
            <a:miter lim="400000"/>
          </a:ln>
        </p:spPr>
        <p:txBody>
          <a:bodyPr lIns="45719" rIns="45719">
            <a:spAutoFit/>
          </a:bodyPr>
          <a:lstStyle>
            <a:lvl1pPr algn="ctr">
              <a:defRPr sz="800" b="1"/>
            </a:lvl1pPr>
          </a:lstStyle>
          <a:p>
            <a:r>
              <a:rPr>
                <a:latin typeface="Calibri" panose="020F0502020204030204" charset="0"/>
                <a:cs typeface="Calibri" panose="020F0502020204030204" charset="0"/>
              </a:rPr>
              <a:t>MAPC (M/P=4, w/b=0.12)</a:t>
            </a:r>
            <a:endParaRPr>
              <a:latin typeface="Calibri" panose="020F0502020204030204" charset="0"/>
              <a:cs typeface="Calibri" panose="020F0502020204030204" charset="0"/>
            </a:endParaRPr>
          </a:p>
        </p:txBody>
      </p:sp>
      <p:grpSp>
        <p:nvGrpSpPr>
          <p:cNvPr id="817" name="组合 15"/>
          <p:cNvGrpSpPr/>
          <p:nvPr/>
        </p:nvGrpSpPr>
        <p:grpSpPr>
          <a:xfrm>
            <a:off x="1351281" y="1747173"/>
            <a:ext cx="9542110" cy="3832301"/>
            <a:chOff x="0" y="0"/>
            <a:chExt cx="9542110" cy="3832300"/>
          </a:xfrm>
        </p:grpSpPr>
        <p:pic>
          <p:nvPicPr>
            <p:cNvPr id="810" name="对象 9" descr="对象 9"/>
            <p:cNvPicPr>
              <a:picLocks noChangeAspect="1"/>
            </p:cNvPicPr>
            <p:nvPr/>
          </p:nvPicPr>
          <p:blipFill>
            <a:blip r:embed="rId1"/>
            <a:srcRect l="8032" t="9288" r="13163" b="4804"/>
            <a:stretch>
              <a:fillRect/>
            </a:stretch>
          </p:blipFill>
          <p:spPr>
            <a:xfrm>
              <a:off x="0" y="0"/>
              <a:ext cx="4343823" cy="3620084"/>
            </a:xfrm>
            <a:prstGeom prst="rect">
              <a:avLst/>
            </a:prstGeom>
            <a:ln w="12700" cap="flat">
              <a:noFill/>
              <a:miter lim="400000"/>
              <a:headEnd/>
              <a:tailEnd/>
            </a:ln>
            <a:effectLst/>
          </p:spPr>
        </p:pic>
        <p:grpSp>
          <p:nvGrpSpPr>
            <p:cNvPr id="816" name="组合 2"/>
            <p:cNvGrpSpPr/>
            <p:nvPr/>
          </p:nvGrpSpPr>
          <p:grpSpPr>
            <a:xfrm>
              <a:off x="765958" y="0"/>
              <a:ext cx="8776153" cy="3832302"/>
              <a:chOff x="0" y="0"/>
              <a:chExt cx="8776152" cy="3832301"/>
            </a:xfrm>
          </p:grpSpPr>
          <p:pic>
            <p:nvPicPr>
              <p:cNvPr id="811" name="对象 9" descr="对象 9"/>
              <p:cNvPicPr>
                <a:picLocks noChangeAspect="1"/>
              </p:cNvPicPr>
              <p:nvPr/>
            </p:nvPicPr>
            <p:blipFill>
              <a:blip r:embed="rId2"/>
              <a:srcRect l="8032" t="9288" r="13163" b="4164"/>
              <a:stretch>
                <a:fillRect/>
              </a:stretch>
            </p:blipFill>
            <p:spPr>
              <a:xfrm>
                <a:off x="4001466" y="0"/>
                <a:ext cx="4774687" cy="3614433"/>
              </a:xfrm>
              <a:prstGeom prst="rect">
                <a:avLst/>
              </a:prstGeom>
              <a:ln w="12700" cap="flat">
                <a:noFill/>
                <a:miter lim="400000"/>
                <a:headEnd/>
                <a:tailEnd/>
              </a:ln>
              <a:effectLst/>
            </p:spPr>
          </p:pic>
          <p:sp>
            <p:nvSpPr>
              <p:cNvPr id="812" name="文本框 1"/>
              <p:cNvSpPr txBox="1"/>
              <p:nvPr/>
            </p:nvSpPr>
            <p:spPr>
              <a:xfrm>
                <a:off x="807190" y="3591584"/>
                <a:ext cx="1227270" cy="193041"/>
              </a:xfrm>
              <a:prstGeom prst="rect">
                <a:avLst/>
              </a:prstGeom>
              <a:noFill/>
              <a:ln w="12700" cap="flat">
                <a:noFill/>
                <a:miter lim="400000"/>
              </a:ln>
              <a:effectLst/>
            </p:spPr>
            <p:txBody>
              <a:bodyPr wrap="square" lIns="45719" tIns="45719" rIns="45719" bIns="45719" numCol="1" anchor="t">
                <a:spAutoFit/>
              </a:bodyPr>
              <a:lstStyle>
                <a:lvl1pPr>
                  <a:defRPr sz="700" b="1"/>
                </a:lvl1pPr>
              </a:lstStyle>
              <a:p>
                <a:r>
                  <a:rPr>
                    <a:latin typeface="Calibri" panose="020F0502020204030204" charset="0"/>
                    <a:cs typeface="Calibri" panose="020F0502020204030204" charset="0"/>
                  </a:rPr>
                  <a:t>(a) B/M=6%</a:t>
                </a:r>
                <a:endParaRPr>
                  <a:latin typeface="Calibri" panose="020F0502020204030204" charset="0"/>
                  <a:cs typeface="Calibri" panose="020F0502020204030204" charset="0"/>
                </a:endParaRPr>
              </a:p>
            </p:txBody>
          </p:sp>
          <p:sp>
            <p:nvSpPr>
              <p:cNvPr id="813" name="文本框 11"/>
              <p:cNvSpPr txBox="1"/>
              <p:nvPr/>
            </p:nvSpPr>
            <p:spPr>
              <a:xfrm>
                <a:off x="5877340" y="3639261"/>
                <a:ext cx="1227270" cy="193041"/>
              </a:xfrm>
              <a:prstGeom prst="rect">
                <a:avLst/>
              </a:prstGeom>
              <a:noFill/>
              <a:ln w="12700" cap="flat">
                <a:noFill/>
                <a:miter lim="400000"/>
              </a:ln>
              <a:effectLst/>
            </p:spPr>
            <p:txBody>
              <a:bodyPr wrap="square" lIns="45719" tIns="45719" rIns="45719" bIns="45719" numCol="1" anchor="t">
                <a:spAutoFit/>
              </a:bodyPr>
              <a:lstStyle>
                <a:lvl1pPr>
                  <a:defRPr sz="700" b="1"/>
                </a:lvl1pPr>
              </a:lstStyle>
              <a:p>
                <a:r>
                  <a:rPr>
                    <a:latin typeface="Calibri" panose="020F0502020204030204" charset="0"/>
                    <a:cs typeface="Calibri" panose="020F0502020204030204" charset="0"/>
                  </a:rPr>
                  <a:t>(a) B/M=12%</a:t>
                </a:r>
                <a:endParaRPr>
                  <a:latin typeface="Calibri" panose="020F0502020204030204" charset="0"/>
                  <a:cs typeface="Calibri" panose="020F0502020204030204" charset="0"/>
                </a:endParaRPr>
              </a:p>
            </p:txBody>
          </p:sp>
          <p:sp>
            <p:nvSpPr>
              <p:cNvPr id="814" name="直接箭头连接符 17"/>
              <p:cNvSpPr/>
              <p:nvPr/>
            </p:nvSpPr>
            <p:spPr>
              <a:xfrm flipV="1">
                <a:off x="-1" y="2241674"/>
                <a:ext cx="314034" cy="575341"/>
              </a:xfrm>
              <a:prstGeom prst="line">
                <a:avLst/>
              </a:prstGeom>
              <a:noFill/>
              <a:ln w="25400" cap="flat">
                <a:solidFill>
                  <a:srgbClr val="FF0000"/>
                </a:solidFill>
                <a:prstDash val="solid"/>
                <a:bevel/>
                <a:tailEnd type="triangle" w="med" len="med"/>
              </a:ln>
              <a:effectLst>
                <a:outerShdw blurRad="38100" dist="20000" dir="5400000" rotWithShape="0">
                  <a:srgbClr val="808080">
                    <a:alpha val="37999"/>
                  </a:srgbClr>
                </a:outerShdw>
              </a:effectLst>
            </p:spPr>
            <p:txBody>
              <a:bodyPr wrap="square" lIns="45719" tIns="45719" rIns="45719" bIns="45719" numCol="1" anchor="t">
                <a:noAutofit/>
              </a:bodyPr>
              <a:lstStyle/>
              <a:p/>
            </p:txBody>
          </p:sp>
          <p:sp>
            <p:nvSpPr>
              <p:cNvPr id="815" name="直接箭头连接符 18"/>
              <p:cNvSpPr/>
              <p:nvPr/>
            </p:nvSpPr>
            <p:spPr>
              <a:xfrm flipV="1">
                <a:off x="5534596" y="2443187"/>
                <a:ext cx="435802" cy="486951"/>
              </a:xfrm>
              <a:prstGeom prst="line">
                <a:avLst/>
              </a:prstGeom>
              <a:noFill/>
              <a:ln w="25400" cap="flat">
                <a:solidFill>
                  <a:srgbClr val="FF0000"/>
                </a:solidFill>
                <a:prstDash val="solid"/>
                <a:bevel/>
                <a:tailEnd type="triangle" w="med" len="med"/>
              </a:ln>
              <a:effectLst>
                <a:outerShdw blurRad="38100" dist="20000" dir="5400000" rotWithShape="0">
                  <a:srgbClr val="808080">
                    <a:alpha val="37999"/>
                  </a:srgbClr>
                </a:outerShdw>
              </a:effectLst>
            </p:spPr>
            <p:txBody>
              <a:bodyPr wrap="square" lIns="45719" tIns="45719" rIns="45719" bIns="45719" numCol="1" anchor="t">
                <a:noAutofit/>
              </a:bodyPr>
              <a:lstStyle/>
              <a:p/>
            </p:txBody>
          </p:sp>
        </p:grpSp>
      </p:grpSp>
      <p:sp>
        <p:nvSpPr>
          <p:cNvPr id="818" name="矩形 13"/>
          <p:cNvSpPr txBox="1"/>
          <p:nvPr/>
        </p:nvSpPr>
        <p:spPr>
          <a:xfrm>
            <a:off x="1826260" y="5889299"/>
            <a:ext cx="8539479" cy="243841"/>
          </a:xfrm>
          <a:prstGeom prst="rect">
            <a:avLst/>
          </a:prstGeom>
          <a:ln w="12700">
            <a:miter lim="400000"/>
          </a:ln>
        </p:spPr>
        <p:txBody>
          <a:bodyPr lIns="45719" rIns="45719">
            <a:spAutoFit/>
          </a:bodyPr>
          <a:lstStyle>
            <a:lvl1pPr marL="285750" indent="-285750">
              <a:lnSpc>
                <a:spcPct val="120000"/>
              </a:lnSpc>
              <a:buClr>
                <a:srgbClr val="0000CC"/>
              </a:buClr>
              <a:buSzPct val="100000"/>
              <a:buChar char="◆"/>
              <a:defRPr sz="1000">
                <a:solidFill>
                  <a:srgbClr val="0000CC"/>
                </a:solidFill>
              </a:defRPr>
            </a:lvl1pPr>
          </a:lstStyle>
          <a:p>
            <a:pPr rtl="1"/>
            <a:r>
              <a:rPr>
                <a:latin typeface="Calibri" panose="020F0502020204030204" charset="0"/>
                <a:cs typeface="Calibri" panose="020F0502020204030204" charset="0"/>
              </a:rPr>
              <a:t>התאמת מינון המעכב לטמפרטורת הסביבה לוויסות זמן ההתמצקות, עליית טמפרטורת ההידרטציה והחוזק המוקדם של MPC</a:t>
            </a:r>
            <a:endParaRPr>
              <a:latin typeface="Calibri" panose="020F0502020204030204" charset="0"/>
              <a:cs typeface="Calibri" panose="020F0502020204030204" charset="0"/>
            </a:endParaRPr>
          </a:p>
        </p:txBody>
      </p:sp>
      <p:sp>
        <p:nvSpPr>
          <p:cNvPr id="819" name="TextBox 12"/>
          <p:cNvSpPr txBox="1"/>
          <p:nvPr/>
        </p:nvSpPr>
        <p:spPr>
          <a:xfrm>
            <a:off x="609282" y="985837"/>
            <a:ext cx="3142299" cy="332741"/>
          </a:xfrm>
          <a:prstGeom prst="rect">
            <a:avLst/>
          </a:prstGeom>
          <a:ln w="12700">
            <a:miter lim="400000"/>
          </a:ln>
        </p:spPr>
        <p:txBody>
          <a:bodyPr lIns="45719" rIns="45719">
            <a:spAutoFit/>
          </a:bodyPr>
          <a:lstStyle/>
          <a:p>
            <a:pPr defTabSz="457200" rtl="1">
              <a:buSzPct val="100000"/>
              <a:buChar char="➢"/>
              <a:defRPr sz="1600" b="1">
                <a:solidFill>
                  <a:srgbClr val="002060"/>
                </a:solidFill>
              </a:defRPr>
            </a:pPr>
            <a:r>
              <a:rPr>
                <a:latin typeface="Calibri" panose="020F0502020204030204" charset="0"/>
                <a:cs typeface="Calibri" panose="020F0502020204030204" charset="0"/>
              </a:rPr>
              <a:t>התפתחות חוזק</a:t>
            </a:r>
            <a:endParaRPr>
              <a:latin typeface="Calibri" panose="020F0502020204030204" charset="0"/>
              <a:cs typeface="Calibri" panose="020F0502020204030204" charset="0"/>
            </a:endParaRPr>
          </a:p>
        </p:txBody>
      </p:sp>
      <p:grpSp>
        <p:nvGrpSpPr>
          <p:cNvPr id="822" name="组合 21"/>
          <p:cNvGrpSpPr/>
          <p:nvPr/>
        </p:nvGrpSpPr>
        <p:grpSpPr>
          <a:xfrm>
            <a:off x="1942875" y="3893992"/>
            <a:ext cx="10036175" cy="386680"/>
            <a:chOff x="0" y="0"/>
            <a:chExt cx="10036173" cy="386679"/>
          </a:xfrm>
        </p:grpSpPr>
        <p:sp>
          <p:nvSpPr>
            <p:cNvPr id="820" name="直接连接符 22"/>
            <p:cNvSpPr/>
            <p:nvPr/>
          </p:nvSpPr>
          <p:spPr>
            <a:xfrm>
              <a:off x="0" y="386679"/>
              <a:ext cx="9410925" cy="1"/>
            </a:xfrm>
            <a:prstGeom prst="line">
              <a:avLst/>
            </a:prstGeom>
            <a:noFill/>
            <a:ln w="25400" cap="flat">
              <a:solidFill>
                <a:srgbClr val="FF0000"/>
              </a:solidFill>
              <a:prstDash val="dash"/>
              <a:bevel/>
            </a:ln>
            <a:effectLst>
              <a:outerShdw blurRad="38100" dist="20000" dir="5400000" rotWithShape="0">
                <a:srgbClr val="808080">
                  <a:alpha val="37999"/>
                </a:srgbClr>
              </a:outerShdw>
            </a:effectLst>
          </p:spPr>
          <p:txBody>
            <a:bodyPr wrap="square" lIns="45719" tIns="45719" rIns="45719" bIns="45719" numCol="1" anchor="t">
              <a:noAutofit/>
            </a:bodyPr>
            <a:lstStyle/>
            <a:p/>
          </p:txBody>
        </p:sp>
        <p:sp>
          <p:nvSpPr>
            <p:cNvPr id="821" name="文本框 23"/>
            <p:cNvSpPr txBox="1"/>
            <p:nvPr/>
          </p:nvSpPr>
          <p:spPr>
            <a:xfrm>
              <a:off x="9207724" y="0"/>
              <a:ext cx="828450" cy="370840"/>
            </a:xfrm>
            <a:prstGeom prst="rect">
              <a:avLst/>
            </a:prstGeom>
            <a:noFill/>
            <a:ln w="12700" cap="flat">
              <a:noFill/>
              <a:miter lim="400000"/>
            </a:ln>
            <a:effectLst/>
          </p:spPr>
          <p:txBody>
            <a:bodyPr wrap="none" lIns="45719" tIns="45719" rIns="45719" bIns="45719" numCol="1" anchor="t">
              <a:spAutoFit/>
            </a:bodyPr>
            <a:lstStyle>
              <a:lvl1pPr>
                <a:defRPr b="1">
                  <a:solidFill>
                    <a:srgbClr val="C00000"/>
                  </a:solidFill>
                </a:defRPr>
              </a:lvl1pPr>
            </a:lstStyle>
            <a:p>
              <a:r>
                <a:rPr>
                  <a:latin typeface="Calibri" panose="020F0502020204030204" charset="0"/>
                  <a:cs typeface="Calibri" panose="020F0502020204030204" charset="0"/>
                </a:rPr>
                <a:t>30MPa</a:t>
              </a:r>
              <a:endParaRPr>
                <a:latin typeface="Calibri" panose="020F0502020204030204" charset="0"/>
                <a:cs typeface="Calibri" panose="020F0502020204030204" charset="0"/>
              </a:endParaRPr>
            </a:p>
          </p:txBody>
        </p:sp>
      </p:grpSp>
      <p:sp>
        <p:nvSpPr>
          <p:cNvPr id="823" name="文本框 24"/>
          <p:cNvSpPr txBox="1"/>
          <p:nvPr/>
        </p:nvSpPr>
        <p:spPr>
          <a:xfrm>
            <a:off x="4697312" y="1213938"/>
            <a:ext cx="3159955" cy="243841"/>
          </a:xfrm>
          <a:prstGeom prst="rect">
            <a:avLst/>
          </a:prstGeom>
          <a:ln w="12700">
            <a:miter lim="400000"/>
          </a:ln>
        </p:spPr>
        <p:txBody>
          <a:bodyPr wrap="none" lIns="45719" rIns="45719">
            <a:spAutoFit/>
          </a:bodyPr>
          <a:lstStyle>
            <a:lvl1pPr>
              <a:defRPr sz="1000" b="1">
                <a:solidFill>
                  <a:srgbClr val="FF0000"/>
                </a:solidFill>
              </a:defRPr>
            </a:lvl1pPr>
          </a:lstStyle>
          <a:p>
            <a:pPr rtl="1"/>
            <a:r>
              <a:rPr>
                <a:latin typeface="Calibri" panose="020F0502020204030204" charset="0"/>
                <a:cs typeface="Calibri" panose="020F0502020204030204" charset="0"/>
              </a:rPr>
              <a:t>השפעת מינון מעכב וטמפרטורת סביבה</a:t>
            </a:r>
            <a:endParaRPr>
              <a:latin typeface="Calibri" panose="020F0502020204030204" charset="0"/>
              <a:cs typeface="Calibri" panose="020F0502020204030204" charset="0"/>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grpSp>
        <p:nvGrpSpPr>
          <p:cNvPr id="836" name="组合 2"/>
          <p:cNvGrpSpPr/>
          <p:nvPr/>
        </p:nvGrpSpPr>
        <p:grpSpPr>
          <a:xfrm>
            <a:off x="1028699" y="1295400"/>
            <a:ext cx="10264199" cy="4958666"/>
            <a:chOff x="0" y="0"/>
            <a:chExt cx="10264197" cy="4958665"/>
          </a:xfrm>
        </p:grpSpPr>
        <p:pic>
          <p:nvPicPr>
            <p:cNvPr id="826" name="对象 4" descr="对象 4"/>
            <p:cNvPicPr>
              <a:picLocks noChangeAspect="1"/>
            </p:cNvPicPr>
            <p:nvPr/>
          </p:nvPicPr>
          <p:blipFill>
            <a:blip r:embed="rId1"/>
            <a:stretch>
              <a:fillRect/>
            </a:stretch>
          </p:blipFill>
          <p:spPr>
            <a:xfrm>
              <a:off x="1032231" y="0"/>
              <a:ext cx="9102370" cy="4958666"/>
            </a:xfrm>
            <a:prstGeom prst="rect">
              <a:avLst/>
            </a:prstGeom>
            <a:ln w="12700" cap="flat">
              <a:noFill/>
              <a:miter lim="400000"/>
              <a:headEnd/>
              <a:tailEnd/>
            </a:ln>
            <a:effectLst/>
          </p:spPr>
        </p:pic>
        <p:grpSp>
          <p:nvGrpSpPr>
            <p:cNvPr id="831" name="组合 11"/>
            <p:cNvGrpSpPr/>
            <p:nvPr/>
          </p:nvGrpSpPr>
          <p:grpSpPr>
            <a:xfrm>
              <a:off x="-1" y="990311"/>
              <a:ext cx="3543439" cy="1871570"/>
              <a:chOff x="0" y="0"/>
              <a:chExt cx="3543437" cy="1871568"/>
            </a:xfrm>
          </p:grpSpPr>
          <p:sp>
            <p:nvSpPr>
              <p:cNvPr id="827" name="直接箭头连接符 25"/>
              <p:cNvSpPr/>
              <p:nvPr/>
            </p:nvSpPr>
            <p:spPr>
              <a:xfrm flipH="1">
                <a:off x="1524137" y="-1"/>
                <a:ext cx="2019301" cy="1151891"/>
              </a:xfrm>
              <a:prstGeom prst="line">
                <a:avLst/>
              </a:prstGeom>
              <a:noFill/>
              <a:ln w="19050" cap="flat">
                <a:solidFill>
                  <a:srgbClr val="BFBFBF"/>
                </a:solidFill>
                <a:prstDash val="solid"/>
                <a:round/>
                <a:tailEnd type="triangle" w="med" len="med"/>
              </a:ln>
              <a:effectLst/>
            </p:spPr>
            <p:txBody>
              <a:bodyPr wrap="square" lIns="45719" tIns="45719" rIns="45719" bIns="45719" numCol="1" anchor="t">
                <a:noAutofit/>
              </a:bodyPr>
              <a:lstStyle/>
              <a:p/>
            </p:txBody>
          </p:sp>
          <p:grpSp>
            <p:nvGrpSpPr>
              <p:cNvPr id="830" name="TextBox 13"/>
              <p:cNvGrpSpPr/>
              <p:nvPr/>
            </p:nvGrpSpPr>
            <p:grpSpPr>
              <a:xfrm>
                <a:off x="0" y="433294"/>
                <a:ext cx="1524001" cy="1438275"/>
                <a:chOff x="0" y="0"/>
                <a:chExt cx="1524000" cy="1438274"/>
              </a:xfrm>
            </p:grpSpPr>
            <p:sp>
              <p:nvSpPr>
                <p:cNvPr id="828" name="矩形"/>
                <p:cNvSpPr/>
                <p:nvPr/>
              </p:nvSpPr>
              <p:spPr>
                <a:xfrm>
                  <a:off x="-1" y="-1"/>
                  <a:ext cx="1524001" cy="1438276"/>
                </a:xfrm>
                <a:prstGeom prst="rect">
                  <a:avLst/>
                </a:prstGeom>
                <a:solidFill>
                  <a:srgbClr val="F2F2F2"/>
                </a:solidFill>
                <a:ln w="19050" cap="flat">
                  <a:solidFill>
                    <a:srgbClr val="BFBFBF"/>
                  </a:solidFill>
                  <a:prstDash val="sysDash"/>
                  <a:round/>
                </a:ln>
                <a:effectLst/>
              </p:spPr>
              <p:txBody>
                <a:bodyPr wrap="square" lIns="45719" tIns="45719" rIns="45719" bIns="45719" numCol="1" anchor="t">
                  <a:noAutofit/>
                </a:bodyPr>
                <a:lstStyle/>
                <a:p>
                  <a:pPr>
                    <a:defRPr sz="1200"/>
                  </a:pPr>
                  <a:endParaRPr>
                    <a:latin typeface="Calibri" panose="020F0502020204030204" charset="0"/>
                    <a:cs typeface="Calibri" panose="020F0502020204030204" charset="0"/>
                  </a:endParaRPr>
                </a:p>
              </p:txBody>
            </p:sp>
            <p:sp>
              <p:nvSpPr>
                <p:cNvPr id="829" name="Ultra-low contraction in the early stage (before 12 hours)…"/>
                <p:cNvSpPr txBox="1"/>
                <p:nvPr/>
              </p:nvSpPr>
              <p:spPr>
                <a:xfrm>
                  <a:off x="55244" y="9524"/>
                  <a:ext cx="1413512" cy="1158241"/>
                </a:xfrm>
                <a:prstGeom prst="rect">
                  <a:avLst/>
                </a:prstGeom>
                <a:noFill/>
                <a:ln w="12700" cap="flat">
                  <a:noFill/>
                  <a:miter lim="400000"/>
                </a:ln>
                <a:effectLst/>
              </p:spPr>
              <p:txBody>
                <a:bodyPr wrap="square" lIns="45719" tIns="45719" rIns="45719" bIns="45719" numCol="1" anchor="t">
                  <a:spAutoFit/>
                </a:bodyPr>
                <a:lstStyle/>
                <a:p>
                  <a:pPr rtl="1">
                    <a:defRPr sz="1200"/>
                  </a:pPr>
                  <a:r>
                    <a:rPr>
                      <a:latin typeface="Calibri" panose="020F0502020204030204" charset="0"/>
                      <a:cs typeface="Calibri" panose="020F0502020204030204" charset="0"/>
                    </a:rPr>
                    <a:t>התכווצות נמוכה במיוחד בשלב המוקדם (לפני 12 שעות)</a:t>
                  </a:r>
                  <a:endParaRPr>
                    <a:latin typeface="Calibri" panose="020F0502020204030204" charset="0"/>
                    <a:cs typeface="Calibri" panose="020F0502020204030204" charset="0"/>
                  </a:endParaRPr>
                </a:p>
                <a:p>
                  <a:pPr rtl="1">
                    <a:defRPr sz="1200"/>
                  </a:pPr>
                  <a:r>
                    <a:rPr>
                      <a:latin typeface="Calibri" panose="020F0502020204030204" charset="0"/>
                      <a:cs typeface="Calibri" panose="020F0502020204030204" charset="0"/>
                    </a:rPr>
                    <a:t>ואף התרחבות קלה</a:t>
                  </a:r>
                  <a:endParaRPr>
                    <a:latin typeface="Calibri" panose="020F0502020204030204" charset="0"/>
                    <a:cs typeface="Calibri" panose="020F0502020204030204" charset="0"/>
                  </a:endParaRPr>
                </a:p>
              </p:txBody>
            </p:sp>
          </p:grpSp>
        </p:grpSp>
        <p:grpSp>
          <p:nvGrpSpPr>
            <p:cNvPr id="834" name="组合 6"/>
            <p:cNvGrpSpPr/>
            <p:nvPr/>
          </p:nvGrpSpPr>
          <p:grpSpPr>
            <a:xfrm>
              <a:off x="7571340" y="1409014"/>
              <a:ext cx="2692858" cy="820006"/>
              <a:chOff x="0" y="0"/>
              <a:chExt cx="2692856" cy="820004"/>
            </a:xfrm>
          </p:grpSpPr>
          <p:sp>
            <p:nvSpPr>
              <p:cNvPr id="832" name="直接箭头连接符 28"/>
              <p:cNvSpPr/>
              <p:nvPr/>
            </p:nvSpPr>
            <p:spPr>
              <a:xfrm>
                <a:off x="0" y="-1"/>
                <a:ext cx="849004" cy="341920"/>
              </a:xfrm>
              <a:prstGeom prst="line">
                <a:avLst/>
              </a:prstGeom>
              <a:noFill/>
              <a:ln w="19050" cap="flat">
                <a:solidFill>
                  <a:srgbClr val="BFBFBF"/>
                </a:solidFill>
                <a:prstDash val="solid"/>
                <a:round/>
                <a:tailEnd type="triangle" w="med" len="med"/>
              </a:ln>
              <a:effectLst/>
            </p:spPr>
            <p:txBody>
              <a:bodyPr wrap="square" lIns="45719" tIns="45719" rIns="45719" bIns="45719" numCol="1" anchor="t">
                <a:noAutofit/>
              </a:bodyPr>
              <a:lstStyle/>
              <a:p/>
            </p:txBody>
          </p:sp>
          <p:sp>
            <p:nvSpPr>
              <p:cNvPr id="833" name="TextBox 16"/>
              <p:cNvSpPr txBox="1"/>
              <p:nvPr/>
            </p:nvSpPr>
            <p:spPr>
              <a:xfrm>
                <a:off x="527967" y="353914"/>
                <a:ext cx="2164890" cy="466091"/>
              </a:xfrm>
              <a:prstGeom prst="rect">
                <a:avLst/>
              </a:prstGeom>
              <a:solidFill>
                <a:srgbClr val="F2F2F2"/>
              </a:solidFill>
              <a:ln w="19050" cap="flat">
                <a:solidFill>
                  <a:srgbClr val="BFBFBF"/>
                </a:solidFill>
                <a:prstDash val="sysDash"/>
                <a:miter lim="800000"/>
              </a:ln>
              <a:effectLst/>
            </p:spPr>
            <p:txBody>
              <a:bodyPr wrap="none" lIns="45719" tIns="45719" rIns="45719" bIns="45719" numCol="1" anchor="t">
                <a:spAutoFit/>
              </a:bodyPr>
              <a:lstStyle/>
              <a:p>
                <a:pPr rtl="1">
                  <a:defRPr sz="1200"/>
                </a:pPr>
                <a:r>
                  <a:rPr>
                    <a:latin typeface="Calibri" panose="020F0502020204030204" charset="0"/>
                    <a:cs typeface="Calibri" panose="020F0502020204030204" charset="0"/>
                  </a:rPr>
                  <a:t>הפחתת התכווצות בשלב המאוחר</a:t>
                </a:r>
                <a:endParaRPr>
                  <a:latin typeface="Calibri" panose="020F0502020204030204" charset="0"/>
                  <a:cs typeface="Calibri" panose="020F0502020204030204" charset="0"/>
                </a:endParaRPr>
              </a:p>
              <a:p>
                <a:pPr rtl="1">
                  <a:defRPr sz="1200"/>
                </a:pPr>
                <a:r>
                  <a:rPr>
                    <a:latin typeface="Calibri" panose="020F0502020204030204" charset="0"/>
                    <a:cs typeface="Calibri" panose="020F0502020204030204" charset="0"/>
                  </a:rPr>
                  <a:t>דפורמציה כוללת נמוכה</a:t>
                </a:r>
                <a:endParaRPr>
                  <a:latin typeface="Calibri" panose="020F0502020204030204" charset="0"/>
                  <a:cs typeface="Calibri" panose="020F0502020204030204" charset="0"/>
                </a:endParaRPr>
              </a:p>
            </p:txBody>
          </p:sp>
        </p:grpSp>
        <p:sp>
          <p:nvSpPr>
            <p:cNvPr id="835" name="矩形 21"/>
            <p:cNvSpPr txBox="1"/>
            <p:nvPr/>
          </p:nvSpPr>
          <p:spPr>
            <a:xfrm>
              <a:off x="2375535" y="87630"/>
              <a:ext cx="6717666" cy="523241"/>
            </a:xfrm>
            <a:prstGeom prst="rect">
              <a:avLst/>
            </a:prstGeom>
            <a:noFill/>
            <a:ln w="12700" cap="flat">
              <a:noFill/>
              <a:miter lim="400000"/>
            </a:ln>
            <a:effectLst/>
          </p:spPr>
          <p:txBody>
            <a:bodyPr wrap="square" lIns="45719" tIns="45719" rIns="45719" bIns="45719" numCol="1" anchor="t">
              <a:spAutoFit/>
            </a:bodyPr>
            <a:lstStyle>
              <a:lvl1pPr>
                <a:defRPr sz="1400"/>
              </a:lvl1pPr>
            </a:lstStyle>
            <a:p>
              <a:pPr rtl="1"/>
              <a:r>
                <a:rPr>
                  <a:latin typeface="Calibri" panose="020F0502020204030204" charset="0"/>
                  <a:cs typeface="Calibri" panose="020F0502020204030204" charset="0"/>
                </a:rPr>
                <a:t>השוואת שיעורי התכווצות ייבוש בין טיט MPC לטיטי מלט אחרים</a:t>
              </a:r>
              <a:endParaRPr>
                <a:latin typeface="Calibri" panose="020F0502020204030204" charset="0"/>
                <a:cs typeface="Calibri" panose="020F0502020204030204" charset="0"/>
              </a:endParaRPr>
            </a:p>
          </p:txBody>
        </p:sp>
      </p:grpSp>
      <p:sp>
        <p:nvSpPr>
          <p:cNvPr id="837" name="TextBox 12"/>
          <p:cNvSpPr txBox="1"/>
          <p:nvPr/>
        </p:nvSpPr>
        <p:spPr>
          <a:xfrm>
            <a:off x="609282" y="985837"/>
            <a:ext cx="3142299" cy="332741"/>
          </a:xfrm>
          <a:prstGeom prst="rect">
            <a:avLst/>
          </a:prstGeom>
          <a:ln w="12700">
            <a:miter lim="400000"/>
          </a:ln>
        </p:spPr>
        <p:txBody>
          <a:bodyPr lIns="45719" rIns="45719">
            <a:spAutoFit/>
          </a:bodyPr>
          <a:lstStyle/>
          <a:p>
            <a:pPr defTabSz="457200" rtl="1">
              <a:buSzPct val="100000"/>
              <a:buChar char="➢"/>
              <a:defRPr sz="1600" b="1">
                <a:solidFill>
                  <a:srgbClr val="002060"/>
                </a:solidFill>
              </a:defRPr>
            </a:pPr>
            <a:r>
              <a:rPr>
                <a:latin typeface="Calibri" panose="020F0502020204030204" charset="0"/>
                <a:cs typeface="Calibri" panose="020F0502020204030204" charset="0"/>
              </a:rPr>
              <a:t>דפורמציית נפח</a:t>
            </a:r>
            <a:endParaRPr>
              <a:latin typeface="Calibri" panose="020F0502020204030204" charset="0"/>
              <a:cs typeface="Calibri" panose="020F0502020204030204" charset="0"/>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t>1. הרכב ותכונות של חומרים צמנטיים פוספט-מגנזיום</a:t>
            </a:r>
          </a:p>
        </p:txBody>
      </p:sp>
      <p:grpSp>
        <p:nvGrpSpPr>
          <p:cNvPr id="845" name="组合 11"/>
          <p:cNvGrpSpPr/>
          <p:nvPr/>
        </p:nvGrpSpPr>
        <p:grpSpPr>
          <a:xfrm>
            <a:off x="6173323" y="1908175"/>
            <a:ext cx="1966915" cy="2624139"/>
            <a:chOff x="0" y="0"/>
            <a:chExt cx="1966913" cy="2624138"/>
          </a:xfrm>
        </p:grpSpPr>
        <p:pic>
          <p:nvPicPr>
            <p:cNvPr id="840" name="Picture 2" descr="Picture 2"/>
            <p:cNvPicPr>
              <a:picLocks noChangeAspect="1"/>
            </p:cNvPicPr>
            <p:nvPr/>
          </p:nvPicPr>
          <p:blipFill>
            <a:blip r:embed="rId1"/>
            <a:stretch>
              <a:fillRect/>
            </a:stretch>
          </p:blipFill>
          <p:spPr>
            <a:xfrm>
              <a:off x="0" y="0"/>
              <a:ext cx="1966914" cy="2624139"/>
            </a:xfrm>
            <a:prstGeom prst="rect">
              <a:avLst/>
            </a:prstGeom>
            <a:ln w="12700" cap="flat">
              <a:noFill/>
              <a:miter lim="400000"/>
              <a:headEnd/>
              <a:tailEnd/>
            </a:ln>
            <a:effectLst/>
          </p:spPr>
        </p:pic>
        <p:grpSp>
          <p:nvGrpSpPr>
            <p:cNvPr id="844" name="组合 9"/>
            <p:cNvGrpSpPr/>
            <p:nvPr/>
          </p:nvGrpSpPr>
          <p:grpSpPr>
            <a:xfrm>
              <a:off x="72007" y="863600"/>
              <a:ext cx="1435827" cy="919163"/>
              <a:chOff x="0" y="0"/>
              <a:chExt cx="1435826" cy="919161"/>
            </a:xfrm>
          </p:grpSpPr>
          <p:sp>
            <p:nvSpPr>
              <p:cNvPr id="841" name="TextBox 12"/>
              <p:cNvSpPr txBox="1"/>
              <p:nvPr/>
            </p:nvSpPr>
            <p:spPr>
              <a:xfrm>
                <a:off x="-1" y="309563"/>
                <a:ext cx="1435828" cy="269241"/>
              </a:xfrm>
              <a:prstGeom prst="rect">
                <a:avLst/>
              </a:prstGeom>
              <a:solidFill>
                <a:srgbClr val="FFFFFF"/>
              </a:solidFill>
              <a:ln w="12700" cap="flat">
                <a:noFill/>
                <a:miter lim="400000"/>
              </a:ln>
              <a:effectLst/>
            </p:spPr>
            <p:txBody>
              <a:bodyPr wrap="square" lIns="45719" tIns="45719" rIns="45719" bIns="45719" numCol="1" anchor="t">
                <a:spAutoFit/>
              </a:bodyPr>
              <a:lstStyle>
                <a:lvl1pPr>
                  <a:defRPr sz="600" b="1"/>
                </a:lvl1pPr>
              </a:lstStyle>
              <a:p>
                <a:pPr rtl="1"/>
                <a:r>
                  <a:t>בטון המטריצה נדבק וניזוק</a:t>
                </a:r>
              </a:p>
            </p:txBody>
          </p:sp>
          <p:sp>
            <p:nvSpPr>
              <p:cNvPr id="842" name="直接箭头连接符 9"/>
              <p:cNvSpPr/>
              <p:nvPr/>
            </p:nvSpPr>
            <p:spPr>
              <a:xfrm flipV="1">
                <a:off x="193106" y="0"/>
                <a:ext cx="325438" cy="309563"/>
              </a:xfrm>
              <a:prstGeom prst="line">
                <a:avLst/>
              </a:prstGeom>
              <a:noFill/>
              <a:ln w="9525" cap="flat">
                <a:solidFill>
                  <a:srgbClr val="FF0000"/>
                </a:solidFill>
                <a:prstDash val="solid"/>
                <a:round/>
                <a:tailEnd type="triangle" w="med" len="med"/>
              </a:ln>
              <a:effectLst/>
            </p:spPr>
            <p:txBody>
              <a:bodyPr wrap="square" lIns="45719" tIns="45719" rIns="45719" bIns="45719" numCol="1" anchor="t">
                <a:noAutofit/>
              </a:bodyPr>
              <a:lstStyle/>
              <a:p/>
            </p:txBody>
          </p:sp>
          <p:sp>
            <p:nvSpPr>
              <p:cNvPr id="843" name="直接箭头连接符 10"/>
              <p:cNvSpPr/>
              <p:nvPr/>
            </p:nvSpPr>
            <p:spPr>
              <a:xfrm>
                <a:off x="193106" y="587375"/>
                <a:ext cx="325438" cy="331788"/>
              </a:xfrm>
              <a:prstGeom prst="line">
                <a:avLst/>
              </a:prstGeom>
              <a:noFill/>
              <a:ln w="9525" cap="flat">
                <a:solidFill>
                  <a:srgbClr val="FF0000"/>
                </a:solidFill>
                <a:prstDash val="solid"/>
                <a:round/>
                <a:tailEnd type="triangle" w="med" len="med"/>
              </a:ln>
              <a:effectLst/>
            </p:spPr>
            <p:txBody>
              <a:bodyPr wrap="square" lIns="45719" tIns="45719" rIns="45719" bIns="45719" numCol="1" anchor="t">
                <a:noAutofit/>
              </a:bodyPr>
              <a:lstStyle/>
              <a:p/>
            </p:txBody>
          </p:sp>
        </p:grpSp>
      </p:grpSp>
      <p:grpSp>
        <p:nvGrpSpPr>
          <p:cNvPr id="848" name="TextBox 31"/>
          <p:cNvGrpSpPr/>
          <p:nvPr/>
        </p:nvGrpSpPr>
        <p:grpSpPr>
          <a:xfrm>
            <a:off x="338455" y="4808220"/>
            <a:ext cx="6263005" cy="1801496"/>
            <a:chOff x="0" y="0"/>
            <a:chExt cx="6263004" cy="1801495"/>
          </a:xfrm>
        </p:grpSpPr>
        <p:sp>
          <p:nvSpPr>
            <p:cNvPr id="846" name="矩形"/>
            <p:cNvSpPr/>
            <p:nvPr/>
          </p:nvSpPr>
          <p:spPr>
            <a:xfrm>
              <a:off x="0" y="-1"/>
              <a:ext cx="6263005" cy="1801497"/>
            </a:xfrm>
            <a:prstGeom prst="rect">
              <a:avLst/>
            </a:prstGeom>
            <a:solidFill>
              <a:srgbClr val="F2F2F2"/>
            </a:solidFill>
            <a:ln w="19050" cap="flat">
              <a:solidFill>
                <a:srgbClr val="F2F2F2"/>
              </a:solidFill>
              <a:prstDash val="sysDash"/>
              <a:miter lim="800000"/>
            </a:ln>
            <a:effectLst/>
          </p:spPr>
          <p:txBody>
            <a:bodyPr wrap="square" lIns="45719" tIns="45719" rIns="45719" bIns="45719" numCol="1" anchor="t">
              <a:noAutofit/>
            </a:bodyPr>
            <a:lstStyle/>
            <a:p>
              <a:pPr>
                <a:lnSpc>
                  <a:spcPct val="125000"/>
                </a:lnSpc>
                <a:defRPr sz="1600"/>
              </a:pPr>
            </a:p>
          </p:txBody>
        </p:sp>
        <p:sp>
          <p:nvSpPr>
            <p:cNvPr id="847" name="Strongly bonded with concrete, stone, steel, and wood;…"/>
            <p:cNvSpPr txBox="1"/>
            <p:nvPr/>
          </p:nvSpPr>
          <p:spPr>
            <a:xfrm>
              <a:off x="55245" y="9524"/>
              <a:ext cx="6152515" cy="1539241"/>
            </a:xfrm>
            <a:prstGeom prst="rect">
              <a:avLst/>
            </a:prstGeom>
            <a:noFill/>
            <a:ln w="12700" cap="flat">
              <a:noFill/>
              <a:miter lim="400000"/>
            </a:ln>
            <a:effectLst/>
          </p:spPr>
          <p:txBody>
            <a:bodyPr wrap="square" lIns="45719" tIns="45719" rIns="45719" bIns="45719" numCol="1" anchor="t">
              <a:spAutoFit/>
            </a:bodyPr>
            <a:lstStyle/>
            <a:p>
              <a:pPr marL="342900" indent="-342900" rtl="1">
                <a:lnSpc>
                  <a:spcPct val="125000"/>
                </a:lnSpc>
                <a:buSzPct val="100000"/>
                <a:buChar char="●"/>
                <a:defRPr sz="1600"/>
              </a:pPr>
              <a:r>
                <a:t>קשור בחוזקה לבטון, אבן, פלדה ועץ;</a:t>
              </a:r>
            </a:p>
            <a:p>
              <a:pPr marL="342900" indent="-342900" rtl="1">
                <a:lnSpc>
                  <a:spcPct val="125000"/>
                </a:lnSpc>
                <a:buSzPct val="100000"/>
                <a:buChar char="●"/>
                <a:defRPr sz="1600"/>
              </a:pPr>
              <a:r>
                <a:t>חוזק כיפוף ממשק (לבטון C40): 3 ימים &gt; 5 MPa;</a:t>
              </a:r>
            </a:p>
            <a:p>
              <a:pPr marL="342900" indent="-342900" rtl="1">
                <a:lnSpc>
                  <a:spcPct val="125000"/>
                </a:lnSpc>
                <a:buSzPct val="100000"/>
                <a:buChar char="●"/>
                <a:defRPr sz="1600"/>
              </a:pPr>
              <a:r>
                <a:t>חוזק הידבקות חיובי (לבטון C40): 3 ימים &gt; 2 MPa;</a:t>
              </a:r>
            </a:p>
            <a:p>
              <a:pPr marL="342900" indent="-342900" rtl="1">
                <a:lnSpc>
                  <a:spcPct val="125000"/>
                </a:lnSpc>
                <a:buSzPct val="100000"/>
                <a:buChar char="●"/>
                <a:defRPr sz="1600"/>
              </a:pPr>
              <a:r>
                <a:t>חוזק הידבקות בין מוטות פלדה לבטון C30 בתנאי משיכה מוגבלת: 6 שעות &gt; 8.5 MPa</a:t>
              </a:r>
            </a:p>
          </p:txBody>
        </p:sp>
      </p:grpSp>
      <p:sp>
        <p:nvSpPr>
          <p:cNvPr id="849" name="右箭头 14"/>
          <p:cNvSpPr/>
          <p:nvPr/>
        </p:nvSpPr>
        <p:spPr>
          <a:xfrm>
            <a:off x="6847719" y="5418104"/>
            <a:ext cx="833439" cy="358776"/>
          </a:xfrm>
          <a:prstGeom prst="rightArrow">
            <a:avLst>
              <a:gd name="adj1" fmla="val 50000"/>
              <a:gd name="adj2" fmla="val 50000"/>
            </a:avLst>
          </a:prstGeom>
          <a:solidFill>
            <a:srgbClr val="FFC000"/>
          </a:solidFill>
          <a:ln w="25400">
            <a:solidFill>
              <a:srgbClr val="BABABA"/>
            </a:solidFill>
          </a:ln>
        </p:spPr>
        <p:txBody>
          <a:bodyPr lIns="45719" rIns="45719" anchor="ctr"/>
          <a:lstStyle/>
          <a:p>
            <a:pPr algn="ctr">
              <a:defRPr b="1">
                <a:solidFill>
                  <a:srgbClr val="FFFFFF"/>
                </a:solidFill>
              </a:defRPr>
            </a:pPr>
          </a:p>
        </p:txBody>
      </p:sp>
      <p:sp>
        <p:nvSpPr>
          <p:cNvPr id="850" name="TextBox 1"/>
          <p:cNvSpPr txBox="1"/>
          <p:nvPr/>
        </p:nvSpPr>
        <p:spPr>
          <a:xfrm>
            <a:off x="7927720" y="5129178"/>
            <a:ext cx="4333427" cy="808991"/>
          </a:xfrm>
          <a:prstGeom prst="rect">
            <a:avLst/>
          </a:prstGeom>
          <a:solidFill>
            <a:srgbClr val="F2F2F2"/>
          </a:solidFill>
          <a:ln w="19050">
            <a:solidFill>
              <a:srgbClr val="F2F2F2"/>
            </a:solidFill>
            <a:prstDash val="sysDash"/>
            <a:miter/>
          </a:ln>
        </p:spPr>
        <p:txBody>
          <a:bodyPr wrap="none" lIns="45719" rIns="45719">
            <a:spAutoFit/>
          </a:bodyPr>
          <a:lstStyle/>
          <a:p>
            <a:pPr marL="285750" indent="-285750" rtl="1">
              <a:lnSpc>
                <a:spcPct val="150000"/>
              </a:lnSpc>
              <a:buSzPct val="100000"/>
              <a:buChar char="➢"/>
              <a:defRPr b="1">
                <a:solidFill>
                  <a:srgbClr val="C00000"/>
                </a:solidFill>
              </a:defRPr>
            </a:pPr>
            <a:r>
              <a:t>הדבקה בשכבה דקה 1–10 מ"מ</a:t>
            </a:r>
          </a:p>
          <a:p>
            <a:pPr marL="285750" indent="-285750" rtl="1">
              <a:lnSpc>
                <a:spcPct val="150000"/>
              </a:lnSpc>
              <a:buSzPct val="100000"/>
              <a:buChar char="➢"/>
              <a:defRPr b="1">
                <a:solidFill>
                  <a:srgbClr val="C00000"/>
                </a:solidFill>
              </a:defRPr>
            </a:pPr>
            <a:r>
              <a:t>שתילת מוטות חיזוק וברגים</a:t>
            </a:r>
          </a:p>
        </p:txBody>
      </p:sp>
      <p:pic>
        <p:nvPicPr>
          <p:cNvPr id="851" name="图片 15" descr="图片 15"/>
          <p:cNvPicPr>
            <a:picLocks noChangeAspect="1"/>
          </p:cNvPicPr>
          <p:nvPr/>
        </p:nvPicPr>
        <p:blipFill>
          <a:blip r:embed="rId2"/>
          <a:stretch>
            <a:fillRect/>
          </a:stretch>
        </p:blipFill>
        <p:spPr>
          <a:xfrm>
            <a:off x="8611723" y="1897063"/>
            <a:ext cx="1968501" cy="2624137"/>
          </a:xfrm>
          <a:prstGeom prst="rect">
            <a:avLst/>
          </a:prstGeom>
          <a:ln w="12700">
            <a:miter lim="400000"/>
            <a:headEnd/>
            <a:tailEnd/>
          </a:ln>
        </p:spPr>
      </p:pic>
      <p:sp>
        <p:nvSpPr>
          <p:cNvPr id="852" name="TextBox 12"/>
          <p:cNvSpPr txBox="1"/>
          <p:nvPr/>
        </p:nvSpPr>
        <p:spPr>
          <a:xfrm>
            <a:off x="9130837" y="2317750"/>
            <a:ext cx="931863" cy="180340"/>
          </a:xfrm>
          <a:prstGeom prst="rect">
            <a:avLst/>
          </a:prstGeom>
          <a:solidFill>
            <a:srgbClr val="FFFFFF"/>
          </a:solidFill>
          <a:ln w="12700">
            <a:miter lim="400000"/>
          </a:ln>
        </p:spPr>
        <p:txBody>
          <a:bodyPr lIns="45719" rIns="45719">
            <a:spAutoFit/>
          </a:bodyPr>
          <a:lstStyle>
            <a:lvl1pPr algn="ctr">
              <a:defRPr sz="600" b="1"/>
            </a:lvl1pPr>
          </a:lstStyle>
          <a:p>
            <a:pPr rtl="1"/>
            <a:r>
              <a:t>הרס מטריצה</a:t>
            </a:r>
          </a:p>
        </p:txBody>
      </p:sp>
      <p:sp>
        <p:nvSpPr>
          <p:cNvPr id="853" name="直接箭头连接符 17"/>
          <p:cNvSpPr/>
          <p:nvPr/>
        </p:nvSpPr>
        <p:spPr>
          <a:xfrm flipH="1">
            <a:off x="9268948" y="2595563"/>
            <a:ext cx="90489" cy="473076"/>
          </a:xfrm>
          <a:prstGeom prst="line">
            <a:avLst/>
          </a:prstGeom>
          <a:ln>
            <a:solidFill>
              <a:srgbClr val="FF0000"/>
            </a:solidFill>
            <a:tailEnd type="triangle"/>
          </a:ln>
        </p:spPr>
        <p:txBody>
          <a:bodyPr lIns="45719" rIns="45719"/>
          <a:lstStyle/>
          <a:p/>
        </p:txBody>
      </p:sp>
      <p:sp>
        <p:nvSpPr>
          <p:cNvPr id="854" name="TextBox 12"/>
          <p:cNvSpPr txBox="1"/>
          <p:nvPr/>
        </p:nvSpPr>
        <p:spPr>
          <a:xfrm>
            <a:off x="609600" y="986155"/>
            <a:ext cx="4307840" cy="332741"/>
          </a:xfrm>
          <a:prstGeom prst="rect">
            <a:avLst/>
          </a:prstGeom>
          <a:ln w="12700">
            <a:miter lim="400000"/>
          </a:ln>
        </p:spPr>
        <p:txBody>
          <a:bodyPr lIns="45719" rIns="45719">
            <a:spAutoFit/>
          </a:bodyPr>
          <a:lstStyle>
            <a:lvl1pPr defTabSz="457200">
              <a:buSzPct val="100000"/>
              <a:buChar char="➢"/>
              <a:defRPr sz="1600" b="1">
                <a:solidFill>
                  <a:srgbClr val="002060"/>
                </a:solidFill>
              </a:defRPr>
            </a:lvl1pPr>
          </a:lstStyle>
          <a:p>
            <a:pPr rtl="1"/>
            <a:r>
              <a:t>ביצועי הידבקות ממשק</a:t>
            </a:r>
          </a:p>
        </p:txBody>
      </p:sp>
      <p:pic>
        <p:nvPicPr>
          <p:cNvPr id="2" name="图片 1"/>
          <p:cNvPicPr/>
          <p:nvPr/>
        </p:nvPicPr>
        <p:blipFill>
          <a:blip r:embed="rId3">
            <a:extLst>
              <a:ext uri="{96DAC541-7B7A-43D3-8B79-37D633B846F1}">
                <asvg:svgBlip xmlns:asvg="http://schemas.microsoft.com/office/drawing/2016/SVG/main" r:embed="rId4"/>
              </a:ext>
            </a:extLst>
          </a:blip>
          <a:stretch>
            <a:fillRect/>
          </a:stretch>
        </p:blipFill>
        <p:spPr>
          <a:xfrm>
            <a:off x="5905500" y="3238500"/>
            <a:ext cx="381000" cy="381000"/>
          </a:xfrm>
          <a:prstGeom prst="rect">
            <a:avLst/>
          </a:prstGeom>
        </p:spPr>
      </p:pic>
      <p:pic>
        <p:nvPicPr>
          <p:cNvPr id="4" name="图片 3" descr="nnVXl"/>
          <p:cNvPicPr>
            <a:picLocks noChangeAspect="1"/>
          </p:cNvPicPr>
          <p:nvPr/>
        </p:nvPicPr>
        <p:blipFill>
          <a:blip r:embed="rId5"/>
          <a:stretch>
            <a:fillRect/>
          </a:stretch>
        </p:blipFill>
        <p:spPr>
          <a:xfrm>
            <a:off x="1127760" y="1844675"/>
            <a:ext cx="3398520" cy="2351405"/>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graphicFrame>
        <p:nvGraphicFramePr>
          <p:cNvPr id="859" name="Group 41"/>
          <p:cNvGraphicFramePr/>
          <p:nvPr/>
        </p:nvGraphicFramePr>
        <p:xfrm>
          <a:off x="2051686" y="2445746"/>
          <a:ext cx="6558913" cy="2282796"/>
        </p:xfrm>
        <a:graphic>
          <a:graphicData uri="http://schemas.openxmlformats.org/drawingml/2006/table">
            <a:tbl>
              <a:tblPr>
                <a:tableStyleId>{4C3C2611-4C71-4FC5-86AE-919BDF0F9419}</a:tableStyleId>
              </a:tblPr>
              <a:tblGrid>
                <a:gridCol w="1928985"/>
                <a:gridCol w="1342297"/>
                <a:gridCol w="1640184"/>
                <a:gridCol w="1647446"/>
              </a:tblGrid>
              <a:tr h="570699">
                <a:tc>
                  <a:txBody>
                    <a:bodyPr/>
                    <a:lstStyle/>
                    <a:p>
                      <a:pPr algn="ctr" rtl="1">
                        <a:defRPr sz="1800"/>
                      </a:pPr>
                      <a:r>
                        <a:rPr sz="1200">
                          <a:latin typeface="Calibri" panose="020F0502020204030204" charset="0"/>
                          <a:cs typeface="Calibri" panose="020F0502020204030204" charset="0"/>
                          <a:sym typeface="MiSans" panose="00000500000000000000" charset="-122"/>
                        </a:rPr>
                        <a:t>סוגי חומרים</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solidFill>
                      <a:srgbClr val="F2F2F2"/>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טיט MPC</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solidFill>
                      <a:srgbClr val="F2F2F2"/>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בטון MPC</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solidFill>
                      <a:srgbClr val="F2F2F2"/>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בטון OPC</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solidFill>
                      <a:srgbClr val="F2F2F2"/>
                    </a:solidFill>
                  </a:tcPr>
                </a:tc>
              </a:tr>
              <a:tr h="570699">
                <a:tc>
                  <a:txBody>
                    <a:bodyPr/>
                    <a:lstStyle/>
                    <a:p>
                      <a:pPr algn="ctr" defTabSz="913130" rtl="1">
                        <a:defRPr sz="1800"/>
                      </a:pPr>
                      <a:r>
                        <a:rPr sz="1200">
                          <a:latin typeface="Calibri" panose="020F0502020204030204" charset="0"/>
                          <a:cs typeface="Calibri" panose="020F0502020204030204" charset="0"/>
                          <a:sym typeface="MiSans" panose="00000500000000000000" charset="-122"/>
                        </a:rPr>
                        <a:t>חוזק לחיצה /MPa</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c>
                  <a:txBody>
                    <a:bodyPr/>
                    <a:lstStyle/>
                    <a:p>
                      <a:pPr algn="ctr" defTabSz="913130">
                        <a:defRPr sz="1800"/>
                      </a:pPr>
                      <a:r>
                        <a:rPr sz="1200">
                          <a:latin typeface="Calibri" panose="020F0502020204030204" charset="0"/>
                          <a:cs typeface="Calibri" panose="020F0502020204030204" charset="0"/>
                          <a:sym typeface="MiSans" panose="00000500000000000000" charset="-122"/>
                        </a:rPr>
                        <a:t>69.8</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c>
                  <a:txBody>
                    <a:bodyPr/>
                    <a:lstStyle/>
                    <a:p>
                      <a:pPr algn="ctr" defTabSz="913130">
                        <a:defRPr sz="1800"/>
                      </a:pPr>
                      <a:r>
                        <a:rPr sz="1200" b="1">
                          <a:solidFill>
                            <a:srgbClr val="C00000"/>
                          </a:solidFill>
                          <a:latin typeface="Calibri" panose="020F0502020204030204" charset="0"/>
                          <a:cs typeface="Calibri" panose="020F0502020204030204" charset="0"/>
                          <a:sym typeface="MiSans" panose="00000500000000000000" charset="-122"/>
                        </a:rPr>
                        <a:t>57.8</a:t>
                      </a:r>
                      <a:endParaRPr sz="1200" b="1">
                        <a:solidFill>
                          <a:srgbClr val="C00000"/>
                        </a:solidFill>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c>
                  <a:txBody>
                    <a:bodyPr/>
                    <a:lstStyle/>
                    <a:p>
                      <a:pPr algn="ctr" defTabSz="913130">
                        <a:defRPr sz="1800"/>
                      </a:pPr>
                      <a:r>
                        <a:rPr sz="1200">
                          <a:latin typeface="Calibri" panose="020F0502020204030204" charset="0"/>
                          <a:cs typeface="Calibri" panose="020F0502020204030204" charset="0"/>
                          <a:sym typeface="MiSans" panose="00000500000000000000" charset="-122"/>
                        </a:rPr>
                        <a:t>56.9</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r>
              <a:tr h="570699">
                <a:tc>
                  <a:txBody>
                    <a:bodyPr/>
                    <a:lstStyle/>
                    <a:p>
                      <a:pPr algn="ctr" defTabSz="913130" rtl="1">
                        <a:defRPr sz="1800"/>
                      </a:pPr>
                      <a:r>
                        <a:rPr sz="1200">
                          <a:latin typeface="Calibri" panose="020F0502020204030204" charset="0"/>
                          <a:cs typeface="Calibri" panose="020F0502020204030204" charset="0"/>
                          <a:sym typeface="MiSans" panose="00000500000000000000" charset="-122"/>
                        </a:rPr>
                        <a:t>עמידות שחיקה IA</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c>
                  <a:txBody>
                    <a:bodyPr/>
                    <a:lstStyle/>
                    <a:p>
                      <a:pPr algn="ctr" defTabSz="913130">
                        <a:defRPr sz="1800"/>
                      </a:pPr>
                      <a:r>
                        <a:rPr sz="1200">
                          <a:latin typeface="Calibri" panose="020F0502020204030204" charset="0"/>
                          <a:cs typeface="Calibri" panose="020F0502020204030204" charset="0"/>
                          <a:sym typeface="MiSans" panose="00000500000000000000" charset="-122"/>
                        </a:rPr>
                        <a:t>7.12</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c>
                  <a:txBody>
                    <a:bodyPr/>
                    <a:lstStyle/>
                    <a:p>
                      <a:pPr algn="ctr" defTabSz="913130">
                        <a:defRPr sz="1800"/>
                      </a:pPr>
                      <a:r>
                        <a:rPr sz="1200" b="1">
                          <a:solidFill>
                            <a:srgbClr val="C00000"/>
                          </a:solidFill>
                          <a:latin typeface="Calibri" panose="020F0502020204030204" charset="0"/>
                          <a:cs typeface="Calibri" panose="020F0502020204030204" charset="0"/>
                          <a:sym typeface="MiSans" panose="00000500000000000000" charset="-122"/>
                        </a:rPr>
                        <a:t>7.87</a:t>
                      </a:r>
                      <a:endParaRPr sz="1200" b="1">
                        <a:solidFill>
                          <a:srgbClr val="C00000"/>
                        </a:solidFill>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c>
                  <a:txBody>
                    <a:bodyPr/>
                    <a:lstStyle/>
                    <a:p>
                      <a:pPr algn="ctr" defTabSz="913130">
                        <a:defRPr sz="1800"/>
                      </a:pPr>
                      <a:r>
                        <a:rPr sz="1200">
                          <a:latin typeface="Calibri" panose="020F0502020204030204" charset="0"/>
                          <a:cs typeface="Calibri" panose="020F0502020204030204" charset="0"/>
                          <a:sym typeface="MiSans" panose="00000500000000000000" charset="-122"/>
                        </a:rPr>
                        <a:t>3.92</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r>
              <a:tr h="570699">
                <a:tc>
                  <a:txBody>
                    <a:bodyPr/>
                    <a:lstStyle/>
                    <a:p>
                      <a:pPr algn="ctr" defTabSz="913130" rtl="1">
                        <a:defRPr sz="1800"/>
                      </a:pPr>
                      <a:r>
                        <a:rPr sz="1200">
                          <a:latin typeface="Calibri" panose="020F0502020204030204" charset="0"/>
                          <a:cs typeface="Calibri" panose="020F0502020204030204" charset="0"/>
                          <a:sym typeface="MiSans" panose="00000500000000000000" charset="-122"/>
                        </a:rPr>
                        <a:t>קצב שחיקה /kg/m²</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c>
                  <a:txBody>
                    <a:bodyPr/>
                    <a:lstStyle/>
                    <a:p>
                      <a:pPr algn="ctr" defTabSz="913130">
                        <a:defRPr sz="1800"/>
                      </a:pPr>
                      <a:r>
                        <a:rPr sz="1200">
                          <a:latin typeface="Calibri" panose="020F0502020204030204" charset="0"/>
                          <a:cs typeface="Calibri" panose="020F0502020204030204" charset="0"/>
                          <a:sym typeface="MiSans" panose="00000500000000000000" charset="-122"/>
                        </a:rPr>
                        <a:t>1.95</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c>
                  <a:txBody>
                    <a:bodyPr/>
                    <a:lstStyle/>
                    <a:p>
                      <a:pPr algn="ctr" defTabSz="913130">
                        <a:defRPr sz="1800"/>
                      </a:pPr>
                      <a:r>
                        <a:rPr sz="1200" b="1">
                          <a:solidFill>
                            <a:srgbClr val="C00000"/>
                          </a:solidFill>
                          <a:latin typeface="Calibri" panose="020F0502020204030204" charset="0"/>
                          <a:cs typeface="Calibri" panose="020F0502020204030204" charset="0"/>
                          <a:sym typeface="MiSans" panose="00000500000000000000" charset="-122"/>
                        </a:rPr>
                        <a:t>1.31</a:t>
                      </a:r>
                      <a:endParaRPr sz="1200" b="1">
                        <a:solidFill>
                          <a:srgbClr val="C00000"/>
                        </a:solidFill>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c>
                  <a:txBody>
                    <a:bodyPr/>
                    <a:lstStyle/>
                    <a:p>
                      <a:pPr algn="ctr" defTabSz="913130">
                        <a:defRPr sz="1800"/>
                      </a:pPr>
                      <a:r>
                        <a:rPr sz="1200">
                          <a:latin typeface="Calibri" panose="020F0502020204030204" charset="0"/>
                          <a:cs typeface="Calibri" panose="020F0502020204030204" charset="0"/>
                          <a:sym typeface="MiSans" panose="00000500000000000000" charset="-122"/>
                        </a:rPr>
                        <a:t>3.0~3.5</a:t>
                      </a:r>
                      <a:endParaRPr sz="1200">
                        <a:latin typeface="Calibri" panose="020F0502020204030204" charset="0"/>
                        <a:cs typeface="Calibri" panose="020F0502020204030204" charset="0"/>
                        <a:sym typeface="MiSans" panose="00000500000000000000" charset="-122"/>
                      </a:endParaRPr>
                    </a:p>
                  </a:txBody>
                  <a:tcPr marL="45700" marR="45700" marT="45700" marB="45700" anchor="ctr" anchorCtr="0" horzOverflow="overflow"/>
                </a:tc>
              </a:tr>
            </a:tbl>
          </a:graphicData>
        </a:graphic>
      </p:graphicFrame>
      <p:sp>
        <p:nvSpPr>
          <p:cNvPr id="860" name="矩形 8"/>
          <p:cNvSpPr txBox="1"/>
          <p:nvPr/>
        </p:nvSpPr>
        <p:spPr>
          <a:xfrm>
            <a:off x="3169920" y="1577339"/>
            <a:ext cx="4333240" cy="650241"/>
          </a:xfrm>
          <a:prstGeom prst="rect">
            <a:avLst/>
          </a:prstGeom>
          <a:ln w="12700">
            <a:miter lim="400000"/>
          </a:ln>
        </p:spPr>
        <p:txBody>
          <a:bodyPr lIns="45719" rIns="45719">
            <a:spAutoFit/>
          </a:bodyPr>
          <a:lstStyle>
            <a:lvl1pPr>
              <a:defRPr b="1"/>
            </a:lvl1pPr>
          </a:lstStyle>
          <a:p>
            <a:pPr rtl="1"/>
            <a:r>
              <a:rPr>
                <a:latin typeface="Calibri" panose="020F0502020204030204" charset="0"/>
                <a:cs typeface="Calibri" panose="020F0502020204030204" charset="0"/>
              </a:rPr>
              <a:t>השוואת עמידות שחיקה בין MPC לחומרים אחרים</a:t>
            </a:r>
            <a:endParaRPr>
              <a:latin typeface="Calibri" panose="020F0502020204030204" charset="0"/>
              <a:cs typeface="Calibri" panose="020F0502020204030204" charset="0"/>
            </a:endParaRPr>
          </a:p>
        </p:txBody>
      </p:sp>
      <p:sp>
        <p:nvSpPr>
          <p:cNvPr id="861" name="TextBox 13"/>
          <p:cNvSpPr/>
          <p:nvPr/>
        </p:nvSpPr>
        <p:spPr>
          <a:xfrm>
            <a:off x="692150" y="1700213"/>
            <a:ext cx="2511425" cy="398781"/>
          </a:xfrm>
          <a:prstGeom prst="rect">
            <a:avLst/>
          </a:prstGeom>
          <a:solidFill>
            <a:srgbClr val="FFFFFF"/>
          </a:solidFill>
          <a:ln w="12700">
            <a:miter lim="400000"/>
          </a:ln>
        </p:spPr>
        <p:txBody>
          <a:bodyPr lIns="45719" rIns="45719"/>
          <a:lstStyle/>
          <a:p>
            <a:pPr>
              <a:defRPr sz="2000">
                <a:solidFill>
                  <a:srgbClr val="006600"/>
                </a:solidFill>
              </a:defRPr>
            </a:pPr>
            <a:endParaRPr>
              <a:latin typeface="Calibri" panose="020F0502020204030204" charset="0"/>
              <a:cs typeface="Calibri" panose="020F0502020204030204" charset="0"/>
            </a:endParaRPr>
          </a:p>
        </p:txBody>
      </p:sp>
      <p:grpSp>
        <p:nvGrpSpPr>
          <p:cNvPr id="866" name="组合 11"/>
          <p:cNvGrpSpPr/>
          <p:nvPr/>
        </p:nvGrpSpPr>
        <p:grpSpPr>
          <a:xfrm>
            <a:off x="8850630" y="2519679"/>
            <a:ext cx="2937511" cy="3401060"/>
            <a:chOff x="0" y="0"/>
            <a:chExt cx="2937510" cy="3401059"/>
          </a:xfrm>
        </p:grpSpPr>
        <p:grpSp>
          <p:nvGrpSpPr>
            <p:cNvPr id="864" name="矩形 21"/>
            <p:cNvGrpSpPr/>
            <p:nvPr/>
          </p:nvGrpSpPr>
          <p:grpSpPr>
            <a:xfrm>
              <a:off x="521970" y="-1"/>
              <a:ext cx="2415541" cy="3401061"/>
              <a:chOff x="0" y="0"/>
              <a:chExt cx="2415539" cy="3401059"/>
            </a:xfrm>
          </p:grpSpPr>
          <p:sp>
            <p:nvSpPr>
              <p:cNvPr id="862" name="矩形"/>
              <p:cNvSpPr/>
              <p:nvPr/>
            </p:nvSpPr>
            <p:spPr>
              <a:xfrm>
                <a:off x="0" y="-1"/>
                <a:ext cx="2415540" cy="3401061"/>
              </a:xfrm>
              <a:prstGeom prst="rect">
                <a:avLst/>
              </a:prstGeom>
              <a:solidFill>
                <a:srgbClr val="F2F2F2"/>
              </a:solidFill>
              <a:ln w="19050" cap="flat">
                <a:solidFill>
                  <a:srgbClr val="D9D9D9"/>
                </a:solidFill>
                <a:prstDash val="sysDash"/>
                <a:round/>
              </a:ln>
              <a:effectLst/>
            </p:spPr>
            <p:txBody>
              <a:bodyPr wrap="square" lIns="45719" tIns="45719" rIns="45719" bIns="45719" numCol="1" anchor="t">
                <a:noAutofit/>
              </a:bodyPr>
              <a:lstStyle/>
              <a:p>
                <a:pPr algn="just">
                  <a:lnSpc>
                    <a:spcPct val="125000"/>
                  </a:lnSpc>
                  <a:defRPr sz="1600"/>
                </a:pPr>
                <a:endParaRPr>
                  <a:latin typeface="Calibri" panose="020F0502020204030204" charset="0"/>
                  <a:cs typeface="Calibri" panose="020F0502020204030204" charset="0"/>
                </a:endParaRPr>
              </a:p>
            </p:txBody>
          </p:sp>
          <p:sp>
            <p:nvSpPr>
              <p:cNvPr id="863" name="MPC concrete exhibits wear resistance up to twice that of ordinary concrete, making it suitable for rapid repair of high-wear or damaged areas such as concrete pavements, bridge decks, garage floors, airport runways, and aprons."/>
              <p:cNvSpPr txBox="1"/>
              <p:nvPr/>
            </p:nvSpPr>
            <p:spPr>
              <a:xfrm>
                <a:off x="55245" y="9524"/>
                <a:ext cx="2305050" cy="3348991"/>
              </a:xfrm>
              <a:prstGeom prst="rect">
                <a:avLst/>
              </a:prstGeom>
              <a:noFill/>
              <a:ln w="12700" cap="flat">
                <a:noFill/>
                <a:miter lim="400000"/>
              </a:ln>
              <a:effectLst/>
            </p:spPr>
            <p:txBody>
              <a:bodyPr wrap="square" lIns="45719" tIns="45719" rIns="45719" bIns="45719" numCol="1" anchor="t">
                <a:spAutoFit/>
              </a:bodyPr>
              <a:lstStyle>
                <a:lvl1pPr algn="just">
                  <a:lnSpc>
                    <a:spcPct val="125000"/>
                  </a:lnSpc>
                  <a:defRPr sz="1600"/>
                </a:lvl1pPr>
              </a:lstStyle>
              <a:p>
                <a:pPr rtl="1"/>
                <a:r>
                  <a:rPr>
                    <a:latin typeface="Calibri" panose="020F0502020204030204" charset="0"/>
                    <a:cs typeface="Calibri" panose="020F0502020204030204" charset="0"/>
                  </a:rPr>
                  <a:t>בטון MPC מציג עמידות שחיקה עד פי שניים מבטון רגיל, מה שהופך אותו למתאים לתיקון מהיר של אזורים בעלי שחיקה גבוהה או פגומים כגון כבישי בטון, סיפוני גשרים, רצפות חניון, מסלולי שדה תעופה ומשטחי חניה.</a:t>
                </a:r>
                <a:endParaRPr>
                  <a:latin typeface="Calibri" panose="020F0502020204030204" charset="0"/>
                  <a:cs typeface="Calibri" panose="020F0502020204030204" charset="0"/>
                </a:endParaRPr>
              </a:p>
            </p:txBody>
          </p:sp>
        </p:grpSp>
        <p:sp>
          <p:nvSpPr>
            <p:cNvPr id="865" name="右箭头 10"/>
            <p:cNvSpPr/>
            <p:nvPr/>
          </p:nvSpPr>
          <p:spPr>
            <a:xfrm>
              <a:off x="0" y="620068"/>
              <a:ext cx="502277" cy="386227"/>
            </a:xfrm>
            <a:prstGeom prst="rightArrow">
              <a:avLst>
                <a:gd name="adj1" fmla="val 50000"/>
                <a:gd name="adj2" fmla="val 50000"/>
              </a:avLst>
            </a:prstGeom>
            <a:solidFill>
              <a:srgbClr val="FFC000"/>
            </a:solidFill>
            <a:ln w="25400" cap="flat">
              <a:solidFill>
                <a:srgbClr val="BABABA"/>
              </a:solidFill>
              <a:prstDash val="solid"/>
              <a:round/>
            </a:ln>
            <a:effectLst/>
          </p:spPr>
          <p:txBody>
            <a:bodyPr wrap="square" lIns="45719" tIns="45719" rIns="45719" bIns="45719" numCol="1" anchor="ctr">
              <a:noAutofit/>
            </a:bodyPr>
            <a:lstStyle/>
            <a:p>
              <a:pPr algn="ctr">
                <a:defRPr b="1">
                  <a:solidFill>
                    <a:srgbClr val="FFFFFF"/>
                  </a:solidFill>
                </a:defRPr>
              </a:pPr>
              <a:endParaRPr>
                <a:latin typeface="Calibri" panose="020F0502020204030204" charset="0"/>
                <a:cs typeface="Calibri" panose="020F0502020204030204" charset="0"/>
              </a:endParaRPr>
            </a:p>
          </p:txBody>
        </p:sp>
      </p:grpSp>
      <p:sp>
        <p:nvSpPr>
          <p:cNvPr id="867" name="TextBox 12"/>
          <p:cNvSpPr txBox="1"/>
          <p:nvPr/>
        </p:nvSpPr>
        <p:spPr>
          <a:xfrm>
            <a:off x="609282" y="985837"/>
            <a:ext cx="3142299" cy="332741"/>
          </a:xfrm>
          <a:prstGeom prst="rect">
            <a:avLst/>
          </a:prstGeom>
          <a:ln w="12700">
            <a:miter lim="400000"/>
          </a:ln>
        </p:spPr>
        <p:txBody>
          <a:bodyPr lIns="45719" rIns="45719">
            <a:spAutoFit/>
          </a:bodyPr>
          <a:lstStyle>
            <a:lvl1pPr defTabSz="457200">
              <a:buSzPct val="100000"/>
              <a:buChar char="➢"/>
              <a:defRPr sz="1600" b="1"/>
            </a:lvl1pPr>
          </a:lstStyle>
          <a:p>
            <a:pPr rtl="1"/>
            <a:r>
              <a:rPr>
                <a:latin typeface="Calibri" panose="020F0502020204030204" charset="0"/>
                <a:cs typeface="Calibri" panose="020F0502020204030204" charset="0"/>
              </a:rPr>
              <a:t>עמידות שחיקה מצוינת</a:t>
            </a:r>
            <a:endParaRPr>
              <a:latin typeface="Calibri" panose="020F0502020204030204" charset="0"/>
              <a:cs typeface="Calibri" panose="020F0502020204030204" charset="0"/>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9"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graphicFrame>
        <p:nvGraphicFramePr>
          <p:cNvPr id="870" name="表格 3"/>
          <p:cNvGraphicFramePr/>
          <p:nvPr/>
        </p:nvGraphicFramePr>
        <p:xfrm>
          <a:off x="1905000" y="2349500"/>
          <a:ext cx="8763000" cy="2278066"/>
        </p:xfrm>
        <a:graphic>
          <a:graphicData uri="http://schemas.openxmlformats.org/drawingml/2006/table">
            <a:tbl>
              <a:tblPr>
                <a:tableStyleId>{4C3C2611-4C71-4FC5-86AE-919BDF0F9419}</a:tableStyleId>
              </a:tblPr>
              <a:tblGrid>
                <a:gridCol w="2111087"/>
                <a:gridCol w="1109600"/>
                <a:gridCol w="1107704"/>
                <a:gridCol w="1107704"/>
                <a:gridCol w="1109601"/>
                <a:gridCol w="1109600"/>
                <a:gridCol w="1107704"/>
              </a:tblGrid>
              <a:tr h="455613">
                <a:tc rowSpan="2">
                  <a:txBody>
                    <a:bodyPr/>
                    <a:lstStyle/>
                    <a:p>
                      <a:pPr algn="ctr" defTabSz="913130" rtl="1">
                        <a:defRPr sz="1800"/>
                      </a:pPr>
                      <a:r>
                        <a:rPr sz="900">
                          <a:latin typeface="Calibri" panose="020F0502020204030204" charset="0"/>
                          <a:cs typeface="Calibri" panose="020F0502020204030204" charset="0"/>
                          <a:sym typeface="MiSans" panose="00000500000000000000" charset="-122"/>
                        </a:rPr>
                        <a:t>סוג תמיסת מלח</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solidFill>
                      <a:srgbClr val="F2F2F2"/>
                    </a:solidFill>
                  </a:tcPr>
                </a:tc>
                <a:tc gridSpan="3">
                  <a:txBody>
                    <a:bodyPr/>
                    <a:lstStyle/>
                    <a:p>
                      <a:pPr algn="ctr" defTabSz="913130" rtl="1">
                        <a:defRPr sz="1800"/>
                      </a:pPr>
                      <a:r>
                        <a:rPr sz="900">
                          <a:latin typeface="Calibri" panose="020F0502020204030204" charset="0"/>
                          <a:cs typeface="Calibri" panose="020F0502020204030204" charset="0"/>
                          <a:sym typeface="MiSans" panose="00000500000000000000" charset="-122"/>
                        </a:rPr>
                        <a:t>חוזק כיפוף /MPa</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solidFill>
                      <a:srgbClr val="F2F2F2"/>
                    </a:solidFill>
                  </a:tcPr>
                </a:tc>
                <a:tc hMerge="1">
                  <a:tcPr/>
                </a:tc>
                <a:tc hMerge="1">
                  <a:tcPr/>
                </a:tc>
                <a:tc gridSpan="3">
                  <a:txBody>
                    <a:bodyPr/>
                    <a:lstStyle/>
                    <a:p>
                      <a:pPr algn="ctr" defTabSz="913130" rtl="1">
                        <a:defRPr sz="1800"/>
                      </a:pPr>
                      <a:r>
                        <a:rPr sz="900">
                          <a:latin typeface="Calibri" panose="020F0502020204030204" charset="0"/>
                          <a:cs typeface="Calibri" panose="020F0502020204030204" charset="0"/>
                          <a:sym typeface="MiSans" panose="00000500000000000000" charset="-122"/>
                        </a:rPr>
                        <a:t>חוזק לחיצה /MPa</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solidFill>
                      <a:srgbClr val="F2F2F2"/>
                    </a:solidFill>
                  </a:tcPr>
                </a:tc>
                <a:tc hMerge="1">
                  <a:tcPr/>
                </a:tc>
                <a:tc hMerge="1">
                  <a:tcPr/>
                </a:tc>
              </a:tr>
              <a:tr h="455613">
                <a:tc vMerge="1">
                  <a:tcPr/>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30d</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solidFill>
                      <a:srgbClr val="F2F2F2"/>
                    </a:solidFill>
                  </a:tcPr>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70d</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solidFill>
                      <a:srgbClr val="F2F2F2"/>
                    </a:solidFill>
                  </a:tcPr>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210d</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solidFill>
                      <a:srgbClr val="F2F2F2"/>
                    </a:solidFill>
                  </a:tcPr>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30d</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solidFill>
                      <a:srgbClr val="F2F2F2"/>
                    </a:solidFill>
                  </a:tcPr>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70d</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solidFill>
                      <a:srgbClr val="F2F2F2"/>
                    </a:solidFill>
                  </a:tcPr>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210d</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solidFill>
                      <a:srgbClr val="F2F2F2"/>
                    </a:solidFill>
                  </a:tcPr>
                </a:tc>
              </a:tr>
              <a:tr h="455613">
                <a:tc>
                  <a:txBody>
                    <a:bodyPr/>
                    <a:lstStyle/>
                    <a:p>
                      <a:pPr algn="ctr" defTabSz="913130">
                        <a:defRPr sz="1800"/>
                      </a:pPr>
                      <a:r>
                        <a:rPr sz="900">
                          <a:latin typeface="Calibri" panose="020F0502020204030204" charset="0"/>
                          <a:cs typeface="Calibri" panose="020F0502020204030204" charset="0"/>
                          <a:sym typeface="MiSans" panose="00000500000000000000" charset="-122"/>
                        </a:rPr>
                        <a:t>10% Na 2 SO 4</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7.75</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7.85</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8.51</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67.5</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65.1</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66.1</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r>
              <a:tr h="455613">
                <a:tc>
                  <a:txBody>
                    <a:bodyPr/>
                    <a:lstStyle/>
                    <a:p>
                      <a:pPr algn="ctr" defTabSz="913130">
                        <a:defRPr sz="1800"/>
                      </a:pPr>
                      <a:r>
                        <a:rPr sz="900">
                          <a:latin typeface="Calibri" panose="020F0502020204030204" charset="0"/>
                          <a:cs typeface="Calibri" panose="020F0502020204030204" charset="0"/>
                          <a:sym typeface="MiSans" panose="00000500000000000000" charset="-122"/>
                        </a:rPr>
                        <a:t>10% MgSO 4</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7.85</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8.24</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8.65</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70.1</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72.6</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74.0</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r>
              <a:tr h="455613">
                <a:tc>
                  <a:txBody>
                    <a:bodyPr/>
                    <a:lstStyle/>
                    <a:p>
                      <a:pPr algn="ctr" defTabSz="913130" rtl="1">
                        <a:defRPr sz="1800"/>
                      </a:pPr>
                      <a:r>
                        <a:rPr sz="900">
                          <a:latin typeface="Calibri" panose="020F0502020204030204" charset="0"/>
                          <a:cs typeface="Calibri" panose="020F0502020204030204" charset="0"/>
                          <a:sym typeface="MiSans" panose="00000500000000000000" charset="-122"/>
                        </a:rPr>
                        <a:t>מי ים מדומים</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8.05</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8.44</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8.74</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68.3</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69.4</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c>
                  <a:txBody>
                    <a:bodyPr/>
                    <a:lstStyle/>
                    <a:p>
                      <a:pPr algn="ctr" defTabSz="913130">
                        <a:defRPr sz="1800"/>
                      </a:pPr>
                      <a:r>
                        <a:rPr sz="900">
                          <a:latin typeface="Calibri" panose="020F0502020204030204" charset="0"/>
                          <a:cs typeface="Calibri" panose="020F0502020204030204" charset="0"/>
                          <a:sym typeface="MiSans" panose="00000500000000000000" charset="-122"/>
                        </a:rPr>
                        <a:t>69.0</a:t>
                      </a:r>
                      <a:endParaRPr sz="900">
                        <a:latin typeface="Calibri" panose="020F0502020204030204" charset="0"/>
                        <a:cs typeface="Calibri" panose="020F0502020204030204" charset="0"/>
                        <a:sym typeface="MiSans" panose="00000500000000000000" charset="-122"/>
                      </a:endParaRPr>
                    </a:p>
                  </a:txBody>
                  <a:tcPr marL="0" marR="0" marT="0" marB="0" anchor="ctr" anchorCtr="0" horzOverflow="overflow"/>
                </a:tc>
              </a:tr>
            </a:tbl>
          </a:graphicData>
        </a:graphic>
      </p:graphicFrame>
      <p:sp>
        <p:nvSpPr>
          <p:cNvPr id="871" name="TextBox 6"/>
          <p:cNvSpPr txBox="1"/>
          <p:nvPr/>
        </p:nvSpPr>
        <p:spPr>
          <a:xfrm>
            <a:off x="1054100" y="1534794"/>
            <a:ext cx="2901315" cy="332741"/>
          </a:xfrm>
          <a:prstGeom prst="rect">
            <a:avLst/>
          </a:prstGeom>
          <a:solidFill>
            <a:srgbClr val="FFFFFF"/>
          </a:solidFill>
          <a:ln w="12700">
            <a:miter lim="400000"/>
          </a:ln>
        </p:spPr>
        <p:txBody>
          <a:bodyPr lIns="45719" rIns="45719">
            <a:spAutoFit/>
          </a:bodyPr>
          <a:lstStyle>
            <a:lvl1pPr>
              <a:defRPr sz="1600" b="1">
                <a:solidFill>
                  <a:srgbClr val="006600"/>
                </a:solidFill>
              </a:defRPr>
            </a:lvl1pPr>
          </a:lstStyle>
          <a:p>
            <a:pPr rtl="1"/>
            <a:r>
              <a:rPr>
                <a:latin typeface="Calibri" panose="020F0502020204030204" charset="0"/>
                <a:cs typeface="Calibri" panose="020F0502020204030204" charset="0"/>
              </a:rPr>
              <a:t>עמידות לקורוזיה במלח</a:t>
            </a:r>
            <a:endParaRPr>
              <a:latin typeface="Calibri" panose="020F0502020204030204" charset="0"/>
              <a:cs typeface="Calibri" panose="020F0502020204030204" charset="0"/>
            </a:endParaRPr>
          </a:p>
        </p:txBody>
      </p:sp>
      <p:sp>
        <p:nvSpPr>
          <p:cNvPr id="872" name="矩形 7"/>
          <p:cNvSpPr txBox="1"/>
          <p:nvPr/>
        </p:nvSpPr>
        <p:spPr>
          <a:xfrm>
            <a:off x="2179320" y="1952625"/>
            <a:ext cx="9005570" cy="370840"/>
          </a:xfrm>
          <a:prstGeom prst="rect">
            <a:avLst/>
          </a:prstGeom>
          <a:ln w="12700">
            <a:miter lim="400000"/>
          </a:ln>
        </p:spPr>
        <p:txBody>
          <a:bodyPr lIns="45719" rIns="45719">
            <a:spAutoFit/>
          </a:bodyPr>
          <a:lstStyle>
            <a:lvl1pPr>
              <a:defRPr b="1"/>
            </a:lvl1pPr>
          </a:lstStyle>
          <a:p>
            <a:pPr rtl="1"/>
            <a:r>
              <a:rPr>
                <a:latin typeface="Calibri" panose="020F0502020204030204" charset="0"/>
                <a:cs typeface="Calibri" panose="020F0502020204030204" charset="0"/>
              </a:rPr>
              <a:t>התפתחות חוזק של טיט MPC טבול בתמיסות מלח שונות</a:t>
            </a:r>
            <a:endParaRPr>
              <a:latin typeface="Calibri" panose="020F0502020204030204" charset="0"/>
              <a:cs typeface="Calibri" panose="020F0502020204030204" charset="0"/>
            </a:endParaRPr>
          </a:p>
        </p:txBody>
      </p:sp>
      <p:grpSp>
        <p:nvGrpSpPr>
          <p:cNvPr id="879" name="组合 13"/>
          <p:cNvGrpSpPr/>
          <p:nvPr/>
        </p:nvGrpSpPr>
        <p:grpSpPr>
          <a:xfrm>
            <a:off x="2301090" y="4656137"/>
            <a:ext cx="8208961" cy="1251903"/>
            <a:chOff x="0" y="0"/>
            <a:chExt cx="8208960" cy="1251901"/>
          </a:xfrm>
        </p:grpSpPr>
        <p:grpSp>
          <p:nvGrpSpPr>
            <p:cNvPr id="875" name="组合 8"/>
            <p:cNvGrpSpPr/>
            <p:nvPr/>
          </p:nvGrpSpPr>
          <p:grpSpPr>
            <a:xfrm>
              <a:off x="0" y="-1"/>
              <a:ext cx="3016250" cy="1236028"/>
              <a:chOff x="0" y="0"/>
              <a:chExt cx="3016249" cy="1236026"/>
            </a:xfrm>
          </p:grpSpPr>
          <p:sp>
            <p:nvSpPr>
              <p:cNvPr id="873" name="TextBox 9"/>
              <p:cNvSpPr txBox="1"/>
              <p:nvPr/>
            </p:nvSpPr>
            <p:spPr>
              <a:xfrm>
                <a:off x="0" y="585786"/>
                <a:ext cx="3016250" cy="650241"/>
              </a:xfrm>
              <a:prstGeom prst="rect">
                <a:avLst/>
              </a:prstGeom>
              <a:solidFill>
                <a:srgbClr val="FFE697"/>
              </a:solidFill>
              <a:ln w="12700" cap="flat">
                <a:noFill/>
                <a:miter lim="400000"/>
              </a:ln>
              <a:effectLst/>
            </p:spPr>
            <p:txBody>
              <a:bodyPr wrap="square" lIns="45719" tIns="45719" rIns="45719" bIns="45719" numCol="1" anchor="t">
                <a:spAutoFit/>
              </a:bodyPr>
              <a:lstStyle>
                <a:lvl1pPr algn="ctr">
                  <a:defRPr b="1"/>
                </a:lvl1pPr>
              </a:lstStyle>
              <a:p>
                <a:pPr rtl="1"/>
                <a:r>
                  <a:rPr>
                    <a:latin typeface="Calibri" panose="020F0502020204030204" charset="0"/>
                    <a:cs typeface="Calibri" panose="020F0502020204030204" charset="0"/>
                  </a:rPr>
                  <a:t>עמיד בפני קורוזיה של סולפטים וכלורידים</a:t>
                </a:r>
                <a:endParaRPr>
                  <a:latin typeface="Calibri" panose="020F0502020204030204" charset="0"/>
                  <a:cs typeface="Calibri" panose="020F0502020204030204" charset="0"/>
                </a:endParaRPr>
              </a:p>
            </p:txBody>
          </p:sp>
          <p:sp>
            <p:nvSpPr>
              <p:cNvPr id="874" name="下箭头 10"/>
              <p:cNvSpPr/>
              <p:nvPr/>
            </p:nvSpPr>
            <p:spPr>
              <a:xfrm>
                <a:off x="1860549" y="0"/>
                <a:ext cx="392112" cy="522287"/>
              </a:xfrm>
              <a:custGeom>
                <a:avLst/>
                <a:gdLst/>
                <a:ahLst/>
                <a:cxnLst>
                  <a:cxn ang="0">
                    <a:pos x="wd2" y="hd2"/>
                  </a:cxn>
                  <a:cxn ang="5400000">
                    <a:pos x="wd2" y="hd2"/>
                  </a:cxn>
                  <a:cxn ang="10800000">
                    <a:pos x="wd2" y="hd2"/>
                  </a:cxn>
                  <a:cxn ang="16200000">
                    <a:pos x="wd2" y="hd2"/>
                  </a:cxn>
                </a:cxnLst>
                <a:rect l="0" t="0" r="r" b="b"/>
                <a:pathLst>
                  <a:path w="21600" h="21600" extrusionOk="0">
                    <a:moveTo>
                      <a:pt x="0" y="13492"/>
                    </a:moveTo>
                    <a:lnTo>
                      <a:pt x="5400" y="13492"/>
                    </a:lnTo>
                    <a:lnTo>
                      <a:pt x="5400" y="0"/>
                    </a:lnTo>
                    <a:lnTo>
                      <a:pt x="16200" y="0"/>
                    </a:lnTo>
                    <a:lnTo>
                      <a:pt x="16200" y="13492"/>
                    </a:lnTo>
                    <a:lnTo>
                      <a:pt x="21600" y="13492"/>
                    </a:lnTo>
                    <a:lnTo>
                      <a:pt x="10800" y="21600"/>
                    </a:lnTo>
                    <a:close/>
                  </a:path>
                </a:pathLst>
              </a:custGeom>
              <a:solidFill>
                <a:srgbClr val="FFC000"/>
              </a:solidFill>
              <a:ln w="25400" cap="flat">
                <a:solidFill>
                  <a:srgbClr val="BABABA"/>
                </a:solidFill>
                <a:prstDash val="solid"/>
                <a:round/>
              </a:ln>
              <a:effectLst/>
            </p:spPr>
            <p:txBody>
              <a:bodyPr wrap="square" lIns="45719" tIns="45719" rIns="45719" bIns="45719" numCol="1" anchor="ctr">
                <a:noAutofit/>
              </a:bodyPr>
              <a:lstStyle/>
              <a:p>
                <a:pPr algn="ctr">
                  <a:defRPr b="1">
                    <a:solidFill>
                      <a:srgbClr val="FFFFFF"/>
                    </a:solidFill>
                  </a:defRPr>
                </a:pPr>
                <a:endParaRPr>
                  <a:latin typeface="Calibri" panose="020F0502020204030204" charset="0"/>
                  <a:cs typeface="Calibri" panose="020F0502020204030204" charset="0"/>
                </a:endParaRPr>
              </a:p>
            </p:txBody>
          </p:sp>
        </p:grpSp>
        <p:grpSp>
          <p:nvGrpSpPr>
            <p:cNvPr id="878" name="组合 12"/>
            <p:cNvGrpSpPr/>
            <p:nvPr/>
          </p:nvGrpSpPr>
          <p:grpSpPr>
            <a:xfrm>
              <a:off x="3090862" y="574675"/>
              <a:ext cx="5118099" cy="677227"/>
              <a:chOff x="0" y="0"/>
              <a:chExt cx="5118098" cy="677226"/>
            </a:xfrm>
          </p:grpSpPr>
          <p:sp>
            <p:nvSpPr>
              <p:cNvPr id="876" name="矩形 8"/>
              <p:cNvSpPr/>
              <p:nvPr/>
            </p:nvSpPr>
            <p:spPr>
              <a:xfrm>
                <a:off x="469899" y="26986"/>
                <a:ext cx="4648200" cy="650241"/>
              </a:xfrm>
              <a:prstGeom prst="rect">
                <a:avLst/>
              </a:prstGeom>
              <a:solidFill>
                <a:srgbClr val="FFE697"/>
              </a:solidFill>
              <a:ln w="12700" cap="flat">
                <a:noFill/>
                <a:miter lim="400000"/>
              </a:ln>
              <a:effectLst/>
            </p:spPr>
            <p:txBody>
              <a:bodyPr wrap="square" lIns="45719" tIns="45719" rIns="45719" bIns="45719" numCol="1" anchor="t">
                <a:spAutoFit/>
              </a:bodyPr>
              <a:lstStyle>
                <a:lvl1pPr algn="ctr">
                  <a:defRPr b="1"/>
                </a:lvl1pPr>
              </a:lstStyle>
              <a:p>
                <a:pPr rtl="1"/>
                <a:r>
                  <a:rPr>
                    <a:latin typeface="Calibri" panose="020F0502020204030204" charset="0"/>
                    <a:cs typeface="Calibri" panose="020F0502020204030204" charset="0"/>
                  </a:rPr>
                  <a:t>מתאים לתיקון פגמי בטון בקרקע מלוחה ובסביבות ימיות</a:t>
                </a:r>
                <a:endParaRPr>
                  <a:latin typeface="Calibri" panose="020F0502020204030204" charset="0"/>
                  <a:cs typeface="Calibri" panose="020F0502020204030204" charset="0"/>
                </a:endParaRPr>
              </a:p>
            </p:txBody>
          </p:sp>
          <p:sp>
            <p:nvSpPr>
              <p:cNvPr id="877" name="下箭头 11"/>
              <p:cNvSpPr/>
              <p:nvPr/>
            </p:nvSpPr>
            <p:spPr>
              <a:xfrm rot="16200000">
                <a:off x="27781" y="-27782"/>
                <a:ext cx="392112" cy="447675"/>
              </a:xfrm>
              <a:custGeom>
                <a:avLst/>
                <a:gdLst/>
                <a:ahLst/>
                <a:cxnLst>
                  <a:cxn ang="0">
                    <a:pos x="wd2" y="hd2"/>
                  </a:cxn>
                  <a:cxn ang="5400000">
                    <a:pos x="wd2" y="hd2"/>
                  </a:cxn>
                  <a:cxn ang="10800000">
                    <a:pos x="wd2" y="hd2"/>
                  </a:cxn>
                  <a:cxn ang="16200000">
                    <a:pos x="wd2" y="hd2"/>
                  </a:cxn>
                </a:cxnLst>
                <a:rect l="0" t="0" r="r" b="b"/>
                <a:pathLst>
                  <a:path w="21600" h="21600" extrusionOk="0">
                    <a:moveTo>
                      <a:pt x="0" y="12140"/>
                    </a:moveTo>
                    <a:lnTo>
                      <a:pt x="5400" y="12140"/>
                    </a:lnTo>
                    <a:lnTo>
                      <a:pt x="5400" y="0"/>
                    </a:lnTo>
                    <a:lnTo>
                      <a:pt x="16200" y="0"/>
                    </a:lnTo>
                    <a:lnTo>
                      <a:pt x="16200" y="12140"/>
                    </a:lnTo>
                    <a:lnTo>
                      <a:pt x="21600" y="12140"/>
                    </a:lnTo>
                    <a:lnTo>
                      <a:pt x="10800" y="21600"/>
                    </a:lnTo>
                    <a:close/>
                  </a:path>
                </a:pathLst>
              </a:custGeom>
              <a:solidFill>
                <a:srgbClr val="FFC000"/>
              </a:solidFill>
              <a:ln w="25400" cap="flat">
                <a:solidFill>
                  <a:srgbClr val="BABABA"/>
                </a:solidFill>
                <a:prstDash val="solid"/>
                <a:round/>
              </a:ln>
              <a:effectLst/>
            </p:spPr>
            <p:txBody>
              <a:bodyPr wrap="square" lIns="45719" tIns="45719" rIns="45719" bIns="45719" numCol="1" anchor="ctr">
                <a:noAutofit/>
              </a:bodyPr>
              <a:lstStyle/>
              <a:p>
                <a:pPr algn="ctr">
                  <a:defRPr b="1">
                    <a:solidFill>
                      <a:srgbClr val="FFFFFF"/>
                    </a:solidFill>
                  </a:defRPr>
                </a:pPr>
                <a:endParaRPr>
                  <a:latin typeface="Calibri" panose="020F0502020204030204" charset="0"/>
                  <a:cs typeface="Calibri" panose="020F0502020204030204" charset="0"/>
                </a:endParaRPr>
              </a:p>
            </p:txBody>
          </p:sp>
        </p:grpSp>
      </p:grpSp>
      <p:sp>
        <p:nvSpPr>
          <p:cNvPr id="880" name="TextBox 12"/>
          <p:cNvSpPr txBox="1"/>
          <p:nvPr/>
        </p:nvSpPr>
        <p:spPr>
          <a:xfrm>
            <a:off x="609282" y="985837"/>
            <a:ext cx="3142299" cy="332741"/>
          </a:xfrm>
          <a:prstGeom prst="rect">
            <a:avLst/>
          </a:prstGeom>
          <a:ln w="12700">
            <a:miter lim="400000"/>
          </a:ln>
        </p:spPr>
        <p:txBody>
          <a:bodyPr lIns="45719" rIns="45719">
            <a:spAutoFit/>
          </a:bodyPr>
          <a:lstStyle/>
          <a:p>
            <a:pPr defTabSz="457200" rtl="1">
              <a:buSzPct val="100000"/>
              <a:buChar char="➢"/>
              <a:defRPr sz="1600" b="1">
                <a:solidFill>
                  <a:srgbClr val="002060"/>
                </a:solidFill>
              </a:defRPr>
            </a:pPr>
            <a:r>
              <a:rPr>
                <a:latin typeface="Calibri" panose="020F0502020204030204" charset="0"/>
                <a:cs typeface="Calibri" panose="020F0502020204030204" charset="0"/>
              </a:rPr>
              <a:t>עמידות</a:t>
            </a:r>
            <a:endParaRPr>
              <a:latin typeface="Calibri" panose="020F0502020204030204" charset="0"/>
              <a:cs typeface="Calibri" panose="020F0502020204030204" charset="0"/>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grpSp>
        <p:nvGrpSpPr>
          <p:cNvPr id="885" name="矩形 9"/>
          <p:cNvGrpSpPr/>
          <p:nvPr/>
        </p:nvGrpSpPr>
        <p:grpSpPr>
          <a:xfrm>
            <a:off x="1265237" y="1432561"/>
            <a:ext cx="7024688" cy="523876"/>
            <a:chOff x="0" y="0"/>
            <a:chExt cx="7024687" cy="523875"/>
          </a:xfrm>
        </p:grpSpPr>
        <p:sp>
          <p:nvSpPr>
            <p:cNvPr id="883" name="矩形"/>
            <p:cNvSpPr/>
            <p:nvPr/>
          </p:nvSpPr>
          <p:spPr>
            <a:xfrm>
              <a:off x="0" y="0"/>
              <a:ext cx="7024688" cy="523875"/>
            </a:xfrm>
            <a:prstGeom prst="rect">
              <a:avLst/>
            </a:prstGeom>
            <a:solidFill>
              <a:srgbClr val="00B0F0">
                <a:alpha val="0"/>
              </a:srgbClr>
            </a:solidFill>
            <a:ln w="12700" cap="flat">
              <a:noFill/>
              <a:miter lim="400000"/>
            </a:ln>
            <a:effectLst/>
          </p:spPr>
          <p:txBody>
            <a:bodyPr wrap="square" lIns="45719" tIns="45719" rIns="45719" bIns="45719" numCol="1" anchor="t">
              <a:noAutofit/>
            </a:bodyPr>
            <a:lstStyle/>
            <a:p>
              <a:pPr>
                <a:spcBef>
                  <a:spcPts val="400"/>
                </a:spcBef>
                <a:defRPr sz="1600" b="1">
                  <a:solidFill>
                    <a:srgbClr val="006633"/>
                  </a:solidFill>
                </a:defRPr>
              </a:pPr>
              <a:endParaRPr>
                <a:latin typeface="Calibri" panose="020F0502020204030204" charset="0"/>
                <a:cs typeface="Calibri" panose="020F0502020204030204" charset="0"/>
              </a:endParaRPr>
            </a:p>
          </p:txBody>
        </p:sp>
        <p:sp>
          <p:nvSpPr>
            <p:cNvPr id="884" name="resistance to water"/>
            <p:cNvSpPr txBox="1"/>
            <p:nvPr/>
          </p:nvSpPr>
          <p:spPr>
            <a:xfrm>
              <a:off x="45720" y="0"/>
              <a:ext cx="6933248" cy="332740"/>
            </a:xfrm>
            <a:prstGeom prst="rect">
              <a:avLst/>
            </a:prstGeom>
            <a:noFill/>
            <a:ln w="12700" cap="flat">
              <a:noFill/>
              <a:miter lim="400000"/>
            </a:ln>
            <a:effectLst/>
          </p:spPr>
          <p:txBody>
            <a:bodyPr wrap="square" lIns="45719" tIns="45719" rIns="45719" bIns="45719" numCol="1" anchor="t">
              <a:spAutoFit/>
            </a:bodyPr>
            <a:lstStyle>
              <a:lvl1pPr>
                <a:spcBef>
                  <a:spcPts val="300"/>
                </a:spcBef>
                <a:defRPr sz="1600" b="1">
                  <a:solidFill>
                    <a:srgbClr val="006633"/>
                  </a:solidFill>
                </a:defRPr>
              </a:lvl1pPr>
            </a:lstStyle>
            <a:p>
              <a:pPr rtl="1"/>
              <a:r>
                <a:rPr>
                  <a:latin typeface="Calibri" panose="020F0502020204030204" charset="0"/>
                  <a:cs typeface="Calibri" panose="020F0502020204030204" charset="0"/>
                </a:rPr>
                <a:t>עמידות במים</a:t>
              </a:r>
              <a:endParaRPr>
                <a:latin typeface="Calibri" panose="020F0502020204030204" charset="0"/>
                <a:cs typeface="Calibri" panose="020F0502020204030204" charset="0"/>
              </a:endParaRPr>
            </a:p>
          </p:txBody>
        </p:sp>
      </p:grpSp>
      <p:sp>
        <p:nvSpPr>
          <p:cNvPr id="886" name="TextBox 12"/>
          <p:cNvSpPr txBox="1"/>
          <p:nvPr/>
        </p:nvSpPr>
        <p:spPr>
          <a:xfrm>
            <a:off x="609282" y="985837"/>
            <a:ext cx="3142299" cy="332741"/>
          </a:xfrm>
          <a:prstGeom prst="rect">
            <a:avLst/>
          </a:prstGeom>
          <a:ln w="12700">
            <a:miter lim="400000"/>
          </a:ln>
        </p:spPr>
        <p:txBody>
          <a:bodyPr lIns="45719" rIns="45719">
            <a:spAutoFit/>
          </a:bodyPr>
          <a:lstStyle/>
          <a:p>
            <a:pPr defTabSz="457200" rtl="1">
              <a:buSzPct val="100000"/>
              <a:buChar char="➢"/>
              <a:defRPr sz="1600" b="1">
                <a:solidFill>
                  <a:srgbClr val="002060"/>
                </a:solidFill>
              </a:defRPr>
            </a:pPr>
            <a:r>
              <a:rPr>
                <a:latin typeface="Calibri" panose="020F0502020204030204" charset="0"/>
                <a:cs typeface="Calibri" panose="020F0502020204030204" charset="0"/>
              </a:rPr>
              <a:t>עמידות</a:t>
            </a:r>
            <a:endParaRPr>
              <a:latin typeface="Calibri" panose="020F0502020204030204" charset="0"/>
              <a:cs typeface="Calibri" panose="020F0502020204030204" charset="0"/>
            </a:endParaRPr>
          </a:p>
        </p:txBody>
      </p:sp>
      <p:grpSp>
        <p:nvGrpSpPr>
          <p:cNvPr id="897" name="组合 4"/>
          <p:cNvGrpSpPr/>
          <p:nvPr/>
        </p:nvGrpSpPr>
        <p:grpSpPr>
          <a:xfrm>
            <a:off x="1715098" y="1839280"/>
            <a:ext cx="7894472" cy="4383407"/>
            <a:chOff x="0" y="0"/>
            <a:chExt cx="7894470" cy="4383405"/>
          </a:xfrm>
        </p:grpSpPr>
        <p:pic>
          <p:nvPicPr>
            <p:cNvPr id="887" name="Picture 3" descr="Picture 3"/>
            <p:cNvPicPr>
              <a:picLocks noChangeAspect="1"/>
            </p:cNvPicPr>
            <p:nvPr/>
          </p:nvPicPr>
          <p:blipFill>
            <a:blip r:embed="rId1"/>
            <a:srcRect t="938" b="938"/>
            <a:stretch>
              <a:fillRect/>
            </a:stretch>
          </p:blipFill>
          <p:spPr>
            <a:xfrm>
              <a:off x="0" y="0"/>
              <a:ext cx="6156801" cy="4010658"/>
            </a:xfrm>
            <a:prstGeom prst="rect">
              <a:avLst/>
            </a:prstGeom>
            <a:ln w="12700" cap="flat">
              <a:noFill/>
              <a:miter lim="400000"/>
              <a:headEnd/>
              <a:tailEnd/>
            </a:ln>
            <a:effectLst/>
          </p:spPr>
        </p:pic>
        <p:sp>
          <p:nvSpPr>
            <p:cNvPr id="888" name="矩形 17"/>
            <p:cNvSpPr txBox="1"/>
            <p:nvPr/>
          </p:nvSpPr>
          <p:spPr>
            <a:xfrm>
              <a:off x="503554" y="3987165"/>
              <a:ext cx="6005830" cy="396241"/>
            </a:xfrm>
            <a:prstGeom prst="rect">
              <a:avLst/>
            </a:prstGeom>
            <a:noFill/>
            <a:ln w="12700" cap="flat">
              <a:noFill/>
              <a:miter lim="400000"/>
            </a:ln>
            <a:effectLst/>
          </p:spPr>
          <p:txBody>
            <a:bodyPr wrap="square" lIns="45719" tIns="45719" rIns="45719" bIns="45719" numCol="1" anchor="t">
              <a:spAutoFit/>
            </a:bodyPr>
            <a:lstStyle>
              <a:lvl1pPr>
                <a:defRPr sz="1000"/>
              </a:lvl1pPr>
            </a:lstStyle>
            <a:p>
              <a:pPr rtl="1"/>
              <a:r>
                <a:rPr>
                  <a:latin typeface="Calibri" panose="020F0502020204030204" charset="0"/>
                  <a:cs typeface="Calibri" panose="020F0502020204030204" charset="0"/>
                </a:rPr>
                <a:t>התפתחות חוזק ארוכת טווח של משחת MPC טיפוסית (משקל M/P = 4, B/M = 6%, w/b = 0.125) באשפרה במים</a:t>
              </a:r>
              <a:endParaRPr>
                <a:latin typeface="Calibri" panose="020F0502020204030204" charset="0"/>
                <a:cs typeface="Calibri" panose="020F0502020204030204" charset="0"/>
              </a:endParaRPr>
            </a:p>
          </p:txBody>
        </p:sp>
        <p:sp>
          <p:nvSpPr>
            <p:cNvPr id="889" name="文本框 18"/>
            <p:cNvSpPr txBox="1"/>
            <p:nvPr/>
          </p:nvSpPr>
          <p:spPr>
            <a:xfrm>
              <a:off x="3427909" y="1806918"/>
              <a:ext cx="2052448" cy="269239"/>
            </a:xfrm>
            <a:prstGeom prst="rect">
              <a:avLst/>
            </a:prstGeom>
            <a:noFill/>
            <a:ln w="12700" cap="flat">
              <a:noFill/>
              <a:miter lim="400000"/>
            </a:ln>
            <a:effectLst/>
          </p:spPr>
          <p:txBody>
            <a:bodyPr wrap="none" lIns="45718" tIns="45718" rIns="45718" bIns="45718" numCol="1" anchor="t">
              <a:spAutoFit/>
            </a:bodyPr>
            <a:lstStyle>
              <a:lvl1pPr>
                <a:defRPr sz="1200">
                  <a:solidFill>
                    <a:srgbClr val="FF0000"/>
                  </a:solidFill>
                </a:defRPr>
              </a:lvl1pPr>
            </a:lstStyle>
            <a:p>
              <a:pPr rtl="1"/>
              <a:r>
                <a:rPr>
                  <a:latin typeface="Calibri" panose="020F0502020204030204" charset="0"/>
                  <a:cs typeface="Calibri" panose="020F0502020204030204" charset="0"/>
                </a:rPr>
                <a:t>גודל דגימה: 25×25×25 mm³</a:t>
              </a:r>
              <a:endParaRPr>
                <a:latin typeface="Calibri" panose="020F0502020204030204" charset="0"/>
                <a:cs typeface="Calibri" panose="020F0502020204030204" charset="0"/>
              </a:endParaRPr>
            </a:p>
          </p:txBody>
        </p:sp>
        <p:grpSp>
          <p:nvGrpSpPr>
            <p:cNvPr id="896" name="组合 19"/>
            <p:cNvGrpSpPr/>
            <p:nvPr/>
          </p:nvGrpSpPr>
          <p:grpSpPr>
            <a:xfrm>
              <a:off x="5764670" y="346208"/>
              <a:ext cx="2129801" cy="902222"/>
              <a:chOff x="0" y="0"/>
              <a:chExt cx="2129799" cy="902221"/>
            </a:xfrm>
          </p:grpSpPr>
          <p:sp>
            <p:nvSpPr>
              <p:cNvPr id="890" name="矩形 4"/>
              <p:cNvSpPr txBox="1"/>
              <p:nvPr/>
            </p:nvSpPr>
            <p:spPr>
              <a:xfrm>
                <a:off x="437849" y="531381"/>
                <a:ext cx="1691951" cy="370841"/>
              </a:xfrm>
              <a:prstGeom prst="rect">
                <a:avLst/>
              </a:prstGeom>
              <a:noFill/>
              <a:ln w="12700" cap="flat">
                <a:noFill/>
                <a:miter lim="400000"/>
              </a:ln>
              <a:effectLst/>
            </p:spPr>
            <p:txBody>
              <a:bodyPr wrap="none" lIns="45719" tIns="45719" rIns="45719" bIns="45719" numCol="1" anchor="t">
                <a:spAutoFit/>
              </a:bodyPr>
              <a:lstStyle>
                <a:lvl1pPr>
                  <a:defRPr b="1">
                    <a:solidFill>
                      <a:srgbClr val="FF0000"/>
                    </a:solidFill>
                  </a:defRPr>
                </a:lvl1pPr>
              </a:lstStyle>
              <a:p>
                <a:pPr rtl="1"/>
                <a:r>
                  <a:rPr>
                    <a:latin typeface="Calibri" panose="020F0502020204030204" charset="0"/>
                    <a:cs typeface="Calibri" panose="020F0502020204030204" charset="0"/>
                  </a:rPr>
                  <a:t>אשפרה במים</a:t>
                </a:r>
                <a:endParaRPr>
                  <a:latin typeface="Calibri" panose="020F0502020204030204" charset="0"/>
                  <a:cs typeface="Calibri" panose="020F0502020204030204" charset="0"/>
                </a:endParaRPr>
              </a:p>
            </p:txBody>
          </p:sp>
          <p:sp>
            <p:nvSpPr>
              <p:cNvPr id="891" name="直接箭头连接符 21"/>
              <p:cNvSpPr/>
              <p:nvPr/>
            </p:nvSpPr>
            <p:spPr>
              <a:xfrm flipH="1">
                <a:off x="0" y="693236"/>
                <a:ext cx="406400" cy="12701"/>
              </a:xfrm>
              <a:prstGeom prst="line">
                <a:avLst/>
              </a:prstGeom>
              <a:noFill/>
              <a:ln w="25400" cap="flat">
                <a:solidFill>
                  <a:srgbClr val="CC9900"/>
                </a:solidFill>
                <a:prstDash val="solid"/>
                <a:bevel/>
                <a:tailEnd type="triangle" w="med" len="med"/>
              </a:ln>
              <a:effectLst>
                <a:outerShdw blurRad="38100" dist="20000" dir="5400000" rotWithShape="0">
                  <a:srgbClr val="808080">
                    <a:alpha val="37999"/>
                  </a:srgbClr>
                </a:outerShdw>
              </a:effectLst>
            </p:spPr>
            <p:txBody>
              <a:bodyPr wrap="square" lIns="45719" tIns="45719" rIns="45719" bIns="45719" numCol="1" anchor="t">
                <a:noAutofit/>
              </a:bodyPr>
              <a:lstStyle/>
              <a:p/>
            </p:txBody>
          </p:sp>
          <p:sp>
            <p:nvSpPr>
              <p:cNvPr id="892" name="矩形 12"/>
              <p:cNvSpPr txBox="1"/>
              <p:nvPr/>
            </p:nvSpPr>
            <p:spPr>
              <a:xfrm>
                <a:off x="452118" y="0"/>
                <a:ext cx="1374390" cy="370840"/>
              </a:xfrm>
              <a:prstGeom prst="rect">
                <a:avLst/>
              </a:prstGeom>
              <a:noFill/>
              <a:ln w="12700" cap="flat">
                <a:noFill/>
                <a:miter lim="400000"/>
              </a:ln>
              <a:effectLst/>
            </p:spPr>
            <p:txBody>
              <a:bodyPr wrap="none" lIns="45719" tIns="45719" rIns="45719" bIns="45719" numCol="1" anchor="t">
                <a:spAutoFit/>
              </a:bodyPr>
              <a:lstStyle>
                <a:lvl1pPr>
                  <a:defRPr b="1">
                    <a:solidFill>
                      <a:srgbClr val="FF0000"/>
                    </a:solidFill>
                  </a:defRPr>
                </a:lvl1pPr>
              </a:lstStyle>
              <a:p>
                <a:pPr rtl="1"/>
                <a:r>
                  <a:rPr>
                    <a:latin typeface="Calibri" panose="020F0502020204030204" charset="0"/>
                    <a:cs typeface="Calibri" panose="020F0502020204030204" charset="0"/>
                  </a:rPr>
                  <a:t>אשפרה באוויר</a:t>
                </a:r>
                <a:endParaRPr>
                  <a:latin typeface="Calibri" panose="020F0502020204030204" charset="0"/>
                  <a:cs typeface="Calibri" panose="020F0502020204030204" charset="0"/>
                </a:endParaRPr>
              </a:p>
            </p:txBody>
          </p:sp>
          <p:sp>
            <p:nvSpPr>
              <p:cNvPr id="893" name="直接箭头连接符 23"/>
              <p:cNvSpPr/>
              <p:nvPr/>
            </p:nvSpPr>
            <p:spPr>
              <a:xfrm flipH="1">
                <a:off x="0" y="206380"/>
                <a:ext cx="406400" cy="11113"/>
              </a:xfrm>
              <a:prstGeom prst="line">
                <a:avLst/>
              </a:prstGeom>
              <a:noFill/>
              <a:ln w="25400" cap="flat">
                <a:solidFill>
                  <a:srgbClr val="CC9900"/>
                </a:solidFill>
                <a:prstDash val="solid"/>
                <a:bevel/>
                <a:tailEnd type="triangle" w="med" len="med"/>
              </a:ln>
              <a:effectLst>
                <a:outerShdw blurRad="38100" dist="20000" dir="5400000" rotWithShape="0">
                  <a:srgbClr val="808080">
                    <a:alpha val="37999"/>
                  </a:srgbClr>
                </a:outerShdw>
              </a:effectLst>
            </p:spPr>
            <p:txBody>
              <a:bodyPr wrap="square" lIns="45719" tIns="45719" rIns="45719" bIns="45719" numCol="1" anchor="t">
                <a:noAutofit/>
              </a:bodyPr>
              <a:lstStyle/>
              <a:p/>
            </p:txBody>
          </p:sp>
          <p:sp>
            <p:nvSpPr>
              <p:cNvPr id="894" name="直接箭头连接符 24"/>
              <p:cNvSpPr/>
              <p:nvPr/>
            </p:nvSpPr>
            <p:spPr>
              <a:xfrm flipH="1">
                <a:off x="104415" y="291598"/>
                <a:ext cx="1" cy="401638"/>
              </a:xfrm>
              <a:prstGeom prst="line">
                <a:avLst/>
              </a:prstGeom>
              <a:noFill/>
              <a:ln w="25400" cap="flat">
                <a:solidFill>
                  <a:srgbClr val="FF0000"/>
                </a:solidFill>
                <a:prstDash val="solid"/>
                <a:bevel/>
                <a:tailEnd type="triangle" w="med" len="med"/>
              </a:ln>
              <a:effectLst>
                <a:outerShdw blurRad="38100" dist="20000" dir="5400000" rotWithShape="0">
                  <a:srgbClr val="808080">
                    <a:alpha val="37999"/>
                  </a:srgbClr>
                </a:outerShdw>
              </a:effectLst>
            </p:spPr>
            <p:txBody>
              <a:bodyPr wrap="square" lIns="45719" tIns="45719" rIns="45719" bIns="45719" numCol="1" anchor="t">
                <a:noAutofit/>
              </a:bodyPr>
              <a:lstStyle/>
              <a:p/>
            </p:txBody>
          </p:sp>
          <p:sp>
            <p:nvSpPr>
              <p:cNvPr id="895" name="文本框 25"/>
              <p:cNvSpPr txBox="1"/>
              <p:nvPr/>
            </p:nvSpPr>
            <p:spPr>
              <a:xfrm>
                <a:off x="118685" y="310164"/>
                <a:ext cx="687135" cy="370839"/>
              </a:xfrm>
              <a:prstGeom prst="rect">
                <a:avLst/>
              </a:prstGeom>
              <a:noFill/>
              <a:ln w="12700" cap="flat">
                <a:noFill/>
                <a:miter lim="400000"/>
              </a:ln>
              <a:effectLst/>
            </p:spPr>
            <p:txBody>
              <a:bodyPr wrap="none" lIns="45718" tIns="45718" rIns="45718" bIns="45718" numCol="1" anchor="t">
                <a:spAutoFit/>
              </a:bodyPr>
              <a:lstStyle>
                <a:lvl1pPr>
                  <a:defRPr b="1">
                    <a:solidFill>
                      <a:srgbClr val="FF0000"/>
                    </a:solidFill>
                  </a:defRPr>
                </a:lvl1pPr>
              </a:lstStyle>
              <a:p>
                <a:r>
                  <a:rPr>
                    <a:latin typeface="Calibri" panose="020F0502020204030204" charset="0"/>
                    <a:cs typeface="Calibri" panose="020F0502020204030204" charset="0"/>
                  </a:rPr>
                  <a:t>≈15%</a:t>
                </a:r>
                <a:endParaRPr>
                  <a:latin typeface="Calibri" panose="020F0502020204030204" charset="0"/>
                  <a:cs typeface="Calibri" panose="020F0502020204030204" charset="0"/>
                </a:endParaRPr>
              </a:p>
            </p:txBody>
          </p:sp>
        </p:grpSp>
      </p:grpSp>
      <p:sp>
        <p:nvSpPr>
          <p:cNvPr id="898" name="文本框 26"/>
          <p:cNvSpPr txBox="1"/>
          <p:nvPr/>
        </p:nvSpPr>
        <p:spPr>
          <a:xfrm>
            <a:off x="7970520" y="3249929"/>
            <a:ext cx="3587115" cy="1926591"/>
          </a:xfrm>
          <a:prstGeom prst="rect">
            <a:avLst/>
          </a:prstGeom>
          <a:ln w="12700">
            <a:miter lim="400000"/>
          </a:ln>
        </p:spPr>
        <p:txBody>
          <a:bodyPr lIns="45719" rIns="45719">
            <a:spAutoFit/>
          </a:bodyPr>
          <a:lstStyle/>
          <a:p>
            <a:pPr rtl="1">
              <a:lnSpc>
                <a:spcPct val="150000"/>
              </a:lnSpc>
              <a:defRPr sz="1400">
                <a:solidFill>
                  <a:srgbClr val="FF0000"/>
                </a:solidFill>
              </a:defRPr>
            </a:pPr>
            <a:r>
              <a:rPr>
                <a:latin typeface="Calibri" panose="020F0502020204030204" charset="0"/>
                <a:cs typeface="Calibri" panose="020F0502020204030204" charset="0"/>
              </a:rPr>
              <a:t>גורמים המשפיעים על עמידות במים:</a:t>
            </a:r>
            <a:endParaRPr>
              <a:latin typeface="Calibri" panose="020F0502020204030204" charset="0"/>
              <a:cs typeface="Calibri" panose="020F0502020204030204" charset="0"/>
            </a:endParaRPr>
          </a:p>
          <a:p>
            <a:pPr marL="285750" indent="-285750" rtl="1">
              <a:lnSpc>
                <a:spcPct val="150000"/>
              </a:lnSpc>
              <a:buSzPct val="100000"/>
              <a:buChar char="◆"/>
              <a:defRPr sz="1400"/>
            </a:pPr>
            <a:r>
              <a:rPr>
                <a:latin typeface="Calibri" panose="020F0502020204030204" charset="0"/>
                <a:cs typeface="Calibri" panose="020F0502020204030204" charset="0"/>
              </a:rPr>
              <a:t>המסה לא מלאה של פוספט</a:t>
            </a:r>
            <a:endParaRPr>
              <a:latin typeface="Calibri" panose="020F0502020204030204" charset="0"/>
              <a:cs typeface="Calibri" panose="020F0502020204030204" charset="0"/>
            </a:endParaRPr>
          </a:p>
          <a:p>
            <a:pPr marL="285750" indent="-285750" rtl="1">
              <a:lnSpc>
                <a:spcPct val="150000"/>
              </a:lnSpc>
              <a:buSzPct val="100000"/>
              <a:buChar char="◆"/>
              <a:defRPr sz="1400"/>
            </a:pPr>
            <a:r>
              <a:rPr>
                <a:latin typeface="Calibri" panose="020F0502020204030204" charset="0"/>
                <a:cs typeface="Calibri" panose="020F0502020204030204" charset="0"/>
              </a:rPr>
              <a:t>המסת תוצר הידרט</a:t>
            </a:r>
            <a:endParaRPr>
              <a:latin typeface="Calibri" panose="020F0502020204030204" charset="0"/>
              <a:cs typeface="Calibri" panose="020F0502020204030204" charset="0"/>
            </a:endParaRPr>
          </a:p>
          <a:p>
            <a:pPr marL="285750" indent="-285750" rtl="1">
              <a:lnSpc>
                <a:spcPct val="150000"/>
              </a:lnSpc>
              <a:buSzPct val="100000"/>
              <a:buChar char="◆"/>
              <a:defRPr sz="1400"/>
            </a:pPr>
            <a:r>
              <a:rPr>
                <a:latin typeface="Calibri" panose="020F0502020204030204" charset="0"/>
                <a:cs typeface="Calibri" panose="020F0502020204030204" charset="0"/>
              </a:rPr>
              <a:t>התפשטות נפח עקב טרנספורמציה של תוצר הידרטציה</a:t>
            </a:r>
            <a:endParaRPr>
              <a:latin typeface="Calibri" panose="020F0502020204030204" charset="0"/>
              <a:cs typeface="Calibri" panose="020F0502020204030204" charset="0"/>
            </a:endParaRPr>
          </a:p>
          <a:p>
            <a:pPr marL="285750" indent="-285750">
              <a:lnSpc>
                <a:spcPct val="150000"/>
              </a:lnSpc>
              <a:buSzPct val="100000"/>
              <a:buChar char="◆"/>
              <a:defRPr sz="1400"/>
            </a:pPr>
            <a:r>
              <a:rPr>
                <a:latin typeface="Calibri" panose="020F0502020204030204" charset="0"/>
                <a:cs typeface="Calibri" panose="020F0502020204030204" charset="0"/>
              </a:rPr>
              <a:t>……</a:t>
            </a:r>
            <a:endParaRPr>
              <a:latin typeface="Calibri" panose="020F0502020204030204" charset="0"/>
              <a:cs typeface="Calibri" panose="020F0502020204030204" charset="0"/>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0"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sp>
        <p:nvSpPr>
          <p:cNvPr id="901" name="TextBox 31"/>
          <p:cNvSpPr txBox="1"/>
          <p:nvPr/>
        </p:nvSpPr>
        <p:spPr>
          <a:xfrm>
            <a:off x="1521142" y="1448826"/>
            <a:ext cx="8750619" cy="1405891"/>
          </a:xfrm>
          <a:prstGeom prst="rect">
            <a:avLst/>
          </a:prstGeom>
          <a:solidFill>
            <a:srgbClr val="F2F2F2"/>
          </a:solidFill>
          <a:ln w="19050">
            <a:solidFill>
              <a:srgbClr val="F2F2F2"/>
            </a:solidFill>
            <a:prstDash val="sysDash"/>
            <a:miter/>
          </a:ln>
        </p:spPr>
        <p:txBody>
          <a:bodyPr lIns="45719" rIns="45719">
            <a:spAutoFit/>
          </a:bodyPr>
          <a:lstStyle/>
          <a:p>
            <a:pPr marL="342900" indent="-342900" rtl="1">
              <a:lnSpc>
                <a:spcPct val="125000"/>
              </a:lnSpc>
              <a:buSzPct val="100000"/>
              <a:buChar char="●"/>
              <a:defRPr sz="1400">
                <a:solidFill>
                  <a:srgbClr val="0000CC"/>
                </a:solidFill>
              </a:defRPr>
            </a:pPr>
            <a:r>
              <a:rPr>
                <a:latin typeface="Calibri" panose="020F0502020204030204" charset="0"/>
                <a:cs typeface="Calibri" panose="020F0502020204030204" charset="0"/>
              </a:rPr>
              <a:t>הוא מציג הידבקות חזקה במיוחד למתכות כגון פלדה;</a:t>
            </a:r>
            <a:endParaRPr>
              <a:latin typeface="Calibri" panose="020F0502020204030204" charset="0"/>
              <a:cs typeface="Calibri" panose="020F0502020204030204" charset="0"/>
            </a:endParaRPr>
          </a:p>
          <a:p>
            <a:pPr marL="342900" indent="-342900" rtl="1">
              <a:lnSpc>
                <a:spcPct val="125000"/>
              </a:lnSpc>
              <a:buSzPct val="100000"/>
              <a:buChar char="●"/>
              <a:defRPr sz="1400">
                <a:solidFill>
                  <a:srgbClr val="0000CC"/>
                </a:solidFill>
              </a:defRPr>
            </a:pPr>
            <a:r>
              <a:rPr>
                <a:latin typeface="Calibri" panose="020F0502020204030204" charset="0"/>
                <a:cs typeface="Calibri" panose="020F0502020204030204" charset="0"/>
              </a:rPr>
              <a:t>ל-MPC שיעור התכווצות קטן, המאפשר יצירת כיסוי חיזוק גם בשכבות דקות.</a:t>
            </a:r>
            <a:endParaRPr>
              <a:latin typeface="Calibri" panose="020F0502020204030204" charset="0"/>
              <a:cs typeface="Calibri" panose="020F0502020204030204" charset="0"/>
            </a:endParaRPr>
          </a:p>
          <a:p>
            <a:pPr marL="342900" indent="-342900" rtl="1">
              <a:lnSpc>
                <a:spcPct val="125000"/>
              </a:lnSpc>
              <a:buSzPct val="100000"/>
              <a:buChar char="●"/>
              <a:defRPr sz="1400">
                <a:solidFill>
                  <a:srgbClr val="0000CC"/>
                </a:solidFill>
              </a:defRPr>
            </a:pPr>
            <a:r>
              <a:rPr>
                <a:latin typeface="Calibri" panose="020F0502020204030204" charset="0"/>
                <a:cs typeface="Calibri" panose="020F0502020204030204" charset="0"/>
              </a:rPr>
              <a:t>בהשוואה למלט פורטלנד רגיל, הוא מציג מנגנונים ייחודיים להגנת פלדה.</a:t>
            </a:r>
            <a:endParaRPr>
              <a:latin typeface="Calibri" panose="020F0502020204030204" charset="0"/>
              <a:cs typeface="Calibri" panose="020F0502020204030204" charset="0"/>
            </a:endParaRPr>
          </a:p>
          <a:p>
            <a:pPr marL="342900" indent="-342900" rtl="1">
              <a:lnSpc>
                <a:spcPct val="125000"/>
              </a:lnSpc>
              <a:buSzPct val="100000"/>
              <a:buChar char="●"/>
              <a:defRPr sz="1400">
                <a:solidFill>
                  <a:srgbClr val="0000CC"/>
                </a:solidFill>
              </a:defRPr>
            </a:pPr>
            <a:r>
              <a:rPr>
                <a:latin typeface="Calibri" panose="020F0502020204030204" charset="0"/>
                <a:cs typeface="Calibri" panose="020F0502020204030204" charset="0"/>
              </a:rPr>
              <a:t>ההגנה על מתכות כגון פלדה כוללת היבטים פיזיקליים וכימיים, כאשר ההגנה הכימית מדגימה יעילות בולטת יותר.</a:t>
            </a:r>
            <a:endParaRPr>
              <a:latin typeface="Calibri" panose="020F0502020204030204" charset="0"/>
              <a:cs typeface="Calibri" panose="020F0502020204030204" charset="0"/>
            </a:endParaRPr>
          </a:p>
        </p:txBody>
      </p:sp>
      <p:grpSp>
        <p:nvGrpSpPr>
          <p:cNvPr id="904" name="组 4"/>
          <p:cNvGrpSpPr/>
          <p:nvPr/>
        </p:nvGrpSpPr>
        <p:grpSpPr>
          <a:xfrm>
            <a:off x="1536383" y="3040864"/>
            <a:ext cx="8750618" cy="3244446"/>
            <a:chOff x="0" y="0"/>
            <a:chExt cx="8750617" cy="3244445"/>
          </a:xfrm>
        </p:grpSpPr>
        <p:pic>
          <p:nvPicPr>
            <p:cNvPr id="902" name="Object 4" descr="Object 4"/>
            <p:cNvPicPr>
              <a:picLocks noChangeAspect="1"/>
            </p:cNvPicPr>
            <p:nvPr/>
          </p:nvPicPr>
          <p:blipFill>
            <a:blip r:embed="rId1"/>
            <a:stretch>
              <a:fillRect/>
            </a:stretch>
          </p:blipFill>
          <p:spPr>
            <a:xfrm>
              <a:off x="0" y="0"/>
              <a:ext cx="6721661" cy="3244445"/>
            </a:xfrm>
            <a:prstGeom prst="rect">
              <a:avLst/>
            </a:prstGeom>
            <a:ln w="12700" cap="flat">
              <a:noFill/>
              <a:miter lim="400000"/>
              <a:headEnd/>
              <a:tailEnd/>
            </a:ln>
            <a:effectLst/>
          </p:spPr>
        </p:pic>
        <p:pic>
          <p:nvPicPr>
            <p:cNvPr id="903" name="图片 3" descr="图片 3"/>
            <p:cNvPicPr>
              <a:picLocks noChangeAspect="1"/>
            </p:cNvPicPr>
            <p:nvPr/>
          </p:nvPicPr>
          <p:blipFill>
            <a:blip r:embed="rId2"/>
            <a:stretch>
              <a:fillRect/>
            </a:stretch>
          </p:blipFill>
          <p:spPr>
            <a:xfrm>
              <a:off x="4840520" y="4281"/>
              <a:ext cx="3910098" cy="3240165"/>
            </a:xfrm>
            <a:prstGeom prst="rect">
              <a:avLst/>
            </a:prstGeom>
            <a:ln w="12700" cap="flat">
              <a:noFill/>
              <a:miter lim="400000"/>
              <a:headEnd/>
              <a:tailEnd/>
            </a:ln>
            <a:effectLst/>
          </p:spPr>
        </p:pic>
      </p:grpSp>
      <p:sp>
        <p:nvSpPr>
          <p:cNvPr id="905" name="TextBox 12"/>
          <p:cNvSpPr txBox="1"/>
          <p:nvPr/>
        </p:nvSpPr>
        <p:spPr>
          <a:xfrm>
            <a:off x="609282" y="985837"/>
            <a:ext cx="3142299" cy="332741"/>
          </a:xfrm>
          <a:prstGeom prst="rect">
            <a:avLst/>
          </a:prstGeom>
          <a:ln w="12700">
            <a:miter lim="400000"/>
          </a:ln>
        </p:spPr>
        <p:txBody>
          <a:bodyPr lIns="45719" rIns="45719">
            <a:spAutoFit/>
          </a:bodyPr>
          <a:lstStyle>
            <a:lvl1pPr defTabSz="457200">
              <a:buSzPct val="100000"/>
              <a:buChar char="➢"/>
              <a:defRPr sz="1600" b="1">
                <a:solidFill>
                  <a:srgbClr val="002060"/>
                </a:solidFill>
              </a:defRPr>
            </a:lvl1pPr>
          </a:lstStyle>
          <a:p>
            <a:pPr rtl="1"/>
            <a:r>
              <a:rPr>
                <a:latin typeface="Calibri" panose="020F0502020204030204" charset="0"/>
                <a:cs typeface="Calibri" panose="020F0502020204030204" charset="0"/>
              </a:rPr>
              <a:t>ביצועי חיזוק</a:t>
            </a:r>
            <a:endParaRPr>
              <a:latin typeface="Calibri" panose="020F0502020204030204" charset="0"/>
              <a:cs typeface="Calibri" panose="020F0502020204030204" charset="0"/>
            </a:endParaRPr>
          </a:p>
        </p:txBody>
      </p:sp>
      <p:sp>
        <p:nvSpPr>
          <p:cNvPr id="906" name="箭头: 右 1"/>
          <p:cNvSpPr/>
          <p:nvPr/>
        </p:nvSpPr>
        <p:spPr>
          <a:xfrm>
            <a:off x="6068693" y="4964855"/>
            <a:ext cx="963698" cy="33528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endParaRPr>
              <a:latin typeface="Calibri" panose="020F0502020204030204" charset="0"/>
              <a:cs typeface="Calibri" panose="020F0502020204030204" charset="0"/>
            </a:endParaRPr>
          </a:p>
        </p:txBody>
      </p:sp>
      <p:sp>
        <p:nvSpPr>
          <p:cNvPr id="907" name="文本框 13"/>
          <p:cNvSpPr txBox="1"/>
          <p:nvPr/>
        </p:nvSpPr>
        <p:spPr>
          <a:xfrm>
            <a:off x="5747311" y="4595524"/>
            <a:ext cx="3458243" cy="370841"/>
          </a:xfrm>
          <a:prstGeom prst="rect">
            <a:avLst/>
          </a:prstGeom>
          <a:ln w="12700">
            <a:miter lim="400000"/>
          </a:ln>
        </p:spPr>
        <p:txBody>
          <a:bodyPr wrap="none" lIns="45719" rIns="45719">
            <a:spAutoFit/>
          </a:bodyPr>
          <a:lstStyle>
            <a:lvl1pPr>
              <a:defRPr b="1">
                <a:solidFill>
                  <a:srgbClr val="FF0000"/>
                </a:solidFill>
              </a:defRPr>
            </a:lvl1pPr>
          </a:lstStyle>
          <a:p>
            <a:pPr rtl="1"/>
            <a:r>
              <a:rPr>
                <a:latin typeface="Calibri" panose="020F0502020204030204" charset="0"/>
                <a:cs typeface="Calibri" panose="020F0502020204030204" charset="0"/>
              </a:rPr>
              <a:t>תצפית פתוחה לאחר שנתיים</a:t>
            </a:r>
            <a:endParaRPr>
              <a:latin typeface="Calibri" panose="020F0502020204030204" charset="0"/>
              <a:cs typeface="Calibri" panose="020F0502020204030204" charset="0"/>
            </a:endParaRP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9"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pic>
        <p:nvPicPr>
          <p:cNvPr id="910" name="图片 36" descr="图片 36"/>
          <p:cNvPicPr>
            <a:picLocks noChangeAspect="1"/>
          </p:cNvPicPr>
          <p:nvPr/>
        </p:nvPicPr>
        <p:blipFill>
          <a:blip r:embed="rId1"/>
          <a:stretch>
            <a:fillRect/>
          </a:stretch>
        </p:blipFill>
        <p:spPr>
          <a:xfrm>
            <a:off x="3294698" y="2241550"/>
            <a:ext cx="3486151" cy="3781425"/>
          </a:xfrm>
          <a:prstGeom prst="rect">
            <a:avLst/>
          </a:prstGeom>
          <a:ln w="12700">
            <a:miter lim="400000"/>
            <a:headEnd/>
            <a:tailEnd/>
          </a:ln>
        </p:spPr>
      </p:pic>
      <p:pic>
        <p:nvPicPr>
          <p:cNvPr id="911" name="图片 37" descr="图片 37"/>
          <p:cNvPicPr>
            <a:picLocks noChangeAspect="1"/>
          </p:cNvPicPr>
          <p:nvPr/>
        </p:nvPicPr>
        <p:blipFill>
          <a:blip r:embed="rId2"/>
          <a:stretch>
            <a:fillRect/>
          </a:stretch>
        </p:blipFill>
        <p:spPr>
          <a:xfrm>
            <a:off x="7345998" y="2241550"/>
            <a:ext cx="3076576" cy="1900239"/>
          </a:xfrm>
          <a:prstGeom prst="rect">
            <a:avLst/>
          </a:prstGeom>
          <a:ln w="12700">
            <a:miter lim="400000"/>
            <a:headEnd/>
            <a:tailEnd/>
          </a:ln>
        </p:spPr>
      </p:pic>
      <p:pic>
        <p:nvPicPr>
          <p:cNvPr id="912" name="图片 38" descr="图片 38"/>
          <p:cNvPicPr>
            <a:picLocks noChangeAspect="1"/>
          </p:cNvPicPr>
          <p:nvPr/>
        </p:nvPicPr>
        <p:blipFill>
          <a:blip r:embed="rId3"/>
          <a:stretch>
            <a:fillRect/>
          </a:stretch>
        </p:blipFill>
        <p:spPr>
          <a:xfrm>
            <a:off x="7345998" y="4252912"/>
            <a:ext cx="3076576" cy="1770063"/>
          </a:xfrm>
          <a:prstGeom prst="rect">
            <a:avLst/>
          </a:prstGeom>
          <a:ln w="12700">
            <a:miter lim="400000"/>
            <a:headEnd/>
            <a:tailEnd/>
          </a:ln>
        </p:spPr>
      </p:pic>
      <p:sp>
        <p:nvSpPr>
          <p:cNvPr id="913" name="文本框 99"/>
          <p:cNvSpPr txBox="1"/>
          <p:nvPr/>
        </p:nvSpPr>
        <p:spPr>
          <a:xfrm>
            <a:off x="4327265" y="6040437"/>
            <a:ext cx="4853624" cy="650241"/>
          </a:xfrm>
          <a:prstGeom prst="rect">
            <a:avLst/>
          </a:prstGeom>
          <a:ln w="12700">
            <a:miter lim="400000"/>
          </a:ln>
        </p:spPr>
        <p:txBody>
          <a:bodyPr lIns="45719" rIns="45719">
            <a:spAutoFit/>
          </a:bodyPr>
          <a:lstStyle>
            <a:lvl1pPr algn="ctr">
              <a:defRPr b="1"/>
            </a:lvl1pPr>
          </a:lstStyle>
          <a:p>
            <a:pPr rtl="1"/>
            <a:r>
              <a:rPr>
                <a:latin typeface="Calibri" panose="020F0502020204030204" charset="0"/>
                <a:cs typeface="Calibri" panose="020F0502020204030204" charset="0"/>
              </a:rPr>
              <a:t>התפתחות קורוזיה על פני אלקטרודה לאחר מחזורי רטוב-יבש מרובים</a:t>
            </a:r>
            <a:endParaRPr>
              <a:latin typeface="Calibri" panose="020F0502020204030204" charset="0"/>
              <a:cs typeface="Calibri" panose="020F0502020204030204" charset="0"/>
            </a:endParaRPr>
          </a:p>
        </p:txBody>
      </p:sp>
      <p:sp>
        <p:nvSpPr>
          <p:cNvPr id="914" name="文本框 14"/>
          <p:cNvSpPr txBox="1"/>
          <p:nvPr/>
        </p:nvSpPr>
        <p:spPr>
          <a:xfrm>
            <a:off x="4099559" y="2543175"/>
            <a:ext cx="1879601" cy="380365"/>
          </a:xfrm>
          <a:prstGeom prst="rect">
            <a:avLst/>
          </a:prstGeom>
          <a:gradFill>
            <a:gsLst>
              <a:gs pos="0">
                <a:srgbClr val="E4F9FF"/>
              </a:gs>
              <a:gs pos="64999">
                <a:srgbClr val="BBEFFF"/>
              </a:gs>
              <a:gs pos="100000">
                <a:srgbClr val="9EEAFF"/>
              </a:gs>
            </a:gsLst>
            <a:lin ang="5400000"/>
          </a:gradFill>
          <a:ln>
            <a:solidFill>
              <a:srgbClr val="46AAC5"/>
            </a:solidFill>
          </a:ln>
          <a:effectLst>
            <a:outerShdw blurRad="38100" dist="20000" dir="5400000" rotWithShape="0">
              <a:srgbClr val="808080">
                <a:alpha val="37999"/>
              </a:srgbClr>
            </a:outerShdw>
          </a:effectLst>
        </p:spPr>
        <p:txBody>
          <a:bodyPr lIns="45719" rIns="45719">
            <a:spAutoFit/>
          </a:bodyPr>
          <a:lstStyle>
            <a:lvl1pPr algn="ctr">
              <a:defRPr>
                <a:solidFill>
                  <a:srgbClr val="FF0000"/>
                </a:solidFill>
              </a:defRPr>
            </a:lvl1pPr>
          </a:lstStyle>
          <a:p>
            <a:pPr rtl="1"/>
            <a:r>
              <a:rPr>
                <a:latin typeface="Calibri" panose="020F0502020204030204" charset="0"/>
                <a:cs typeface="Calibri" panose="020F0502020204030204" charset="0"/>
              </a:rPr>
              <a:t>שרף אפוקסי</a:t>
            </a:r>
            <a:endParaRPr>
              <a:latin typeface="Calibri" panose="020F0502020204030204" charset="0"/>
              <a:cs typeface="Calibri" panose="020F0502020204030204" charset="0"/>
            </a:endParaRPr>
          </a:p>
        </p:txBody>
      </p:sp>
      <p:sp>
        <p:nvSpPr>
          <p:cNvPr id="915" name="直接连接符 15"/>
          <p:cNvSpPr/>
          <p:nvPr/>
        </p:nvSpPr>
        <p:spPr>
          <a:xfrm flipV="1">
            <a:off x="3416934" y="3502025"/>
            <a:ext cx="3240089" cy="71439"/>
          </a:xfrm>
          <a:prstGeom prst="line">
            <a:avLst/>
          </a:prstGeom>
          <a:ln>
            <a:solidFill>
              <a:srgbClr val="FF0000"/>
            </a:solidFill>
            <a:prstDash val="dash"/>
          </a:ln>
        </p:spPr>
        <p:txBody>
          <a:bodyPr lIns="45719" rIns="45719"/>
          <a:lstStyle/>
          <a:p/>
        </p:txBody>
      </p:sp>
      <p:sp>
        <p:nvSpPr>
          <p:cNvPr id="916" name="直接箭头连接符 16"/>
          <p:cNvSpPr/>
          <p:nvPr/>
        </p:nvSpPr>
        <p:spPr>
          <a:xfrm flipV="1">
            <a:off x="3929698" y="3714750"/>
            <a:ext cx="1" cy="287339"/>
          </a:xfrm>
          <a:prstGeom prst="line">
            <a:avLst/>
          </a:prstGeom>
          <a:ln>
            <a:solidFill>
              <a:srgbClr val="FF0000"/>
            </a:solidFill>
            <a:tailEnd type="triangle"/>
          </a:ln>
        </p:spPr>
        <p:txBody>
          <a:bodyPr lIns="45719" rIns="45719"/>
          <a:lstStyle/>
          <a:p/>
        </p:txBody>
      </p:sp>
      <p:sp>
        <p:nvSpPr>
          <p:cNvPr id="917" name="直接箭头连接符 17"/>
          <p:cNvSpPr/>
          <p:nvPr/>
        </p:nvSpPr>
        <p:spPr>
          <a:xfrm flipV="1">
            <a:off x="5820409" y="3575049"/>
            <a:ext cx="1" cy="288926"/>
          </a:xfrm>
          <a:prstGeom prst="line">
            <a:avLst/>
          </a:prstGeom>
          <a:ln>
            <a:solidFill>
              <a:srgbClr val="FF0000"/>
            </a:solidFill>
            <a:tailEnd type="triangle"/>
          </a:ln>
        </p:spPr>
        <p:txBody>
          <a:bodyPr lIns="45719" rIns="45719"/>
          <a:lstStyle/>
          <a:p/>
        </p:txBody>
      </p:sp>
      <p:sp>
        <p:nvSpPr>
          <p:cNvPr id="918" name="直接箭头连接符 18"/>
          <p:cNvSpPr/>
          <p:nvPr/>
        </p:nvSpPr>
        <p:spPr>
          <a:xfrm flipV="1">
            <a:off x="4780598" y="3575050"/>
            <a:ext cx="1" cy="287339"/>
          </a:xfrm>
          <a:prstGeom prst="line">
            <a:avLst/>
          </a:prstGeom>
          <a:ln>
            <a:solidFill>
              <a:srgbClr val="FF0000"/>
            </a:solidFill>
            <a:tailEnd type="triangle"/>
          </a:ln>
        </p:spPr>
        <p:txBody>
          <a:bodyPr lIns="45719" rIns="45719"/>
          <a:lstStyle/>
          <a:p/>
        </p:txBody>
      </p:sp>
      <p:sp>
        <p:nvSpPr>
          <p:cNvPr id="919" name="文本框 13"/>
          <p:cNvSpPr txBox="1"/>
          <p:nvPr/>
        </p:nvSpPr>
        <p:spPr>
          <a:xfrm>
            <a:off x="4348479" y="3959224"/>
            <a:ext cx="1132524" cy="218441"/>
          </a:xfrm>
          <a:prstGeom prst="rect">
            <a:avLst/>
          </a:prstGeom>
          <a:ln w="12700">
            <a:miter lim="400000"/>
          </a:ln>
        </p:spPr>
        <p:txBody>
          <a:bodyPr lIns="45719" rIns="45719">
            <a:spAutoFit/>
          </a:bodyPr>
          <a:lstStyle>
            <a:lvl1pPr>
              <a:defRPr sz="800" b="1">
                <a:solidFill>
                  <a:srgbClr val="FF0000"/>
                </a:solidFill>
              </a:defRPr>
            </a:lvl1pPr>
          </a:lstStyle>
          <a:p>
            <a:pPr rtl="1"/>
            <a:r>
              <a:rPr>
                <a:latin typeface="Calibri" panose="020F0502020204030204" charset="0"/>
                <a:cs typeface="Calibri" panose="020F0502020204030204" charset="0"/>
              </a:rPr>
              <a:t>מעכב!</a:t>
            </a:r>
            <a:endParaRPr>
              <a:latin typeface="Calibri" panose="020F0502020204030204" charset="0"/>
              <a:cs typeface="Calibri" panose="020F0502020204030204" charset="0"/>
            </a:endParaRPr>
          </a:p>
        </p:txBody>
      </p:sp>
      <p:sp>
        <p:nvSpPr>
          <p:cNvPr id="920" name="直接箭头连接符 20"/>
          <p:cNvSpPr/>
          <p:nvPr/>
        </p:nvSpPr>
        <p:spPr>
          <a:xfrm flipV="1">
            <a:off x="6445884" y="3573462"/>
            <a:ext cx="1" cy="287338"/>
          </a:xfrm>
          <a:prstGeom prst="line">
            <a:avLst/>
          </a:prstGeom>
          <a:ln>
            <a:solidFill>
              <a:srgbClr val="FF0000"/>
            </a:solidFill>
            <a:tailEnd type="triangle"/>
          </a:ln>
        </p:spPr>
        <p:txBody>
          <a:bodyPr lIns="45719" rIns="45719"/>
          <a:lstStyle/>
          <a:p/>
        </p:txBody>
      </p:sp>
      <p:sp>
        <p:nvSpPr>
          <p:cNvPr id="921" name="直接箭头连接符 21"/>
          <p:cNvSpPr/>
          <p:nvPr/>
        </p:nvSpPr>
        <p:spPr>
          <a:xfrm flipV="1">
            <a:off x="5455284" y="3213099"/>
            <a:ext cx="1" cy="288926"/>
          </a:xfrm>
          <a:prstGeom prst="line">
            <a:avLst/>
          </a:prstGeom>
          <a:ln>
            <a:solidFill>
              <a:srgbClr val="0000CC"/>
            </a:solidFill>
            <a:tailEnd type="triangle"/>
          </a:ln>
        </p:spPr>
        <p:txBody>
          <a:bodyPr lIns="45719" rIns="45719"/>
          <a:lstStyle/>
          <a:p/>
        </p:txBody>
      </p:sp>
      <p:sp>
        <p:nvSpPr>
          <p:cNvPr id="922" name="直接箭头连接符 22"/>
          <p:cNvSpPr/>
          <p:nvPr/>
        </p:nvSpPr>
        <p:spPr>
          <a:xfrm flipV="1">
            <a:off x="3929698" y="3213099"/>
            <a:ext cx="1" cy="288926"/>
          </a:xfrm>
          <a:prstGeom prst="line">
            <a:avLst/>
          </a:prstGeom>
          <a:ln>
            <a:solidFill>
              <a:srgbClr val="0000CC"/>
            </a:solidFill>
            <a:tailEnd type="triangle"/>
          </a:ln>
        </p:spPr>
        <p:txBody>
          <a:bodyPr lIns="45719" rIns="45719"/>
          <a:lstStyle/>
          <a:p/>
        </p:txBody>
      </p:sp>
      <p:sp>
        <p:nvSpPr>
          <p:cNvPr id="923" name="文本框 23"/>
          <p:cNvSpPr txBox="1"/>
          <p:nvPr/>
        </p:nvSpPr>
        <p:spPr>
          <a:xfrm>
            <a:off x="4585334" y="5118100"/>
            <a:ext cx="1235076" cy="380365"/>
          </a:xfrm>
          <a:prstGeom prst="rect">
            <a:avLst/>
          </a:prstGeom>
          <a:gradFill>
            <a:gsLst>
              <a:gs pos="0">
                <a:srgbClr val="E4F9FF"/>
              </a:gs>
              <a:gs pos="64999">
                <a:srgbClr val="BBEFFF"/>
              </a:gs>
              <a:gs pos="100000">
                <a:srgbClr val="9EEAFF"/>
              </a:gs>
            </a:gsLst>
            <a:lin ang="5400000"/>
          </a:gradFill>
          <a:ln>
            <a:solidFill>
              <a:srgbClr val="46AAC5"/>
            </a:solidFill>
          </a:ln>
          <a:effectLst>
            <a:outerShdw blurRad="38100" dist="20000" dir="5400000" rotWithShape="0">
              <a:srgbClr val="808080">
                <a:alpha val="37999"/>
              </a:srgbClr>
            </a:outerShdw>
          </a:effectLst>
        </p:spPr>
        <p:txBody>
          <a:bodyPr lIns="45719" rIns="45719">
            <a:spAutoFit/>
          </a:bodyPr>
          <a:lstStyle>
            <a:lvl1pPr algn="ctr">
              <a:defRPr>
                <a:solidFill>
                  <a:srgbClr val="FF0000"/>
                </a:solidFill>
              </a:defRPr>
            </a:lvl1pPr>
          </a:lstStyle>
          <a:p>
            <a:pPr rtl="1"/>
            <a:r>
              <a:rPr>
                <a:latin typeface="Calibri" panose="020F0502020204030204" charset="0"/>
                <a:cs typeface="Calibri" panose="020F0502020204030204" charset="0"/>
              </a:rPr>
              <a:t>MAPC</a:t>
            </a:r>
            <a:endParaRPr>
              <a:latin typeface="Calibri" panose="020F0502020204030204" charset="0"/>
              <a:cs typeface="Calibri" panose="020F0502020204030204" charset="0"/>
            </a:endParaRPr>
          </a:p>
        </p:txBody>
      </p:sp>
      <p:sp>
        <p:nvSpPr>
          <p:cNvPr id="924" name="直接连接符 24"/>
          <p:cNvSpPr/>
          <p:nvPr/>
        </p:nvSpPr>
        <p:spPr>
          <a:xfrm flipV="1">
            <a:off x="7306309" y="2420938"/>
            <a:ext cx="3097214" cy="73026"/>
          </a:xfrm>
          <a:prstGeom prst="line">
            <a:avLst/>
          </a:prstGeom>
          <a:ln>
            <a:solidFill>
              <a:srgbClr val="FF0000"/>
            </a:solidFill>
            <a:prstDash val="dash"/>
          </a:ln>
        </p:spPr>
        <p:txBody>
          <a:bodyPr lIns="45719" rIns="45719"/>
          <a:lstStyle/>
          <a:p/>
        </p:txBody>
      </p:sp>
      <p:sp>
        <p:nvSpPr>
          <p:cNvPr id="925" name="矩形 25"/>
          <p:cNvSpPr/>
          <p:nvPr/>
        </p:nvSpPr>
        <p:spPr>
          <a:xfrm>
            <a:off x="5145723" y="3357562"/>
            <a:ext cx="792163" cy="647701"/>
          </a:xfrm>
          <a:prstGeom prst="rect">
            <a:avLst/>
          </a:prstGeom>
          <a:ln w="12700">
            <a:solidFill>
              <a:srgbClr val="006600"/>
            </a:solidFill>
          </a:ln>
        </p:spPr>
        <p:txBody>
          <a:bodyPr lIns="45719" rIns="45719" anchor="ctr"/>
          <a:lstStyle/>
          <a:p>
            <a:pPr algn="ctr">
              <a:defRPr>
                <a:solidFill>
                  <a:srgbClr val="FFFFFF"/>
                </a:solidFill>
              </a:defRPr>
            </a:pPr>
            <a:endParaRPr>
              <a:latin typeface="Calibri" panose="020F0502020204030204" charset="0"/>
              <a:cs typeface="Calibri" panose="020F0502020204030204" charset="0"/>
            </a:endParaRPr>
          </a:p>
        </p:txBody>
      </p:sp>
      <p:sp>
        <p:nvSpPr>
          <p:cNvPr id="926" name="矩形 26"/>
          <p:cNvSpPr/>
          <p:nvPr/>
        </p:nvSpPr>
        <p:spPr>
          <a:xfrm>
            <a:off x="3705859" y="4581525"/>
            <a:ext cx="792164" cy="647700"/>
          </a:xfrm>
          <a:prstGeom prst="rect">
            <a:avLst/>
          </a:prstGeom>
          <a:ln w="12700">
            <a:solidFill>
              <a:srgbClr val="006600"/>
            </a:solidFill>
          </a:ln>
        </p:spPr>
        <p:txBody>
          <a:bodyPr lIns="45719" rIns="45719" anchor="ctr"/>
          <a:lstStyle/>
          <a:p>
            <a:pPr algn="ctr">
              <a:defRPr>
                <a:solidFill>
                  <a:srgbClr val="FFFFFF"/>
                </a:solidFill>
              </a:defRPr>
            </a:pPr>
            <a:endParaRPr>
              <a:latin typeface="Calibri" panose="020F0502020204030204" charset="0"/>
              <a:cs typeface="Calibri" panose="020F0502020204030204" charset="0"/>
            </a:endParaRPr>
          </a:p>
        </p:txBody>
      </p:sp>
      <p:sp>
        <p:nvSpPr>
          <p:cNvPr id="927" name="文本框 27"/>
          <p:cNvSpPr txBox="1"/>
          <p:nvPr/>
        </p:nvSpPr>
        <p:spPr>
          <a:xfrm>
            <a:off x="5408929" y="3683000"/>
            <a:ext cx="383529" cy="370840"/>
          </a:xfrm>
          <a:prstGeom prst="rect">
            <a:avLst/>
          </a:prstGeom>
          <a:ln w="12700">
            <a:miter lim="400000"/>
          </a:ln>
        </p:spPr>
        <p:txBody>
          <a:bodyPr wrap="none" lIns="45719" rIns="45719">
            <a:spAutoFit/>
          </a:bodyPr>
          <a:lstStyle>
            <a:lvl1pPr>
              <a:defRPr b="1"/>
            </a:lvl1pPr>
          </a:lstStyle>
          <a:p>
            <a:r>
              <a:rPr>
                <a:latin typeface="Calibri" panose="020F0502020204030204" charset="0"/>
                <a:cs typeface="Calibri" panose="020F0502020204030204" charset="0"/>
              </a:rPr>
              <a:t>(a)</a:t>
            </a:r>
            <a:endParaRPr>
              <a:latin typeface="Calibri" panose="020F0502020204030204" charset="0"/>
              <a:cs typeface="Calibri" panose="020F0502020204030204" charset="0"/>
            </a:endParaRPr>
          </a:p>
        </p:txBody>
      </p:sp>
      <p:sp>
        <p:nvSpPr>
          <p:cNvPr id="928" name="文本框 23"/>
          <p:cNvSpPr txBox="1"/>
          <p:nvPr/>
        </p:nvSpPr>
        <p:spPr>
          <a:xfrm>
            <a:off x="3872229" y="4921250"/>
            <a:ext cx="396030" cy="370840"/>
          </a:xfrm>
          <a:prstGeom prst="rect">
            <a:avLst/>
          </a:prstGeom>
          <a:ln w="12700">
            <a:miter lim="400000"/>
          </a:ln>
        </p:spPr>
        <p:txBody>
          <a:bodyPr wrap="none" lIns="45719" rIns="45719">
            <a:spAutoFit/>
          </a:bodyPr>
          <a:lstStyle>
            <a:lvl1pPr>
              <a:defRPr b="1"/>
            </a:lvl1pPr>
          </a:lstStyle>
          <a:p>
            <a:r>
              <a:rPr>
                <a:latin typeface="Calibri" panose="020F0502020204030204" charset="0"/>
                <a:cs typeface="Calibri" panose="020F0502020204030204" charset="0"/>
              </a:rPr>
              <a:t>(b)</a:t>
            </a:r>
            <a:endParaRPr>
              <a:latin typeface="Calibri" panose="020F0502020204030204" charset="0"/>
              <a:cs typeface="Calibri" panose="020F0502020204030204" charset="0"/>
            </a:endParaRPr>
          </a:p>
        </p:txBody>
      </p:sp>
      <p:sp>
        <p:nvSpPr>
          <p:cNvPr id="929" name="文本框 24"/>
          <p:cNvSpPr txBox="1"/>
          <p:nvPr/>
        </p:nvSpPr>
        <p:spPr>
          <a:xfrm>
            <a:off x="6853554" y="2273300"/>
            <a:ext cx="446724" cy="370840"/>
          </a:xfrm>
          <a:prstGeom prst="rect">
            <a:avLst/>
          </a:prstGeom>
          <a:ln w="12700">
            <a:miter lim="400000"/>
          </a:ln>
        </p:spPr>
        <p:txBody>
          <a:bodyPr lIns="45719" rIns="45719">
            <a:spAutoFit/>
          </a:bodyPr>
          <a:lstStyle>
            <a:lvl1pPr>
              <a:defRPr b="1"/>
            </a:lvl1pPr>
          </a:lstStyle>
          <a:p>
            <a:r>
              <a:rPr>
                <a:latin typeface="Calibri" panose="020F0502020204030204" charset="0"/>
                <a:cs typeface="Calibri" panose="020F0502020204030204" charset="0"/>
              </a:rPr>
              <a:t>(a)</a:t>
            </a:r>
            <a:endParaRPr>
              <a:latin typeface="Calibri" panose="020F0502020204030204" charset="0"/>
              <a:cs typeface="Calibri" panose="020F0502020204030204" charset="0"/>
            </a:endParaRPr>
          </a:p>
        </p:txBody>
      </p:sp>
      <p:sp>
        <p:nvSpPr>
          <p:cNvPr id="930" name="文本框 25"/>
          <p:cNvSpPr txBox="1"/>
          <p:nvPr/>
        </p:nvSpPr>
        <p:spPr>
          <a:xfrm>
            <a:off x="6853554" y="4252912"/>
            <a:ext cx="407036" cy="370841"/>
          </a:xfrm>
          <a:prstGeom prst="rect">
            <a:avLst/>
          </a:prstGeom>
          <a:ln w="12700">
            <a:miter lim="400000"/>
          </a:ln>
        </p:spPr>
        <p:txBody>
          <a:bodyPr lIns="45719" rIns="45719">
            <a:spAutoFit/>
          </a:bodyPr>
          <a:lstStyle>
            <a:lvl1pPr>
              <a:defRPr b="1"/>
            </a:lvl1pPr>
          </a:lstStyle>
          <a:p>
            <a:r>
              <a:rPr>
                <a:latin typeface="Calibri" panose="020F0502020204030204" charset="0"/>
                <a:cs typeface="Calibri" panose="020F0502020204030204" charset="0"/>
              </a:rPr>
              <a:t>(b)</a:t>
            </a:r>
            <a:endParaRPr>
              <a:latin typeface="Calibri" panose="020F0502020204030204" charset="0"/>
              <a:cs typeface="Calibri" panose="020F0502020204030204" charset="0"/>
            </a:endParaRPr>
          </a:p>
        </p:txBody>
      </p:sp>
      <p:sp>
        <p:nvSpPr>
          <p:cNvPr id="931" name="Text Box 10"/>
          <p:cNvSpPr txBox="1"/>
          <p:nvPr/>
        </p:nvSpPr>
        <p:spPr>
          <a:xfrm>
            <a:off x="836929" y="1400175"/>
            <a:ext cx="6962777" cy="566421"/>
          </a:xfrm>
          <a:prstGeom prst="rect">
            <a:avLst/>
          </a:prstGeom>
          <a:ln w="12700">
            <a:miter lim="400000"/>
          </a:ln>
        </p:spPr>
        <p:txBody>
          <a:bodyPr lIns="45719" rIns="45719">
            <a:spAutoFit/>
          </a:bodyPr>
          <a:lstStyle>
            <a:lvl1pPr>
              <a:lnSpc>
                <a:spcPct val="120000"/>
              </a:lnSpc>
              <a:defRPr sz="1400" b="1">
                <a:solidFill>
                  <a:srgbClr val="006600"/>
                </a:solidFill>
              </a:defRPr>
            </a:lvl1pPr>
          </a:lstStyle>
          <a:p>
            <a:pPr rtl="1"/>
            <a:r>
              <a:rPr>
                <a:latin typeface="Calibri" panose="020F0502020204030204" charset="0"/>
                <a:cs typeface="Calibri" panose="020F0502020204030204" charset="0"/>
              </a:rPr>
              <a:t>MPC מדגים עמידות קורוזיה עדיפה לחיזוק פלדה בהשוואה ל-OPC ול-SAC.</a:t>
            </a:r>
            <a:endParaRPr>
              <a:latin typeface="Calibri" panose="020F0502020204030204" charset="0"/>
              <a:cs typeface="Calibri" panose="020F0502020204030204" charset="0"/>
            </a:endParaRPr>
          </a:p>
        </p:txBody>
      </p:sp>
      <p:sp>
        <p:nvSpPr>
          <p:cNvPr id="932" name="文本框 26"/>
          <p:cNvSpPr txBox="1"/>
          <p:nvPr/>
        </p:nvSpPr>
        <p:spPr>
          <a:xfrm>
            <a:off x="7366318" y="4962525"/>
            <a:ext cx="3066098" cy="650241"/>
          </a:xfrm>
          <a:prstGeom prst="rect">
            <a:avLst/>
          </a:prstGeom>
          <a:ln w="12700">
            <a:miter lim="400000"/>
          </a:ln>
        </p:spPr>
        <p:txBody>
          <a:bodyPr lIns="45719" rIns="45719">
            <a:spAutoFit/>
          </a:bodyPr>
          <a:lstStyle>
            <a:lvl1pPr algn="ctr">
              <a:defRPr b="1">
                <a:solidFill>
                  <a:srgbClr val="FF0000"/>
                </a:solidFill>
              </a:defRPr>
            </a:lvl1pPr>
          </a:lstStyle>
          <a:p>
            <a:pPr rtl="1"/>
            <a:r>
              <a:rPr>
                <a:latin typeface="Calibri" panose="020F0502020204030204" charset="0"/>
                <a:cs typeface="Calibri" panose="020F0502020204030204" charset="0"/>
              </a:rPr>
              <a:t>רובם במצב הגנה טוב</a:t>
            </a:r>
            <a:endParaRPr>
              <a:latin typeface="Calibri" panose="020F0502020204030204" charset="0"/>
              <a:cs typeface="Calibri" panose="020F0502020204030204" charset="0"/>
            </a:endParaRPr>
          </a:p>
        </p:txBody>
      </p:sp>
      <p:sp>
        <p:nvSpPr>
          <p:cNvPr id="933" name="直接箭头连接符 33"/>
          <p:cNvSpPr/>
          <p:nvPr/>
        </p:nvSpPr>
        <p:spPr>
          <a:xfrm flipV="1">
            <a:off x="7682548" y="2767013"/>
            <a:ext cx="1" cy="287338"/>
          </a:xfrm>
          <a:prstGeom prst="line">
            <a:avLst/>
          </a:prstGeom>
          <a:ln>
            <a:solidFill>
              <a:srgbClr val="FF0000"/>
            </a:solidFill>
            <a:tailEnd type="triangle"/>
          </a:ln>
        </p:spPr>
        <p:txBody>
          <a:bodyPr lIns="45719" rIns="45719"/>
          <a:lstStyle/>
          <a:p/>
        </p:txBody>
      </p:sp>
      <p:sp>
        <p:nvSpPr>
          <p:cNvPr id="934" name="直接箭头连接符 34"/>
          <p:cNvSpPr/>
          <p:nvPr/>
        </p:nvSpPr>
        <p:spPr>
          <a:xfrm flipV="1">
            <a:off x="8190548" y="2641600"/>
            <a:ext cx="1" cy="287339"/>
          </a:xfrm>
          <a:prstGeom prst="line">
            <a:avLst/>
          </a:prstGeom>
          <a:ln>
            <a:solidFill>
              <a:srgbClr val="FF0000"/>
            </a:solidFill>
            <a:tailEnd type="triangle"/>
          </a:ln>
        </p:spPr>
        <p:txBody>
          <a:bodyPr lIns="45719" rIns="45719"/>
          <a:lstStyle/>
          <a:p/>
        </p:txBody>
      </p:sp>
      <p:sp>
        <p:nvSpPr>
          <p:cNvPr id="935" name="文本框 29"/>
          <p:cNvSpPr txBox="1"/>
          <p:nvPr/>
        </p:nvSpPr>
        <p:spPr>
          <a:xfrm>
            <a:off x="7665719" y="1290003"/>
            <a:ext cx="3066100" cy="739141"/>
          </a:xfrm>
          <a:prstGeom prst="rect">
            <a:avLst/>
          </a:prstGeom>
          <a:ln w="12700">
            <a:miter lim="400000"/>
          </a:ln>
        </p:spPr>
        <p:txBody>
          <a:bodyPr lIns="45719" rIns="45719">
            <a:spAutoFit/>
          </a:bodyPr>
          <a:lstStyle>
            <a:lvl1pPr algn="ctr">
              <a:defRPr sz="1400" b="1">
                <a:solidFill>
                  <a:srgbClr val="FF0000"/>
                </a:solidFill>
              </a:defRPr>
            </a:lvl1pPr>
          </a:lstStyle>
          <a:p>
            <a:pPr rtl="1"/>
            <a:r>
              <a:rPr>
                <a:latin typeface="Calibri" panose="020F0502020204030204" charset="0"/>
                <a:cs typeface="Calibri" panose="020F0502020204030204" charset="0"/>
              </a:rPr>
              <a:t>לאחר תחילת הקורוזיה, התפתחות הקורוזיה עדיין ניתנת לעיכוב במידה מסוימת.</a:t>
            </a:r>
            <a:endParaRPr>
              <a:latin typeface="Calibri" panose="020F0502020204030204" charset="0"/>
              <a:cs typeface="Calibri" panose="020F0502020204030204" charset="0"/>
            </a:endParaRPr>
          </a:p>
        </p:txBody>
      </p:sp>
      <p:sp>
        <p:nvSpPr>
          <p:cNvPr id="936" name="文本框 30"/>
          <p:cNvSpPr txBox="1"/>
          <p:nvPr/>
        </p:nvSpPr>
        <p:spPr>
          <a:xfrm>
            <a:off x="3034030" y="1776729"/>
            <a:ext cx="4104641" cy="523241"/>
          </a:xfrm>
          <a:prstGeom prst="rect">
            <a:avLst/>
          </a:prstGeom>
          <a:ln w="12700">
            <a:miter lim="400000"/>
          </a:ln>
        </p:spPr>
        <p:txBody>
          <a:bodyPr lIns="45719" rIns="45719">
            <a:spAutoFit/>
          </a:bodyPr>
          <a:lstStyle>
            <a:lvl1pPr algn="ctr">
              <a:defRPr sz="1400" b="1">
                <a:solidFill>
                  <a:srgbClr val="FF0000"/>
                </a:solidFill>
              </a:defRPr>
            </a:lvl1pPr>
          </a:lstStyle>
          <a:p>
            <a:pPr rtl="1"/>
            <a:r>
              <a:rPr>
                <a:latin typeface="Calibri" panose="020F0502020204030204" charset="0"/>
                <a:cs typeface="Calibri" panose="020F0502020204030204" charset="0"/>
              </a:rPr>
              <a:t>בהשוואה לאיטום בשרף אפוקסי, הוא מציע יתרונות נוספים.</a:t>
            </a:r>
            <a:endParaRPr>
              <a:latin typeface="Calibri" panose="020F0502020204030204" charset="0"/>
              <a:cs typeface="Calibri" panose="020F0502020204030204" charset="0"/>
            </a:endParaRPr>
          </a:p>
        </p:txBody>
      </p:sp>
      <p:sp>
        <p:nvSpPr>
          <p:cNvPr id="937" name="直接箭头连接符 37"/>
          <p:cNvSpPr/>
          <p:nvPr/>
        </p:nvSpPr>
        <p:spPr>
          <a:xfrm flipV="1">
            <a:off x="8027034" y="3428999"/>
            <a:ext cx="163514" cy="215901"/>
          </a:xfrm>
          <a:prstGeom prst="line">
            <a:avLst/>
          </a:prstGeom>
          <a:ln>
            <a:solidFill>
              <a:srgbClr val="FF0000"/>
            </a:solidFill>
            <a:tailEnd type="triangle"/>
          </a:ln>
        </p:spPr>
        <p:txBody>
          <a:bodyPr lIns="45719" rIns="45719"/>
          <a:lstStyle/>
          <a:p/>
        </p:txBody>
      </p:sp>
      <p:sp>
        <p:nvSpPr>
          <p:cNvPr id="938" name="文本框 1"/>
          <p:cNvSpPr txBox="1"/>
          <p:nvPr/>
        </p:nvSpPr>
        <p:spPr>
          <a:xfrm>
            <a:off x="3570604" y="2911475"/>
            <a:ext cx="2072691" cy="370840"/>
          </a:xfrm>
          <a:prstGeom prst="rect">
            <a:avLst/>
          </a:prstGeom>
          <a:ln w="12700">
            <a:miter lim="400000"/>
          </a:ln>
        </p:spPr>
        <p:txBody>
          <a:bodyPr wrap="none" lIns="45719" rIns="45719">
            <a:spAutoFit/>
          </a:bodyPr>
          <a:lstStyle>
            <a:lvl1pPr>
              <a:defRPr b="1"/>
            </a:lvl1pPr>
          </a:lstStyle>
          <a:p>
            <a:pPr rtl="1"/>
            <a:r>
              <a:rPr>
                <a:latin typeface="Calibri" panose="020F0502020204030204" charset="0"/>
                <a:cs typeface="Calibri" panose="020F0502020204030204" charset="0"/>
              </a:rPr>
              <a:t>קורוזיה אחידה</a:t>
            </a:r>
            <a:endParaRPr>
              <a:latin typeface="Calibri" panose="020F0502020204030204" charset="0"/>
              <a:cs typeface="Calibri" panose="020F0502020204030204" charset="0"/>
            </a:endParaRPr>
          </a:p>
        </p:txBody>
      </p:sp>
      <p:sp>
        <p:nvSpPr>
          <p:cNvPr id="939" name="文本框 26"/>
          <p:cNvSpPr txBox="1"/>
          <p:nvPr/>
        </p:nvSpPr>
        <p:spPr>
          <a:xfrm>
            <a:off x="1042034" y="2463164"/>
            <a:ext cx="2052640" cy="1853566"/>
          </a:xfrm>
          <a:prstGeom prst="rect">
            <a:avLst/>
          </a:prstGeom>
          <a:gradFill>
            <a:gsLst>
              <a:gs pos="0">
                <a:srgbClr val="E4F9FF"/>
              </a:gs>
              <a:gs pos="64999">
                <a:srgbClr val="BBEFFF"/>
              </a:gs>
              <a:gs pos="100000">
                <a:srgbClr val="9EEAFF"/>
              </a:gs>
            </a:gsLst>
            <a:lin ang="5400000"/>
          </a:gradFill>
          <a:ln>
            <a:solidFill>
              <a:srgbClr val="46AAC5"/>
            </a:solidFill>
          </a:ln>
          <a:effectLst>
            <a:outerShdw blurRad="38100" dist="20000" dir="5400000" rotWithShape="0">
              <a:srgbClr val="808080">
                <a:alpha val="37999"/>
              </a:srgbClr>
            </a:outerShdw>
          </a:effectLst>
        </p:spPr>
        <p:txBody>
          <a:bodyPr lIns="45719" rIns="45719">
            <a:spAutoFit/>
          </a:bodyPr>
          <a:lstStyle/>
          <a:p>
            <a:pPr rtl="1">
              <a:defRPr b="1">
                <a:solidFill>
                  <a:srgbClr val="FF0000"/>
                </a:solidFill>
              </a:defRPr>
            </a:pPr>
            <a:r>
              <a:rPr>
                <a:latin typeface="Calibri" panose="020F0502020204030204" charset="0"/>
                <a:cs typeface="Calibri" panose="020F0502020204030204" charset="0"/>
              </a:rPr>
              <a:t>מערכת MPC:</a:t>
            </a:r>
            <a:endParaRPr>
              <a:latin typeface="Calibri" panose="020F0502020204030204" charset="0"/>
              <a:cs typeface="Calibri" panose="020F0502020204030204" charset="0"/>
            </a:endParaRPr>
          </a:p>
          <a:p>
            <a:pPr>
              <a:defRPr sz="2400" b="1">
                <a:solidFill>
                  <a:srgbClr val="FF0000"/>
                </a:solidFill>
              </a:defRPr>
            </a:pPr>
            <a:endParaRPr>
              <a:latin typeface="Calibri" panose="020F0502020204030204" charset="0"/>
              <a:cs typeface="Calibri" panose="020F0502020204030204" charset="0"/>
            </a:endParaRPr>
          </a:p>
          <a:p>
            <a:pPr rtl="1">
              <a:defRPr sz="1000" b="1">
                <a:solidFill>
                  <a:srgbClr val="FF0000"/>
                </a:solidFill>
              </a:defRPr>
            </a:pPr>
            <a:r>
              <a:rPr>
                <a:latin typeface="Calibri" panose="020F0502020204030204" charset="0"/>
                <a:cs typeface="Calibri" panose="020F0502020204030204" charset="0"/>
              </a:rPr>
              <a:t>עובי שכבה דקה: 5 מ"מ</a:t>
            </a:r>
            <a:endParaRPr sz="2000">
              <a:solidFill>
                <a:srgbClr val="0000CC"/>
              </a:solidFill>
              <a:latin typeface="Calibri" panose="020F0502020204030204" charset="0"/>
              <a:cs typeface="Calibri" panose="020F0502020204030204" charset="0"/>
            </a:endParaRPr>
          </a:p>
          <a:p>
            <a:pPr rtl="1">
              <a:defRPr sz="1000" b="1">
                <a:solidFill>
                  <a:srgbClr val="FF0000"/>
                </a:solidFill>
              </a:defRPr>
            </a:pPr>
            <a:r>
              <a:rPr>
                <a:latin typeface="Calibri" panose="020F0502020204030204" charset="0"/>
                <a:cs typeface="Calibri" panose="020F0502020204030204" charset="0"/>
              </a:rPr>
              <a:t>תקופת אשפרה: 7 ימים</a:t>
            </a:r>
            <a:endParaRPr sz="2000">
              <a:latin typeface="Calibri" panose="020F0502020204030204" charset="0"/>
              <a:cs typeface="Calibri" panose="020F0502020204030204" charset="0"/>
            </a:endParaRPr>
          </a:p>
          <a:p>
            <a:pPr rtl="1">
              <a:defRPr sz="1000" b="1">
                <a:solidFill>
                  <a:srgbClr val="FF0000"/>
                </a:solidFill>
              </a:defRPr>
            </a:pPr>
            <a:r>
              <a:rPr>
                <a:latin typeface="Calibri" panose="020F0502020204030204" charset="0"/>
                <a:cs typeface="Calibri" panose="020F0502020204030204" charset="0"/>
              </a:rPr>
              <a:t>מערכת האצה:</a:t>
            </a:r>
            <a:endParaRPr sz="2000">
              <a:latin typeface="Calibri" panose="020F0502020204030204" charset="0"/>
              <a:cs typeface="Calibri" panose="020F0502020204030204" charset="0"/>
            </a:endParaRPr>
          </a:p>
          <a:p>
            <a:pPr rtl="1">
              <a:defRPr sz="1000" b="1">
                <a:solidFill>
                  <a:srgbClr val="FF0000"/>
                </a:solidFill>
              </a:defRPr>
            </a:pPr>
            <a:r>
              <a:rPr>
                <a:latin typeface="Calibri" panose="020F0502020204030204" charset="0"/>
                <a:cs typeface="Calibri" panose="020F0502020204030204" charset="0"/>
              </a:rPr>
              <a:t>4 ימים ייבוש ב-40°C + 3 ימים טבילה בתמיסת NaCl 3.5%</a:t>
            </a:r>
            <a:endParaRPr sz="2000">
              <a:latin typeface="Calibri" panose="020F0502020204030204" charset="0"/>
              <a:cs typeface="Calibri" panose="020F0502020204030204" charset="0"/>
            </a:endParaRPr>
          </a:p>
          <a:p>
            <a:pPr rtl="1">
              <a:defRPr sz="1000" b="1">
                <a:solidFill>
                  <a:srgbClr val="FF0000"/>
                </a:solidFill>
              </a:defRPr>
            </a:pPr>
            <a:r>
              <a:rPr>
                <a:latin typeface="Calibri" panose="020F0502020204030204" charset="0"/>
                <a:cs typeface="Calibri" panose="020F0502020204030204" charset="0"/>
              </a:rPr>
              <a:t>מספר מחזורים: 50</a:t>
            </a:r>
            <a:endParaRPr>
              <a:latin typeface="Calibri" panose="020F0502020204030204" charset="0"/>
              <a:cs typeface="Calibri" panose="020F0502020204030204" charset="0"/>
            </a:endParaRPr>
          </a:p>
        </p:txBody>
      </p:sp>
      <p:sp>
        <p:nvSpPr>
          <p:cNvPr id="940" name="文本框 4"/>
          <p:cNvSpPr txBox="1"/>
          <p:nvPr/>
        </p:nvSpPr>
        <p:spPr>
          <a:xfrm>
            <a:off x="7512368" y="3683000"/>
            <a:ext cx="802331" cy="370840"/>
          </a:xfrm>
          <a:prstGeom prst="rect">
            <a:avLst/>
          </a:prstGeom>
          <a:ln w="12700">
            <a:miter lim="400000"/>
          </a:ln>
        </p:spPr>
        <p:txBody>
          <a:bodyPr wrap="none" lIns="45719" rIns="45719">
            <a:spAutoFit/>
          </a:bodyPr>
          <a:lstStyle>
            <a:lvl1pPr>
              <a:defRPr b="1"/>
            </a:lvl1pPr>
          </a:lstStyle>
          <a:p>
            <a:pPr rtl="1"/>
            <a:r>
              <a:rPr>
                <a:latin typeface="Calibri" panose="020F0502020204030204" charset="0"/>
                <a:cs typeface="Calibri" panose="020F0502020204030204" charset="0"/>
              </a:rPr>
              <a:t>נקודתיות</a:t>
            </a:r>
            <a:endParaRPr>
              <a:latin typeface="Calibri" panose="020F0502020204030204" charset="0"/>
              <a:cs typeface="Calibri" panose="020F0502020204030204" charset="0"/>
            </a:endParaRPr>
          </a:p>
        </p:txBody>
      </p:sp>
      <p:sp>
        <p:nvSpPr>
          <p:cNvPr id="941" name="任意多边形 19"/>
          <p:cNvSpPr/>
          <p:nvPr/>
        </p:nvSpPr>
        <p:spPr>
          <a:xfrm>
            <a:off x="7333298" y="2513012"/>
            <a:ext cx="3081338" cy="476252"/>
          </a:xfrm>
          <a:custGeom>
            <a:avLst/>
            <a:gdLst/>
            <a:ahLst/>
            <a:cxnLst>
              <a:cxn ang="0">
                <a:pos x="wd2" y="hd2"/>
              </a:cxn>
              <a:cxn ang="5400000">
                <a:pos x="wd2" y="hd2"/>
              </a:cxn>
              <a:cxn ang="10800000">
                <a:pos x="wd2" y="hd2"/>
              </a:cxn>
              <a:cxn ang="16200000">
                <a:pos x="wd2" y="hd2"/>
              </a:cxn>
            </a:cxnLst>
            <a:rect l="0" t="0" r="r" b="b"/>
            <a:pathLst>
              <a:path w="21600" h="21235" extrusionOk="0">
                <a:moveTo>
                  <a:pt x="0" y="7653"/>
                </a:moveTo>
                <a:cubicBezTo>
                  <a:pt x="85" y="7738"/>
                  <a:pt x="281" y="7908"/>
                  <a:pt x="463" y="8247"/>
                </a:cubicBezTo>
                <a:cubicBezTo>
                  <a:pt x="646" y="8587"/>
                  <a:pt x="810" y="9748"/>
                  <a:pt x="922" y="9408"/>
                </a:cubicBezTo>
                <a:cubicBezTo>
                  <a:pt x="1033" y="9068"/>
                  <a:pt x="1015" y="7653"/>
                  <a:pt x="1015" y="6492"/>
                </a:cubicBezTo>
                <a:cubicBezTo>
                  <a:pt x="1015" y="5331"/>
                  <a:pt x="846" y="4369"/>
                  <a:pt x="922" y="3548"/>
                </a:cubicBezTo>
                <a:cubicBezTo>
                  <a:pt x="997" y="2727"/>
                  <a:pt x="1256" y="1878"/>
                  <a:pt x="1385" y="2359"/>
                </a:cubicBezTo>
                <a:cubicBezTo>
                  <a:pt x="1514" y="2840"/>
                  <a:pt x="1492" y="4595"/>
                  <a:pt x="1567" y="5898"/>
                </a:cubicBezTo>
                <a:cubicBezTo>
                  <a:pt x="1643" y="7200"/>
                  <a:pt x="1625" y="7879"/>
                  <a:pt x="1754" y="8813"/>
                </a:cubicBezTo>
                <a:cubicBezTo>
                  <a:pt x="1883" y="9748"/>
                  <a:pt x="2030" y="10370"/>
                  <a:pt x="2213" y="10597"/>
                </a:cubicBezTo>
                <a:cubicBezTo>
                  <a:pt x="2396" y="10823"/>
                  <a:pt x="2489" y="10116"/>
                  <a:pt x="2676" y="10002"/>
                </a:cubicBezTo>
                <a:cubicBezTo>
                  <a:pt x="2863" y="9889"/>
                  <a:pt x="2992" y="10597"/>
                  <a:pt x="3139" y="10002"/>
                </a:cubicBezTo>
                <a:cubicBezTo>
                  <a:pt x="3286" y="9408"/>
                  <a:pt x="3340" y="8219"/>
                  <a:pt x="3415" y="7058"/>
                </a:cubicBezTo>
                <a:cubicBezTo>
                  <a:pt x="3491" y="5898"/>
                  <a:pt x="3397" y="4369"/>
                  <a:pt x="3509" y="4142"/>
                </a:cubicBezTo>
                <a:cubicBezTo>
                  <a:pt x="3620" y="3916"/>
                  <a:pt x="3820" y="6124"/>
                  <a:pt x="3967" y="5898"/>
                </a:cubicBezTo>
                <a:cubicBezTo>
                  <a:pt x="4114" y="5671"/>
                  <a:pt x="4079" y="4001"/>
                  <a:pt x="4243" y="2953"/>
                </a:cubicBezTo>
                <a:cubicBezTo>
                  <a:pt x="4408" y="1906"/>
                  <a:pt x="4635" y="490"/>
                  <a:pt x="4800" y="604"/>
                </a:cubicBezTo>
                <a:cubicBezTo>
                  <a:pt x="4965" y="717"/>
                  <a:pt x="4965" y="2359"/>
                  <a:pt x="5076" y="3548"/>
                </a:cubicBezTo>
                <a:cubicBezTo>
                  <a:pt x="5187" y="4737"/>
                  <a:pt x="5205" y="5898"/>
                  <a:pt x="5352" y="6492"/>
                </a:cubicBezTo>
                <a:cubicBezTo>
                  <a:pt x="5499" y="7087"/>
                  <a:pt x="5633" y="6492"/>
                  <a:pt x="5815" y="6492"/>
                </a:cubicBezTo>
                <a:cubicBezTo>
                  <a:pt x="5998" y="6492"/>
                  <a:pt x="6091" y="6379"/>
                  <a:pt x="6274" y="6492"/>
                </a:cubicBezTo>
                <a:cubicBezTo>
                  <a:pt x="6456" y="6605"/>
                  <a:pt x="6550" y="7285"/>
                  <a:pt x="6737" y="7058"/>
                </a:cubicBezTo>
                <a:cubicBezTo>
                  <a:pt x="6924" y="6832"/>
                  <a:pt x="6995" y="5303"/>
                  <a:pt x="7200" y="5303"/>
                </a:cubicBezTo>
                <a:cubicBezTo>
                  <a:pt x="7405" y="5303"/>
                  <a:pt x="7587" y="7285"/>
                  <a:pt x="7752" y="7058"/>
                </a:cubicBezTo>
                <a:cubicBezTo>
                  <a:pt x="7917" y="6832"/>
                  <a:pt x="7881" y="5190"/>
                  <a:pt x="8028" y="4142"/>
                </a:cubicBezTo>
                <a:cubicBezTo>
                  <a:pt x="8175" y="3095"/>
                  <a:pt x="8304" y="2274"/>
                  <a:pt x="8491" y="1793"/>
                </a:cubicBezTo>
                <a:cubicBezTo>
                  <a:pt x="8678" y="1311"/>
                  <a:pt x="8807" y="1198"/>
                  <a:pt x="8954" y="1793"/>
                </a:cubicBezTo>
                <a:cubicBezTo>
                  <a:pt x="9101" y="2387"/>
                  <a:pt x="9195" y="3548"/>
                  <a:pt x="9230" y="4709"/>
                </a:cubicBezTo>
                <a:cubicBezTo>
                  <a:pt x="9266" y="5869"/>
                  <a:pt x="9061" y="6945"/>
                  <a:pt x="9137" y="7653"/>
                </a:cubicBezTo>
                <a:cubicBezTo>
                  <a:pt x="9213" y="8360"/>
                  <a:pt x="9489" y="8729"/>
                  <a:pt x="9600" y="8247"/>
                </a:cubicBezTo>
                <a:cubicBezTo>
                  <a:pt x="9711" y="7766"/>
                  <a:pt x="9671" y="6492"/>
                  <a:pt x="9689" y="5303"/>
                </a:cubicBezTo>
                <a:cubicBezTo>
                  <a:pt x="9707" y="4114"/>
                  <a:pt x="9596" y="3406"/>
                  <a:pt x="9689" y="2359"/>
                </a:cubicBezTo>
                <a:cubicBezTo>
                  <a:pt x="9783" y="1311"/>
                  <a:pt x="9965" y="122"/>
                  <a:pt x="10152" y="9"/>
                </a:cubicBezTo>
                <a:cubicBezTo>
                  <a:pt x="10339" y="-104"/>
                  <a:pt x="10504" y="859"/>
                  <a:pt x="10615" y="1793"/>
                </a:cubicBezTo>
                <a:cubicBezTo>
                  <a:pt x="10727" y="2727"/>
                  <a:pt x="10780" y="3774"/>
                  <a:pt x="10704" y="4709"/>
                </a:cubicBezTo>
                <a:cubicBezTo>
                  <a:pt x="10629" y="5643"/>
                  <a:pt x="10428" y="5671"/>
                  <a:pt x="10246" y="6492"/>
                </a:cubicBezTo>
                <a:cubicBezTo>
                  <a:pt x="10063" y="7313"/>
                  <a:pt x="9965" y="7992"/>
                  <a:pt x="9783" y="8813"/>
                </a:cubicBezTo>
                <a:cubicBezTo>
                  <a:pt x="9600" y="9634"/>
                  <a:pt x="9506" y="9889"/>
                  <a:pt x="9324" y="10597"/>
                </a:cubicBezTo>
                <a:cubicBezTo>
                  <a:pt x="9141" y="11305"/>
                  <a:pt x="9048" y="11418"/>
                  <a:pt x="8861" y="12352"/>
                </a:cubicBezTo>
                <a:cubicBezTo>
                  <a:pt x="8674" y="13286"/>
                  <a:pt x="8527" y="14107"/>
                  <a:pt x="8398" y="15268"/>
                </a:cubicBezTo>
                <a:cubicBezTo>
                  <a:pt x="8269" y="16429"/>
                  <a:pt x="8162" y="17504"/>
                  <a:pt x="8215" y="18212"/>
                </a:cubicBezTo>
                <a:cubicBezTo>
                  <a:pt x="8269" y="18920"/>
                  <a:pt x="8491" y="18920"/>
                  <a:pt x="8674" y="18807"/>
                </a:cubicBezTo>
                <a:cubicBezTo>
                  <a:pt x="8856" y="18693"/>
                  <a:pt x="8932" y="17844"/>
                  <a:pt x="9137" y="17618"/>
                </a:cubicBezTo>
                <a:cubicBezTo>
                  <a:pt x="9342" y="17391"/>
                  <a:pt x="9484" y="17136"/>
                  <a:pt x="9689" y="17618"/>
                </a:cubicBezTo>
                <a:cubicBezTo>
                  <a:pt x="9894" y="18099"/>
                  <a:pt x="9965" y="19260"/>
                  <a:pt x="10152" y="19967"/>
                </a:cubicBezTo>
                <a:cubicBezTo>
                  <a:pt x="10339" y="20675"/>
                  <a:pt x="10450" y="21496"/>
                  <a:pt x="10615" y="21156"/>
                </a:cubicBezTo>
                <a:cubicBezTo>
                  <a:pt x="10780" y="20817"/>
                  <a:pt x="10820" y="18920"/>
                  <a:pt x="10985" y="18212"/>
                </a:cubicBezTo>
                <a:cubicBezTo>
                  <a:pt x="11150" y="17504"/>
                  <a:pt x="11261" y="17504"/>
                  <a:pt x="11443" y="17618"/>
                </a:cubicBezTo>
                <a:cubicBezTo>
                  <a:pt x="11626" y="17731"/>
                  <a:pt x="11742" y="19146"/>
                  <a:pt x="11906" y="18807"/>
                </a:cubicBezTo>
                <a:cubicBezTo>
                  <a:pt x="12071" y="18467"/>
                  <a:pt x="12165" y="17023"/>
                  <a:pt x="12276" y="15862"/>
                </a:cubicBezTo>
                <a:cubicBezTo>
                  <a:pt x="12387" y="14702"/>
                  <a:pt x="12441" y="14107"/>
                  <a:pt x="12459" y="12947"/>
                </a:cubicBezTo>
                <a:cubicBezTo>
                  <a:pt x="12476" y="11786"/>
                  <a:pt x="12405" y="11191"/>
                  <a:pt x="12370" y="10002"/>
                </a:cubicBezTo>
                <a:cubicBezTo>
                  <a:pt x="12334" y="8813"/>
                  <a:pt x="12200" y="7992"/>
                  <a:pt x="12276" y="7058"/>
                </a:cubicBezTo>
                <a:cubicBezTo>
                  <a:pt x="12352" y="6124"/>
                  <a:pt x="12557" y="5303"/>
                  <a:pt x="12739" y="5303"/>
                </a:cubicBezTo>
                <a:cubicBezTo>
                  <a:pt x="12922" y="5303"/>
                  <a:pt x="13051" y="6124"/>
                  <a:pt x="13198" y="7058"/>
                </a:cubicBezTo>
                <a:cubicBezTo>
                  <a:pt x="13345" y="7992"/>
                  <a:pt x="13327" y="9068"/>
                  <a:pt x="13474" y="10002"/>
                </a:cubicBezTo>
                <a:cubicBezTo>
                  <a:pt x="13621" y="10937"/>
                  <a:pt x="13750" y="11871"/>
                  <a:pt x="13937" y="11758"/>
                </a:cubicBezTo>
                <a:cubicBezTo>
                  <a:pt x="14124" y="11644"/>
                  <a:pt x="14217" y="10002"/>
                  <a:pt x="14400" y="9408"/>
                </a:cubicBezTo>
                <a:cubicBezTo>
                  <a:pt x="14583" y="8813"/>
                  <a:pt x="14729" y="8332"/>
                  <a:pt x="14859" y="8813"/>
                </a:cubicBezTo>
                <a:cubicBezTo>
                  <a:pt x="14988" y="9295"/>
                  <a:pt x="14934" y="10569"/>
                  <a:pt x="15046" y="11758"/>
                </a:cubicBezTo>
                <a:cubicBezTo>
                  <a:pt x="15157" y="12947"/>
                  <a:pt x="15268" y="13541"/>
                  <a:pt x="15415" y="14702"/>
                </a:cubicBezTo>
                <a:cubicBezTo>
                  <a:pt x="15562" y="15862"/>
                  <a:pt x="15620" y="16910"/>
                  <a:pt x="15785" y="17618"/>
                </a:cubicBezTo>
                <a:cubicBezTo>
                  <a:pt x="15950" y="18325"/>
                  <a:pt x="16061" y="18099"/>
                  <a:pt x="16243" y="18212"/>
                </a:cubicBezTo>
                <a:cubicBezTo>
                  <a:pt x="16426" y="18325"/>
                  <a:pt x="16519" y="18807"/>
                  <a:pt x="16706" y="18212"/>
                </a:cubicBezTo>
                <a:cubicBezTo>
                  <a:pt x="16894" y="17618"/>
                  <a:pt x="17076" y="16429"/>
                  <a:pt x="17170" y="15268"/>
                </a:cubicBezTo>
                <a:cubicBezTo>
                  <a:pt x="17263" y="14107"/>
                  <a:pt x="17152" y="13513"/>
                  <a:pt x="17170" y="12352"/>
                </a:cubicBezTo>
                <a:cubicBezTo>
                  <a:pt x="17187" y="11191"/>
                  <a:pt x="17259" y="10569"/>
                  <a:pt x="17259" y="9408"/>
                </a:cubicBezTo>
                <a:cubicBezTo>
                  <a:pt x="17259" y="8247"/>
                  <a:pt x="17094" y="6492"/>
                  <a:pt x="17170" y="6492"/>
                </a:cubicBezTo>
                <a:cubicBezTo>
                  <a:pt x="17245" y="6492"/>
                  <a:pt x="17446" y="8700"/>
                  <a:pt x="17628" y="9408"/>
                </a:cubicBezTo>
                <a:cubicBezTo>
                  <a:pt x="17811" y="10116"/>
                  <a:pt x="17909" y="9776"/>
                  <a:pt x="18091" y="10002"/>
                </a:cubicBezTo>
                <a:cubicBezTo>
                  <a:pt x="18274" y="10229"/>
                  <a:pt x="18345" y="10823"/>
                  <a:pt x="18550" y="10597"/>
                </a:cubicBezTo>
                <a:cubicBezTo>
                  <a:pt x="18755" y="10370"/>
                  <a:pt x="18902" y="9408"/>
                  <a:pt x="19106" y="8813"/>
                </a:cubicBezTo>
                <a:cubicBezTo>
                  <a:pt x="19311" y="8219"/>
                  <a:pt x="19440" y="8474"/>
                  <a:pt x="19570" y="7653"/>
                </a:cubicBezTo>
                <a:cubicBezTo>
                  <a:pt x="19699" y="6832"/>
                  <a:pt x="19623" y="5303"/>
                  <a:pt x="19752" y="4709"/>
                </a:cubicBezTo>
                <a:cubicBezTo>
                  <a:pt x="19881" y="4114"/>
                  <a:pt x="20033" y="4709"/>
                  <a:pt x="20215" y="4709"/>
                </a:cubicBezTo>
                <a:cubicBezTo>
                  <a:pt x="20398" y="4709"/>
                  <a:pt x="20491" y="4709"/>
                  <a:pt x="20674" y="4709"/>
                </a:cubicBezTo>
                <a:cubicBezTo>
                  <a:pt x="20856" y="4709"/>
                  <a:pt x="20950" y="4935"/>
                  <a:pt x="21137" y="4709"/>
                </a:cubicBezTo>
                <a:cubicBezTo>
                  <a:pt x="21324" y="4482"/>
                  <a:pt x="21515" y="3774"/>
                  <a:pt x="21600" y="3548"/>
                </a:cubicBezTo>
              </a:path>
            </a:pathLst>
          </a:custGeom>
          <a:ln>
            <a:solidFill>
              <a:srgbClr val="000000"/>
            </a:solidFill>
          </a:ln>
        </p:spPr>
        <p:txBody>
          <a:bodyPr lIns="45719" rIns="45719" anchor="ctr"/>
          <a:lstStyle/>
          <a:p>
            <a:pPr algn="ctr"/>
            <a:endParaRPr>
              <a:latin typeface="Calibri" panose="020F0502020204030204" charset="0"/>
              <a:cs typeface="Calibri" panose="020F0502020204030204" charset="0"/>
            </a:endParaRPr>
          </a:p>
        </p:txBody>
      </p:sp>
      <p:sp>
        <p:nvSpPr>
          <p:cNvPr id="942" name="任意多边形 20"/>
          <p:cNvSpPr/>
          <p:nvPr/>
        </p:nvSpPr>
        <p:spPr>
          <a:xfrm>
            <a:off x="8134984" y="3246437"/>
            <a:ext cx="265114" cy="230188"/>
          </a:xfrm>
          <a:custGeom>
            <a:avLst/>
            <a:gdLst/>
            <a:ahLst/>
            <a:cxnLst>
              <a:cxn ang="0">
                <a:pos x="wd2" y="hd2"/>
              </a:cxn>
              <a:cxn ang="5400000">
                <a:pos x="wd2" y="hd2"/>
              </a:cxn>
              <a:cxn ang="10800000">
                <a:pos x="wd2" y="hd2"/>
              </a:cxn>
              <a:cxn ang="16200000">
                <a:pos x="wd2" y="hd2"/>
              </a:cxn>
            </a:cxnLst>
            <a:rect l="0" t="0" r="r" b="b"/>
            <a:pathLst>
              <a:path w="20762" h="20490" extrusionOk="0">
                <a:moveTo>
                  <a:pt x="13515" y="5049"/>
                </a:moveTo>
                <a:cubicBezTo>
                  <a:pt x="12571" y="4371"/>
                  <a:pt x="10386" y="2505"/>
                  <a:pt x="8351" y="1544"/>
                </a:cubicBezTo>
                <a:cubicBezTo>
                  <a:pt x="6315" y="582"/>
                  <a:pt x="4478" y="-605"/>
                  <a:pt x="3236" y="356"/>
                </a:cubicBezTo>
                <a:cubicBezTo>
                  <a:pt x="1995" y="1318"/>
                  <a:pt x="2839" y="3862"/>
                  <a:pt x="2193" y="6237"/>
                </a:cubicBezTo>
                <a:cubicBezTo>
                  <a:pt x="1548" y="8612"/>
                  <a:pt x="-488" y="10478"/>
                  <a:pt x="108" y="12118"/>
                </a:cubicBezTo>
                <a:cubicBezTo>
                  <a:pt x="704" y="13757"/>
                  <a:pt x="3435" y="12796"/>
                  <a:pt x="5272" y="14436"/>
                </a:cubicBezTo>
                <a:cubicBezTo>
                  <a:pt x="7109" y="16076"/>
                  <a:pt x="7556" y="19638"/>
                  <a:pt x="9393" y="20316"/>
                </a:cubicBezTo>
                <a:cubicBezTo>
                  <a:pt x="11231" y="20995"/>
                  <a:pt x="12919" y="19581"/>
                  <a:pt x="14558" y="17942"/>
                </a:cubicBezTo>
                <a:cubicBezTo>
                  <a:pt x="16196" y="16302"/>
                  <a:pt x="16395" y="14436"/>
                  <a:pt x="17636" y="12118"/>
                </a:cubicBezTo>
                <a:cubicBezTo>
                  <a:pt x="18878" y="9799"/>
                  <a:pt x="21112" y="7650"/>
                  <a:pt x="20715" y="6237"/>
                </a:cubicBezTo>
                <a:cubicBezTo>
                  <a:pt x="20318" y="4823"/>
                  <a:pt x="17586" y="4371"/>
                  <a:pt x="15551" y="5049"/>
                </a:cubicBezTo>
                <a:cubicBezTo>
                  <a:pt x="13515" y="5728"/>
                  <a:pt x="11380" y="8781"/>
                  <a:pt x="10436" y="9743"/>
                </a:cubicBezTo>
              </a:path>
            </a:pathLst>
          </a:custGeom>
          <a:ln>
            <a:solidFill>
              <a:srgbClr val="000000"/>
            </a:solidFill>
          </a:ln>
        </p:spPr>
        <p:txBody>
          <a:bodyPr lIns="45719" rIns="45719" anchor="ctr"/>
          <a:lstStyle/>
          <a:p>
            <a:pPr algn="ctr"/>
            <a:endParaRPr>
              <a:latin typeface="Calibri" panose="020F0502020204030204" charset="0"/>
              <a:cs typeface="Calibri" panose="020F0502020204030204" charset="0"/>
            </a:endParaRPr>
          </a:p>
        </p:txBody>
      </p:sp>
      <p:sp>
        <p:nvSpPr>
          <p:cNvPr id="943" name="文本框 21"/>
          <p:cNvSpPr txBox="1"/>
          <p:nvPr/>
        </p:nvSpPr>
        <p:spPr>
          <a:xfrm>
            <a:off x="1913255" y="6022975"/>
            <a:ext cx="2140586" cy="650241"/>
          </a:xfrm>
          <a:prstGeom prst="rect">
            <a:avLst/>
          </a:prstGeom>
          <a:ln w="12700">
            <a:miter lim="400000"/>
          </a:ln>
        </p:spPr>
        <p:txBody>
          <a:bodyPr lIns="45719" rIns="45719">
            <a:spAutoFit/>
          </a:bodyPr>
          <a:lstStyle>
            <a:lvl1pPr>
              <a:defRPr b="1"/>
            </a:lvl1pPr>
          </a:lstStyle>
          <a:p>
            <a:pPr rtl="1"/>
            <a:r>
              <a:rPr>
                <a:latin typeface="Calibri" panose="020F0502020204030204" charset="0"/>
                <a:cs typeface="Calibri" panose="020F0502020204030204" charset="0"/>
              </a:rPr>
              <a:t>שכבת קשירה MPC (1 מ"מ)</a:t>
            </a:r>
            <a:endParaRPr>
              <a:latin typeface="Calibri" panose="020F0502020204030204" charset="0"/>
              <a:cs typeface="Calibri" panose="020F0502020204030204" charset="0"/>
            </a:endParaRPr>
          </a:p>
        </p:txBody>
      </p:sp>
      <p:sp>
        <p:nvSpPr>
          <p:cNvPr id="944" name="直接箭头连接符 44"/>
          <p:cNvSpPr/>
          <p:nvPr/>
        </p:nvSpPr>
        <p:spPr>
          <a:xfrm flipV="1">
            <a:off x="3094672" y="5661024"/>
            <a:ext cx="614363" cy="393701"/>
          </a:xfrm>
          <a:prstGeom prst="line">
            <a:avLst/>
          </a:prstGeom>
          <a:ln>
            <a:solidFill>
              <a:srgbClr val="000000"/>
            </a:solidFill>
            <a:tailEnd type="triangle"/>
          </a:ln>
        </p:spPr>
        <p:txBody>
          <a:bodyPr lIns="45719" rIns="45719"/>
          <a:lstStyle/>
          <a:p/>
        </p:txBody>
      </p:sp>
      <p:sp>
        <p:nvSpPr>
          <p:cNvPr id="945" name="TextBox 12"/>
          <p:cNvSpPr txBox="1"/>
          <p:nvPr/>
        </p:nvSpPr>
        <p:spPr>
          <a:xfrm>
            <a:off x="609282" y="985837"/>
            <a:ext cx="3142299" cy="332741"/>
          </a:xfrm>
          <a:prstGeom prst="rect">
            <a:avLst/>
          </a:prstGeom>
          <a:ln w="12700">
            <a:miter lim="400000"/>
          </a:ln>
        </p:spPr>
        <p:txBody>
          <a:bodyPr lIns="45719" rIns="45719">
            <a:spAutoFit/>
          </a:bodyPr>
          <a:lstStyle>
            <a:lvl1pPr defTabSz="457200">
              <a:buSzPct val="100000"/>
              <a:buChar char="➢"/>
              <a:defRPr sz="1600" b="1">
                <a:solidFill>
                  <a:srgbClr val="002060"/>
                </a:solidFill>
              </a:defRPr>
            </a:lvl1pPr>
          </a:lstStyle>
          <a:p>
            <a:pPr rtl="1"/>
            <a:r>
              <a:rPr>
                <a:latin typeface="Calibri" panose="020F0502020204030204" charset="0"/>
                <a:cs typeface="Calibri" panose="020F0502020204030204" charset="0"/>
              </a:rPr>
              <a:t>ביצועי חיזוק</a:t>
            </a:r>
            <a:endParaRPr>
              <a:latin typeface="Calibri" panose="020F0502020204030204" charset="0"/>
              <a:cs typeface="Calibri" panose="020F0502020204030204" charset="0"/>
            </a:endParaRPr>
          </a:p>
        </p:txBody>
      </p:sp>
      <p:pic>
        <p:nvPicPr>
          <p:cNvPr id="946" name="图片 45" descr="图片 45"/>
          <p:cNvPicPr>
            <a:picLocks noChangeAspect="1"/>
          </p:cNvPicPr>
          <p:nvPr/>
        </p:nvPicPr>
        <p:blipFill>
          <a:blip r:embed="rId4"/>
          <a:stretch>
            <a:fillRect/>
          </a:stretch>
        </p:blipFill>
        <p:spPr>
          <a:xfrm>
            <a:off x="5715000" y="3178175"/>
            <a:ext cx="6135371" cy="1659890"/>
          </a:xfrm>
          <a:prstGeom prst="rect">
            <a:avLst/>
          </a:prstGeom>
          <a:ln w="12700">
            <a:miter lim="400000"/>
            <a:headEnd/>
            <a:tailEnd/>
          </a:ln>
        </p:spPr>
      </p:pic>
    </p:spTree>
  </p:cSld>
  <p:clrMapOvr>
    <a:masterClrMapping/>
  </p:clrMapOvr>
  <p:transition spd="med"/>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type="el">
                                    <p:tmAbs val="0"/>
                                  </p:iterate>
                                  <p:childTnLst>
                                    <p:set>
                                      <p:cBhvr>
                                        <p:cTn id="6" dur="indefinite" fill="hold"/>
                                        <p:tgtEl>
                                          <p:spTgt spid="9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spid="946" grpId="1" animBg="1"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8"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grpSp>
        <p:nvGrpSpPr>
          <p:cNvPr id="951" name="TextBox 10"/>
          <p:cNvGrpSpPr/>
          <p:nvPr/>
        </p:nvGrpSpPr>
        <p:grpSpPr>
          <a:xfrm>
            <a:off x="1330325" y="5169534"/>
            <a:ext cx="4744085" cy="1501141"/>
            <a:chOff x="0" y="0"/>
            <a:chExt cx="4744084" cy="1501140"/>
          </a:xfrm>
        </p:grpSpPr>
        <p:sp>
          <p:nvSpPr>
            <p:cNvPr id="949" name="矩形"/>
            <p:cNvSpPr/>
            <p:nvPr/>
          </p:nvSpPr>
          <p:spPr>
            <a:xfrm>
              <a:off x="0" y="-1"/>
              <a:ext cx="4744085" cy="1501142"/>
            </a:xfrm>
            <a:prstGeom prst="rect">
              <a:avLst/>
            </a:prstGeom>
            <a:gradFill flip="none" rotWithShape="1">
              <a:gsLst>
                <a:gs pos="0">
                  <a:srgbClr val="E4F9FF"/>
                </a:gs>
                <a:gs pos="64999">
                  <a:srgbClr val="BBEFFF"/>
                </a:gs>
                <a:gs pos="100000">
                  <a:srgbClr val="9EEAFF"/>
                </a:gs>
              </a:gsLst>
              <a:lin ang="5400000" scaled="0"/>
            </a:gradFill>
            <a:ln w="12700" cap="flat">
              <a:noFill/>
              <a:miter lim="400000"/>
            </a:ln>
            <a:effectLst/>
          </p:spPr>
          <p:txBody>
            <a:bodyPr wrap="square" lIns="45719" tIns="45719" rIns="45719" bIns="45719" numCol="1" anchor="t">
              <a:noAutofit/>
            </a:bodyPr>
            <a:lstStyle/>
            <a:p>
              <a:endParaRPr>
                <a:latin typeface="Calibri" panose="020F0502020204030204" charset="0"/>
                <a:cs typeface="Calibri" panose="020F0502020204030204" charset="0"/>
              </a:endParaRPr>
            </a:p>
          </p:txBody>
        </p:sp>
        <p:sp>
          <p:nvSpPr>
            <p:cNvPr id="950" name="MPC fireproof coating mix ratio:…"/>
            <p:cNvSpPr txBox="1"/>
            <p:nvPr/>
          </p:nvSpPr>
          <p:spPr>
            <a:xfrm>
              <a:off x="45720" y="-1"/>
              <a:ext cx="4652645" cy="1488441"/>
            </a:xfrm>
            <a:prstGeom prst="rect">
              <a:avLst/>
            </a:prstGeom>
            <a:noFill/>
            <a:ln w="12700" cap="flat">
              <a:noFill/>
              <a:miter lim="400000"/>
            </a:ln>
            <a:effectLst/>
          </p:spPr>
          <p:txBody>
            <a:bodyPr wrap="square" lIns="45719" tIns="45719" rIns="45719" bIns="45719" numCol="1" anchor="t">
              <a:spAutoFit/>
            </a:bodyPr>
            <a:lstStyle/>
            <a:p>
              <a:pPr rtl="1">
                <a:defRPr b="1">
                  <a:solidFill>
                    <a:srgbClr val="002060"/>
                  </a:solidFill>
                </a:defRPr>
              </a:pPr>
              <a:r>
                <a:rPr>
                  <a:latin typeface="Calibri" panose="020F0502020204030204" charset="0"/>
                  <a:cs typeface="Calibri" panose="020F0502020204030204" charset="0"/>
                </a:rPr>
                <a:t>יחס תערובת ציפוי חסין אש MPC:</a:t>
              </a:r>
              <a:endParaRPr>
                <a:latin typeface="Calibri" panose="020F0502020204030204" charset="0"/>
                <a:cs typeface="Calibri" panose="020F0502020204030204" charset="0"/>
              </a:endParaRPr>
            </a:p>
            <a:p>
              <a:pPr rtl="1">
                <a:buSzPct val="100000"/>
                <a:buFont typeface="Arial" panose="020B0604020202020204"/>
                <a:buChar char="•"/>
              </a:pPr>
              <a:r>
                <a:rPr>
                  <a:latin typeface="Calibri" panose="020F0502020204030204" charset="0"/>
                  <a:cs typeface="Calibri" panose="020F0502020204030204" charset="0"/>
                </a:rPr>
                <a:t>M/P = 3 (יחס מסה), B/M = 0.1</a:t>
              </a:r>
              <a:endParaRPr>
                <a:latin typeface="Calibri" panose="020F0502020204030204" charset="0"/>
                <a:cs typeface="Calibri" panose="020F0502020204030204" charset="0"/>
              </a:endParaRPr>
            </a:p>
            <a:p>
              <a:pPr rtl="1">
                <a:buSzPct val="100000"/>
                <a:buFont typeface="Arial" panose="020B0604020202020204"/>
                <a:buChar char="•"/>
              </a:pPr>
              <a:r>
                <a:rPr>
                  <a:latin typeface="Calibri" panose="020F0502020204030204" charset="0"/>
                  <a:cs typeface="Calibri" panose="020F0502020204030204" charset="0"/>
                </a:rPr>
                <a:t>מים/חומר צמנטי = 0.2</a:t>
              </a:r>
              <a:endParaRPr>
                <a:latin typeface="Calibri" panose="020F0502020204030204" charset="0"/>
                <a:cs typeface="Calibri" panose="020F0502020204030204" charset="0"/>
              </a:endParaRPr>
            </a:p>
            <a:p>
              <a:pPr rtl="1">
                <a:buSzPct val="100000"/>
                <a:buFont typeface="Arial" panose="020B0604020202020204"/>
                <a:buChar char="•"/>
              </a:pPr>
              <a:r>
                <a:rPr>
                  <a:latin typeface="Calibri" panose="020F0502020204030204" charset="0"/>
                  <a:cs typeface="Calibri" panose="020F0502020204030204" charset="0"/>
                </a:rPr>
                <a:t>פרלייט מורחב/חומר צמנטי = 0 / 10%</a:t>
              </a:r>
              <a:endParaRPr>
                <a:latin typeface="Calibri" panose="020F0502020204030204" charset="0"/>
                <a:cs typeface="Calibri" panose="020F0502020204030204" charset="0"/>
              </a:endParaRPr>
            </a:p>
          </p:txBody>
        </p:sp>
      </p:grpSp>
      <p:sp>
        <p:nvSpPr>
          <p:cNvPr id="952" name="Text Box 10"/>
          <p:cNvSpPr txBox="1"/>
          <p:nvPr/>
        </p:nvSpPr>
        <p:spPr>
          <a:xfrm>
            <a:off x="534408" y="1442018"/>
            <a:ext cx="5425125" cy="307341"/>
          </a:xfrm>
          <a:prstGeom prst="rect">
            <a:avLst/>
          </a:prstGeom>
          <a:ln w="12700">
            <a:miter lim="400000"/>
          </a:ln>
        </p:spPr>
        <p:txBody>
          <a:bodyPr lIns="45719" rIns="45719">
            <a:spAutoFit/>
          </a:bodyPr>
          <a:lstStyle>
            <a:lvl1pPr>
              <a:lnSpc>
                <a:spcPct val="120000"/>
              </a:lnSpc>
              <a:defRPr sz="1400" b="1">
                <a:solidFill>
                  <a:srgbClr val="006600"/>
                </a:solidFill>
              </a:defRPr>
            </a:lvl1pPr>
          </a:lstStyle>
          <a:p>
            <a:pPr rtl="1"/>
            <a:r>
              <a:rPr>
                <a:latin typeface="Calibri" panose="020F0502020204030204" charset="0"/>
                <a:cs typeface="Calibri" panose="020F0502020204030204" charset="0"/>
              </a:rPr>
              <a:t>מבחן ציפוי חסין אש</a:t>
            </a:r>
            <a:endParaRPr>
              <a:latin typeface="Calibri" panose="020F0502020204030204" charset="0"/>
              <a:cs typeface="Calibri" panose="020F0502020204030204" charset="0"/>
            </a:endParaRPr>
          </a:p>
        </p:txBody>
      </p:sp>
      <p:sp>
        <p:nvSpPr>
          <p:cNvPr id="953" name="矩形 16"/>
          <p:cNvSpPr txBox="1"/>
          <p:nvPr/>
        </p:nvSpPr>
        <p:spPr>
          <a:xfrm>
            <a:off x="1701935" y="3215431"/>
            <a:ext cx="1731011" cy="218441"/>
          </a:xfrm>
          <a:prstGeom prst="rect">
            <a:avLst/>
          </a:prstGeom>
          <a:ln w="12700">
            <a:miter lim="400000"/>
          </a:ln>
        </p:spPr>
        <p:txBody>
          <a:bodyPr lIns="45719" rIns="45719">
            <a:spAutoFit/>
          </a:bodyPr>
          <a:lstStyle>
            <a:lvl1pPr algn="ctr">
              <a:defRPr sz="800">
                <a:solidFill>
                  <a:srgbClr val="FF0000"/>
                </a:solidFill>
              </a:defRPr>
            </a:lvl1pPr>
          </a:lstStyle>
          <a:p>
            <a:pPr rtl="1"/>
            <a:r>
              <a:rPr>
                <a:latin typeface="Calibri" panose="020F0502020204030204" charset="0"/>
                <a:cs typeface="Calibri" panose="020F0502020204030204" charset="0"/>
              </a:rPr>
              <a:t>ציפוי חסין אש</a:t>
            </a:r>
            <a:endParaRPr>
              <a:latin typeface="Calibri" panose="020F0502020204030204" charset="0"/>
              <a:cs typeface="Calibri" panose="020F0502020204030204" charset="0"/>
            </a:endParaRPr>
          </a:p>
        </p:txBody>
      </p:sp>
      <p:sp>
        <p:nvSpPr>
          <p:cNvPr id="954" name="矩形 58"/>
          <p:cNvSpPr txBox="1"/>
          <p:nvPr/>
        </p:nvSpPr>
        <p:spPr>
          <a:xfrm>
            <a:off x="1513817" y="1857325"/>
            <a:ext cx="1402398" cy="218441"/>
          </a:xfrm>
          <a:prstGeom prst="rect">
            <a:avLst/>
          </a:prstGeom>
          <a:ln w="12700">
            <a:miter lim="400000"/>
          </a:ln>
        </p:spPr>
        <p:txBody>
          <a:bodyPr lIns="45719" rIns="45719">
            <a:spAutoFit/>
          </a:bodyPr>
          <a:lstStyle>
            <a:lvl1pPr algn="ctr">
              <a:defRPr sz="800">
                <a:solidFill>
                  <a:srgbClr val="002060"/>
                </a:solidFill>
              </a:defRPr>
            </a:lvl1pPr>
          </a:lstStyle>
          <a:p>
            <a:pPr rtl="1"/>
            <a:r>
              <a:rPr>
                <a:latin typeface="Calibri" panose="020F0502020204030204" charset="0"/>
                <a:cs typeface="Calibri" panose="020F0502020204030204" charset="0"/>
              </a:rPr>
              <a:t>לוח פלדה</a:t>
            </a:r>
            <a:endParaRPr>
              <a:latin typeface="Calibri" panose="020F0502020204030204" charset="0"/>
              <a:cs typeface="Calibri" panose="020F0502020204030204" charset="0"/>
            </a:endParaRPr>
          </a:p>
        </p:txBody>
      </p:sp>
      <p:sp>
        <p:nvSpPr>
          <p:cNvPr id="955" name="矩形 4"/>
          <p:cNvSpPr/>
          <p:nvPr/>
        </p:nvSpPr>
        <p:spPr>
          <a:xfrm>
            <a:off x="3232604" y="4709269"/>
            <a:ext cx="953769" cy="193041"/>
          </a:xfrm>
          <a:prstGeom prst="rect">
            <a:avLst/>
          </a:prstGeom>
          <a:solidFill>
            <a:srgbClr val="C8D339"/>
          </a:solidFill>
          <a:ln w="12700">
            <a:miter lim="400000"/>
          </a:ln>
        </p:spPr>
        <p:txBody>
          <a:bodyPr wrap="none" lIns="45719" rIns="45719">
            <a:spAutoFit/>
          </a:bodyPr>
          <a:lstStyle>
            <a:lvl1pPr>
              <a:defRPr sz="700" b="1"/>
            </a:lvl1pPr>
          </a:lstStyle>
          <a:p>
            <a:pPr rtl="1"/>
            <a:r>
              <a:rPr>
                <a:latin typeface="Calibri" panose="020F0502020204030204" charset="0"/>
                <a:cs typeface="Calibri" panose="020F0502020204030204" charset="0"/>
              </a:rPr>
              <a:t>מבער אלכוהול</a:t>
            </a:r>
            <a:endParaRPr>
              <a:latin typeface="Calibri" panose="020F0502020204030204" charset="0"/>
              <a:cs typeface="Calibri" panose="020F0502020204030204" charset="0"/>
            </a:endParaRPr>
          </a:p>
        </p:txBody>
      </p:sp>
      <p:sp>
        <p:nvSpPr>
          <p:cNvPr id="956" name="连接符: 曲线 8"/>
          <p:cNvSpPr/>
          <p:nvPr/>
        </p:nvSpPr>
        <p:spPr>
          <a:xfrm>
            <a:off x="1935615" y="2289918"/>
            <a:ext cx="279401" cy="21272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400" y="0"/>
                  <a:pt x="10800" y="5400"/>
                  <a:pt x="10800" y="10800"/>
                </a:cubicBezTo>
                <a:cubicBezTo>
                  <a:pt x="10800" y="16200"/>
                  <a:pt x="16200" y="21600"/>
                  <a:pt x="21600" y="21600"/>
                </a:cubicBezTo>
              </a:path>
            </a:pathLst>
          </a:custGeom>
          <a:ln>
            <a:solidFill>
              <a:srgbClr val="FFFFFF"/>
            </a:solidFill>
            <a:tailEnd type="triangle"/>
          </a:ln>
        </p:spPr>
        <p:txBody>
          <a:bodyPr lIns="45719" rIns="45719" anchor="ctr"/>
          <a:lstStyle/>
          <a:p>
            <a:endParaRPr>
              <a:latin typeface="Calibri" panose="020F0502020204030204" charset="0"/>
              <a:cs typeface="Calibri" panose="020F0502020204030204" charset="0"/>
            </a:endParaRPr>
          </a:p>
        </p:txBody>
      </p:sp>
      <p:sp>
        <p:nvSpPr>
          <p:cNvPr id="957" name="直接箭头连接符 12"/>
          <p:cNvSpPr/>
          <p:nvPr/>
        </p:nvSpPr>
        <p:spPr>
          <a:xfrm flipH="1">
            <a:off x="2567440" y="2613768"/>
            <a:ext cx="247651" cy="601663"/>
          </a:xfrm>
          <a:prstGeom prst="line">
            <a:avLst/>
          </a:prstGeom>
          <a:ln>
            <a:solidFill>
              <a:srgbClr val="FFC000"/>
            </a:solidFill>
            <a:tailEnd type="triangle"/>
          </a:ln>
        </p:spPr>
        <p:txBody>
          <a:bodyPr lIns="45719" rIns="45719"/>
          <a:lstStyle/>
          <a:p/>
        </p:txBody>
      </p:sp>
      <p:grpSp>
        <p:nvGrpSpPr>
          <p:cNvPr id="987" name="组合 78"/>
          <p:cNvGrpSpPr/>
          <p:nvPr/>
        </p:nvGrpSpPr>
        <p:grpSpPr>
          <a:xfrm>
            <a:off x="2226248" y="2050206"/>
            <a:ext cx="3146158" cy="3006725"/>
            <a:chOff x="0" y="0"/>
            <a:chExt cx="3146157" cy="3006724"/>
          </a:xfrm>
        </p:grpSpPr>
        <p:grpSp>
          <p:nvGrpSpPr>
            <p:cNvPr id="968" name="组合 40"/>
            <p:cNvGrpSpPr/>
            <p:nvPr/>
          </p:nvGrpSpPr>
          <p:grpSpPr>
            <a:xfrm>
              <a:off x="566737" y="1189036"/>
              <a:ext cx="1935162" cy="1817689"/>
              <a:chOff x="0" y="0"/>
              <a:chExt cx="1935160" cy="1817687"/>
            </a:xfrm>
          </p:grpSpPr>
          <p:sp>
            <p:nvSpPr>
              <p:cNvPr id="958" name="矩形 47"/>
              <p:cNvSpPr/>
              <p:nvPr/>
            </p:nvSpPr>
            <p:spPr>
              <a:xfrm>
                <a:off x="96836" y="1273174"/>
                <a:ext cx="1741488" cy="449264"/>
              </a:xfrm>
              <a:prstGeom prst="rect">
                <a:avLst/>
              </a:prstGeom>
              <a:solidFill>
                <a:srgbClr val="C8D339">
                  <a:alpha val="0"/>
                </a:srgbClr>
              </a:solid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endParaRPr>
                  <a:latin typeface="Calibri" panose="020F0502020204030204" charset="0"/>
                  <a:cs typeface="Calibri" panose="020F0502020204030204" charset="0"/>
                </a:endParaRPr>
              </a:p>
            </p:txBody>
          </p:sp>
          <p:sp>
            <p:nvSpPr>
              <p:cNvPr id="959" name="矩形 48"/>
              <p:cNvSpPr/>
              <p:nvPr/>
            </p:nvSpPr>
            <p:spPr>
              <a:xfrm>
                <a:off x="0" y="1722438"/>
                <a:ext cx="1935161" cy="95250"/>
              </a:xfrm>
              <a:prstGeom prst="rect">
                <a:avLst/>
              </a:prstGeom>
              <a:solidFill>
                <a:srgbClr val="FFFFFF">
                  <a:alpha val="0"/>
                </a:srgbClr>
              </a:solid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endParaRPr>
                  <a:latin typeface="Calibri" panose="020F0502020204030204" charset="0"/>
                  <a:cs typeface="Calibri" panose="020F0502020204030204" charset="0"/>
                </a:endParaRPr>
              </a:p>
            </p:txBody>
          </p:sp>
          <p:sp>
            <p:nvSpPr>
              <p:cNvPr id="960" name="矩形 50"/>
              <p:cNvSpPr/>
              <p:nvPr/>
            </p:nvSpPr>
            <p:spPr>
              <a:xfrm>
                <a:off x="887411" y="323850"/>
                <a:ext cx="158750" cy="731839"/>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endParaRPr>
                  <a:latin typeface="Calibri" panose="020F0502020204030204" charset="0"/>
                  <a:cs typeface="Calibri" panose="020F0502020204030204" charset="0"/>
                </a:endParaRPr>
              </a:p>
            </p:txBody>
          </p:sp>
          <p:sp>
            <p:nvSpPr>
              <p:cNvPr id="961" name="矩形 51"/>
              <p:cNvSpPr/>
              <p:nvPr/>
            </p:nvSpPr>
            <p:spPr>
              <a:xfrm>
                <a:off x="730249" y="0"/>
                <a:ext cx="157162" cy="854075"/>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endParaRPr>
                  <a:latin typeface="Calibri" panose="020F0502020204030204" charset="0"/>
                  <a:cs typeface="Calibri" panose="020F0502020204030204" charset="0"/>
                </a:endParaRPr>
              </a:p>
            </p:txBody>
          </p:sp>
          <p:sp>
            <p:nvSpPr>
              <p:cNvPr id="962" name="矩形 52"/>
              <p:cNvSpPr/>
              <p:nvPr/>
            </p:nvSpPr>
            <p:spPr>
              <a:xfrm>
                <a:off x="342899" y="598487"/>
                <a:ext cx="387351" cy="95250"/>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endParaRPr>
                  <a:latin typeface="Calibri" panose="020F0502020204030204" charset="0"/>
                  <a:cs typeface="Calibri" panose="020F0502020204030204" charset="0"/>
                </a:endParaRPr>
              </a:p>
            </p:txBody>
          </p:sp>
          <p:sp>
            <p:nvSpPr>
              <p:cNvPr id="963" name="矩形 53"/>
              <p:cNvSpPr/>
              <p:nvPr/>
            </p:nvSpPr>
            <p:spPr>
              <a:xfrm rot="16200000">
                <a:off x="919955" y="948532"/>
                <a:ext cx="95250" cy="315913"/>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endParaRPr>
                  <a:latin typeface="Calibri" panose="020F0502020204030204" charset="0"/>
                  <a:cs typeface="Calibri" panose="020F0502020204030204" charset="0"/>
                </a:endParaRPr>
              </a:p>
            </p:txBody>
          </p:sp>
          <p:sp>
            <p:nvSpPr>
              <p:cNvPr id="964" name="直接连接符 54"/>
              <p:cNvSpPr/>
              <p:nvPr/>
            </p:nvSpPr>
            <p:spPr>
              <a:xfrm flipV="1">
                <a:off x="96836" y="1150939"/>
                <a:ext cx="712788" cy="107950"/>
              </a:xfrm>
              <a:prstGeom prst="line">
                <a:avLst/>
              </a:prstGeom>
              <a:noFill/>
              <a:ln w="6350" cap="flat">
                <a:solidFill>
                  <a:srgbClr val="000000"/>
                </a:solidFill>
                <a:prstDash val="solid"/>
                <a:round/>
              </a:ln>
              <a:effectLst/>
            </p:spPr>
            <p:txBody>
              <a:bodyPr wrap="square" lIns="45719" tIns="45719" rIns="45719" bIns="45719" numCol="1" anchor="t">
                <a:noAutofit/>
              </a:bodyPr>
              <a:lstStyle/>
              <a:p/>
            </p:txBody>
          </p:sp>
          <p:sp>
            <p:nvSpPr>
              <p:cNvPr id="965" name="直接连接符 55"/>
              <p:cNvSpPr/>
              <p:nvPr/>
            </p:nvSpPr>
            <p:spPr>
              <a:xfrm flipH="1" flipV="1">
                <a:off x="1133474" y="1150939"/>
                <a:ext cx="704850" cy="107950"/>
              </a:xfrm>
              <a:prstGeom prst="line">
                <a:avLst/>
              </a:prstGeom>
              <a:noFill/>
              <a:ln w="6350" cap="flat">
                <a:solidFill>
                  <a:srgbClr val="000000"/>
                </a:solidFill>
                <a:prstDash val="solid"/>
                <a:round/>
              </a:ln>
              <a:effectLst/>
            </p:spPr>
            <p:txBody>
              <a:bodyPr wrap="square" lIns="45719" tIns="45719" rIns="45719" bIns="45719" numCol="1" anchor="t">
                <a:noAutofit/>
              </a:bodyPr>
              <a:lstStyle/>
              <a:p/>
            </p:txBody>
          </p:sp>
          <p:sp>
            <p:nvSpPr>
              <p:cNvPr id="966" name="矩形 56"/>
              <p:cNvSpPr/>
              <p:nvPr/>
            </p:nvSpPr>
            <p:spPr>
              <a:xfrm>
                <a:off x="342899" y="568324"/>
                <a:ext cx="123825" cy="152400"/>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endParaRPr>
                  <a:latin typeface="Calibri" panose="020F0502020204030204" charset="0"/>
                  <a:cs typeface="Calibri" panose="020F0502020204030204" charset="0"/>
                </a:endParaRPr>
              </a:p>
            </p:txBody>
          </p:sp>
          <p:sp>
            <p:nvSpPr>
              <p:cNvPr id="967" name="矩形 57"/>
              <p:cNvSpPr/>
              <p:nvPr/>
            </p:nvSpPr>
            <p:spPr>
              <a:xfrm>
                <a:off x="696911" y="854075"/>
                <a:ext cx="193676" cy="95250"/>
              </a:xfrm>
              <a:prstGeom prst="rect">
                <a:avLst/>
              </a:prstGeom>
              <a:no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endParaRPr>
                  <a:latin typeface="Calibri" panose="020F0502020204030204" charset="0"/>
                  <a:cs typeface="Calibri" panose="020F0502020204030204" charset="0"/>
                </a:endParaRPr>
              </a:p>
            </p:txBody>
          </p:sp>
        </p:grpSp>
        <p:grpSp>
          <p:nvGrpSpPr>
            <p:cNvPr id="971" name="组合 77"/>
            <p:cNvGrpSpPr/>
            <p:nvPr/>
          </p:nvGrpSpPr>
          <p:grpSpPr>
            <a:xfrm>
              <a:off x="0" y="282575"/>
              <a:ext cx="2659061" cy="184151"/>
              <a:chOff x="0" y="0"/>
              <a:chExt cx="2659060" cy="184149"/>
            </a:xfrm>
          </p:grpSpPr>
          <p:sp>
            <p:nvSpPr>
              <p:cNvPr id="969" name="矩形 59"/>
              <p:cNvSpPr/>
              <p:nvPr/>
            </p:nvSpPr>
            <p:spPr>
              <a:xfrm>
                <a:off x="101599" y="71436"/>
                <a:ext cx="2455863" cy="112714"/>
              </a:xfrm>
              <a:prstGeom prst="rect">
                <a:avLst/>
              </a:prstGeom>
              <a:solidFill>
                <a:srgbClr val="9C9CDF"/>
              </a:solid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endParaRPr>
                  <a:latin typeface="Calibri" panose="020F0502020204030204" charset="0"/>
                  <a:cs typeface="Calibri" panose="020F0502020204030204" charset="0"/>
                </a:endParaRPr>
              </a:p>
            </p:txBody>
          </p:sp>
          <p:sp>
            <p:nvSpPr>
              <p:cNvPr id="970" name="矩形 60"/>
              <p:cNvSpPr/>
              <p:nvPr/>
            </p:nvSpPr>
            <p:spPr>
              <a:xfrm>
                <a:off x="0" y="0"/>
                <a:ext cx="2659061" cy="71436"/>
              </a:xfrm>
              <a:prstGeom prst="rect">
                <a:avLst/>
              </a:prstGeom>
              <a:solidFill>
                <a:srgbClr val="000000"/>
              </a:solidFill>
              <a:ln w="6350" cap="flat">
                <a:solidFill>
                  <a:srgbClr val="000000"/>
                </a:solidFill>
                <a:prstDash val="solid"/>
                <a:round/>
              </a:ln>
              <a:effectLst/>
            </p:spPr>
            <p:txBody>
              <a:bodyPr wrap="square" lIns="45719" tIns="45719" rIns="45719" bIns="45719" numCol="1" anchor="ctr">
                <a:noAutofit/>
              </a:bodyPr>
              <a:lstStyle/>
              <a:p>
                <a:pPr algn="ctr">
                  <a:defRPr>
                    <a:solidFill>
                      <a:srgbClr val="FFFFFF"/>
                    </a:solidFill>
                  </a:defRPr>
                </a:pPr>
                <a:endParaRPr>
                  <a:latin typeface="Calibri" panose="020F0502020204030204" charset="0"/>
                  <a:cs typeface="Calibri" panose="020F0502020204030204" charset="0"/>
                </a:endParaRPr>
              </a:p>
            </p:txBody>
          </p:sp>
        </p:grpSp>
        <p:sp>
          <p:nvSpPr>
            <p:cNvPr id="972" name="TextBox 55"/>
            <p:cNvSpPr txBox="1"/>
            <p:nvPr/>
          </p:nvSpPr>
          <p:spPr>
            <a:xfrm>
              <a:off x="2904866" y="198068"/>
              <a:ext cx="231141" cy="154941"/>
            </a:xfrm>
            <a:prstGeom prst="rect">
              <a:avLst/>
            </a:prstGeom>
            <a:noFill/>
            <a:ln w="12700" cap="flat">
              <a:noFill/>
              <a:miter lim="400000"/>
            </a:ln>
            <a:effectLst/>
          </p:spPr>
          <p:txBody>
            <a:bodyPr wrap="none" lIns="45719" tIns="45719" rIns="45719" bIns="45719" numCol="1" anchor="t">
              <a:spAutoFit/>
            </a:bodyPr>
            <a:lstStyle>
              <a:lvl1pPr>
                <a:defRPr sz="400"/>
              </a:lvl1pPr>
            </a:lstStyle>
            <a:p>
              <a:r>
                <a:rPr>
                  <a:latin typeface="Calibri" panose="020F0502020204030204" charset="0"/>
                  <a:cs typeface="Calibri" panose="020F0502020204030204" charset="0"/>
                </a:rPr>
                <a:t>3 mm</a:t>
              </a:r>
              <a:endParaRPr>
                <a:latin typeface="Calibri" panose="020F0502020204030204" charset="0"/>
                <a:cs typeface="Calibri" panose="020F0502020204030204" charset="0"/>
              </a:endParaRPr>
            </a:p>
          </p:txBody>
        </p:sp>
        <p:sp>
          <p:nvSpPr>
            <p:cNvPr id="973" name="TextBox 56"/>
            <p:cNvSpPr txBox="1"/>
            <p:nvPr/>
          </p:nvSpPr>
          <p:spPr>
            <a:xfrm>
              <a:off x="2908043" y="301515"/>
              <a:ext cx="231141" cy="154941"/>
            </a:xfrm>
            <a:prstGeom prst="rect">
              <a:avLst/>
            </a:prstGeom>
            <a:noFill/>
            <a:ln w="12700" cap="flat">
              <a:noFill/>
              <a:miter lim="400000"/>
            </a:ln>
            <a:effectLst/>
          </p:spPr>
          <p:txBody>
            <a:bodyPr wrap="none" lIns="45719" tIns="45719" rIns="45719" bIns="45719" numCol="1" anchor="t">
              <a:spAutoFit/>
            </a:bodyPr>
            <a:lstStyle>
              <a:lvl1pPr>
                <a:defRPr sz="400"/>
              </a:lvl1pPr>
            </a:lstStyle>
            <a:p>
              <a:r>
                <a:rPr>
                  <a:latin typeface="Calibri" panose="020F0502020204030204" charset="0"/>
                  <a:cs typeface="Calibri" panose="020F0502020204030204" charset="0"/>
                </a:rPr>
                <a:t>8 mm</a:t>
              </a:r>
              <a:endParaRPr>
                <a:latin typeface="Calibri" panose="020F0502020204030204" charset="0"/>
                <a:cs typeface="Calibri" panose="020F0502020204030204" charset="0"/>
              </a:endParaRPr>
            </a:p>
          </p:txBody>
        </p:sp>
        <p:grpSp>
          <p:nvGrpSpPr>
            <p:cNvPr id="982" name="组合 66"/>
            <p:cNvGrpSpPr/>
            <p:nvPr/>
          </p:nvGrpSpPr>
          <p:grpSpPr>
            <a:xfrm>
              <a:off x="2671764" y="282574"/>
              <a:ext cx="474394" cy="906463"/>
              <a:chOff x="0" y="0"/>
              <a:chExt cx="474392" cy="906461"/>
            </a:xfrm>
          </p:grpSpPr>
          <p:sp>
            <p:nvSpPr>
              <p:cNvPr id="974" name="直接连接符 64"/>
              <p:cNvSpPr/>
              <p:nvPr/>
            </p:nvSpPr>
            <p:spPr>
              <a:xfrm flipH="1" flipV="1">
                <a:off x="0" y="77787"/>
                <a:ext cx="155575" cy="1"/>
              </a:xfrm>
              <a:prstGeom prst="line">
                <a:avLst/>
              </a:prstGeom>
              <a:noFill/>
              <a:ln w="6350" cap="flat">
                <a:solidFill>
                  <a:srgbClr val="000000"/>
                </a:solidFill>
                <a:prstDash val="solid"/>
                <a:round/>
              </a:ln>
              <a:effectLst/>
            </p:spPr>
            <p:txBody>
              <a:bodyPr wrap="square" lIns="45719" tIns="45719" rIns="45719" bIns="45719" numCol="1" anchor="t">
                <a:noAutofit/>
              </a:bodyPr>
              <a:lstStyle/>
              <a:p/>
            </p:txBody>
          </p:sp>
          <p:sp>
            <p:nvSpPr>
              <p:cNvPr id="975" name="右大括号 65"/>
              <p:cNvSpPr/>
              <p:nvPr/>
            </p:nvSpPr>
            <p:spPr>
              <a:xfrm>
                <a:off x="158748" y="0"/>
                <a:ext cx="61913" cy="7778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65" y="0"/>
                      <a:pt x="10800" y="641"/>
                      <a:pt x="10800" y="1433"/>
                    </a:cubicBezTo>
                    <a:lnTo>
                      <a:pt x="10800" y="9367"/>
                    </a:lnTo>
                    <a:cubicBezTo>
                      <a:pt x="10800" y="10158"/>
                      <a:pt x="15635" y="10800"/>
                      <a:pt x="21600" y="10800"/>
                    </a:cubicBezTo>
                    <a:cubicBezTo>
                      <a:pt x="15635" y="10800"/>
                      <a:pt x="10800" y="11441"/>
                      <a:pt x="10800" y="12232"/>
                    </a:cubicBezTo>
                    <a:lnTo>
                      <a:pt x="10800" y="20167"/>
                    </a:lnTo>
                    <a:cubicBezTo>
                      <a:pt x="10800" y="20959"/>
                      <a:pt x="5965" y="21600"/>
                      <a:pt x="0" y="21600"/>
                    </a:cubicBezTo>
                  </a:path>
                </a:pathLst>
              </a:custGeom>
              <a:noFill/>
              <a:ln w="6350" cap="flat">
                <a:solidFill>
                  <a:srgbClr val="000000"/>
                </a:solidFill>
                <a:prstDash val="solid"/>
                <a:round/>
              </a:ln>
              <a:effectLst/>
            </p:spPr>
            <p:txBody>
              <a:bodyPr wrap="square" lIns="45719" tIns="45719" rIns="45719" bIns="45719" numCol="1" anchor="ctr">
                <a:noAutofit/>
              </a:bodyPr>
              <a:lstStyle/>
              <a:p>
                <a:pPr algn="ctr"/>
                <a:endParaRPr>
                  <a:latin typeface="Calibri" panose="020F0502020204030204" charset="0"/>
                  <a:cs typeface="Calibri" panose="020F0502020204030204" charset="0"/>
                </a:endParaRPr>
              </a:p>
            </p:txBody>
          </p:sp>
          <p:sp>
            <p:nvSpPr>
              <p:cNvPr id="976" name="右大括号 66"/>
              <p:cNvSpPr/>
              <p:nvPr/>
            </p:nvSpPr>
            <p:spPr>
              <a:xfrm>
                <a:off x="155572" y="82549"/>
                <a:ext cx="61913" cy="9207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65" y="0"/>
                      <a:pt x="10800" y="542"/>
                      <a:pt x="10800" y="1210"/>
                    </a:cubicBezTo>
                    <a:lnTo>
                      <a:pt x="10800" y="9590"/>
                    </a:lnTo>
                    <a:cubicBezTo>
                      <a:pt x="10800" y="10258"/>
                      <a:pt x="15635" y="10800"/>
                      <a:pt x="21600" y="10800"/>
                    </a:cubicBezTo>
                    <a:cubicBezTo>
                      <a:pt x="15635" y="10800"/>
                      <a:pt x="10800" y="11342"/>
                      <a:pt x="10800" y="12010"/>
                    </a:cubicBezTo>
                    <a:lnTo>
                      <a:pt x="10800" y="20390"/>
                    </a:lnTo>
                    <a:cubicBezTo>
                      <a:pt x="10800" y="21058"/>
                      <a:pt x="5965" y="21600"/>
                      <a:pt x="0" y="21600"/>
                    </a:cubicBezTo>
                  </a:path>
                </a:pathLst>
              </a:custGeom>
              <a:noFill/>
              <a:ln w="6350" cap="flat">
                <a:solidFill>
                  <a:srgbClr val="000000"/>
                </a:solidFill>
                <a:prstDash val="solid"/>
                <a:round/>
              </a:ln>
              <a:effectLst/>
            </p:spPr>
            <p:txBody>
              <a:bodyPr wrap="square" lIns="45719" tIns="45719" rIns="45719" bIns="45719" numCol="1" anchor="ctr">
                <a:noAutofit/>
              </a:bodyPr>
              <a:lstStyle/>
              <a:p>
                <a:pPr algn="ctr"/>
                <a:endParaRPr>
                  <a:latin typeface="Calibri" panose="020F0502020204030204" charset="0"/>
                  <a:cs typeface="Calibri" panose="020F0502020204030204" charset="0"/>
                </a:endParaRPr>
              </a:p>
            </p:txBody>
          </p:sp>
          <p:sp>
            <p:nvSpPr>
              <p:cNvPr id="977" name="右大括号 67"/>
              <p:cNvSpPr/>
              <p:nvPr/>
            </p:nvSpPr>
            <p:spPr>
              <a:xfrm>
                <a:off x="158748" y="174624"/>
                <a:ext cx="61913" cy="73183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965" y="0"/>
                      <a:pt x="10800" y="68"/>
                      <a:pt x="10800" y="152"/>
                    </a:cubicBezTo>
                    <a:lnTo>
                      <a:pt x="10800" y="10648"/>
                    </a:lnTo>
                    <a:cubicBezTo>
                      <a:pt x="10800" y="10732"/>
                      <a:pt x="15635" y="10800"/>
                      <a:pt x="21600" y="10800"/>
                    </a:cubicBezTo>
                    <a:cubicBezTo>
                      <a:pt x="15635" y="10800"/>
                      <a:pt x="10800" y="10868"/>
                      <a:pt x="10800" y="10952"/>
                    </a:cubicBezTo>
                    <a:lnTo>
                      <a:pt x="10800" y="21448"/>
                    </a:lnTo>
                    <a:cubicBezTo>
                      <a:pt x="10800" y="21532"/>
                      <a:pt x="5965" y="21600"/>
                      <a:pt x="0" y="21600"/>
                    </a:cubicBezTo>
                  </a:path>
                </a:pathLst>
              </a:custGeom>
              <a:noFill/>
              <a:ln w="6350" cap="flat">
                <a:solidFill>
                  <a:srgbClr val="000000"/>
                </a:solidFill>
                <a:prstDash val="solid"/>
                <a:round/>
              </a:ln>
              <a:effectLst/>
            </p:spPr>
            <p:txBody>
              <a:bodyPr wrap="square" lIns="45719" tIns="45719" rIns="45719" bIns="45719" numCol="1" anchor="ctr">
                <a:noAutofit/>
              </a:bodyPr>
              <a:lstStyle/>
              <a:p>
                <a:pPr algn="ctr"/>
                <a:endParaRPr>
                  <a:latin typeface="Calibri" panose="020F0502020204030204" charset="0"/>
                  <a:cs typeface="Calibri" panose="020F0502020204030204" charset="0"/>
                </a:endParaRPr>
              </a:p>
            </p:txBody>
          </p:sp>
          <p:sp>
            <p:nvSpPr>
              <p:cNvPr id="978" name="TextBox 57"/>
              <p:cNvSpPr txBox="1"/>
              <p:nvPr/>
            </p:nvSpPr>
            <p:spPr>
              <a:xfrm>
                <a:off x="215000" y="431287"/>
                <a:ext cx="259393" cy="154941"/>
              </a:xfrm>
              <a:prstGeom prst="rect">
                <a:avLst/>
              </a:prstGeom>
              <a:noFill/>
              <a:ln w="12700" cap="flat">
                <a:noFill/>
                <a:miter lim="400000"/>
              </a:ln>
              <a:effectLst/>
            </p:spPr>
            <p:txBody>
              <a:bodyPr wrap="none" lIns="45719" tIns="45719" rIns="45719" bIns="45719" numCol="1" anchor="t">
                <a:spAutoFit/>
              </a:bodyPr>
              <a:lstStyle>
                <a:lvl1pPr>
                  <a:defRPr sz="400"/>
                </a:lvl1pPr>
              </a:lstStyle>
              <a:p>
                <a:r>
                  <a:rPr>
                    <a:latin typeface="Calibri" panose="020F0502020204030204" charset="0"/>
                    <a:cs typeface="Calibri" panose="020F0502020204030204" charset="0"/>
                  </a:rPr>
                  <a:t>70 mm</a:t>
                </a:r>
                <a:endParaRPr>
                  <a:latin typeface="Calibri" panose="020F0502020204030204" charset="0"/>
                  <a:cs typeface="Calibri" panose="020F0502020204030204" charset="0"/>
                </a:endParaRPr>
              </a:p>
            </p:txBody>
          </p:sp>
          <p:sp>
            <p:nvSpPr>
              <p:cNvPr id="979" name="直接连接符 69"/>
              <p:cNvSpPr/>
              <p:nvPr/>
            </p:nvSpPr>
            <p:spPr>
              <a:xfrm flipH="1" flipV="1">
                <a:off x="0" y="0"/>
                <a:ext cx="155575" cy="1"/>
              </a:xfrm>
              <a:prstGeom prst="line">
                <a:avLst/>
              </a:prstGeom>
              <a:noFill/>
              <a:ln w="6350" cap="flat">
                <a:solidFill>
                  <a:srgbClr val="000000"/>
                </a:solidFill>
                <a:prstDash val="solid"/>
                <a:round/>
              </a:ln>
              <a:effectLst/>
            </p:spPr>
            <p:txBody>
              <a:bodyPr wrap="square" lIns="45719" tIns="45719" rIns="45719" bIns="45719" numCol="1" anchor="t">
                <a:noAutofit/>
              </a:bodyPr>
              <a:lstStyle/>
              <a:p/>
            </p:txBody>
          </p:sp>
          <p:sp>
            <p:nvSpPr>
              <p:cNvPr id="980" name="直接连接符 70"/>
              <p:cNvSpPr/>
              <p:nvPr/>
            </p:nvSpPr>
            <p:spPr>
              <a:xfrm flipH="1" flipV="1">
                <a:off x="3174" y="174624"/>
                <a:ext cx="155575" cy="1"/>
              </a:xfrm>
              <a:prstGeom prst="line">
                <a:avLst/>
              </a:prstGeom>
              <a:noFill/>
              <a:ln w="6350" cap="flat">
                <a:solidFill>
                  <a:srgbClr val="000000"/>
                </a:solidFill>
                <a:prstDash val="solid"/>
                <a:round/>
              </a:ln>
              <a:effectLst/>
            </p:spPr>
            <p:txBody>
              <a:bodyPr wrap="square" lIns="45719" tIns="45719" rIns="45719" bIns="45719" numCol="1" anchor="t">
                <a:noAutofit/>
              </a:bodyPr>
              <a:lstStyle/>
              <a:p/>
            </p:txBody>
          </p:sp>
          <p:sp>
            <p:nvSpPr>
              <p:cNvPr id="981" name="直接连接符 71"/>
              <p:cNvSpPr/>
              <p:nvPr/>
            </p:nvSpPr>
            <p:spPr>
              <a:xfrm flipH="1">
                <a:off x="3174" y="906461"/>
                <a:ext cx="155575" cy="1"/>
              </a:xfrm>
              <a:prstGeom prst="line">
                <a:avLst/>
              </a:prstGeom>
              <a:noFill/>
              <a:ln w="6350" cap="flat">
                <a:solidFill>
                  <a:srgbClr val="000000"/>
                </a:solidFill>
                <a:prstDash val="solid"/>
                <a:round/>
              </a:ln>
              <a:effectLst/>
            </p:spPr>
            <p:txBody>
              <a:bodyPr wrap="square" lIns="45719" tIns="45719" rIns="45719" bIns="45719" numCol="1" anchor="t">
                <a:noAutofit/>
              </a:bodyPr>
              <a:lstStyle/>
              <a:p/>
            </p:txBody>
          </p:sp>
        </p:grpSp>
        <p:sp>
          <p:nvSpPr>
            <p:cNvPr id="983" name="直接连接符 72"/>
            <p:cNvSpPr/>
            <p:nvPr/>
          </p:nvSpPr>
          <p:spPr>
            <a:xfrm>
              <a:off x="1588" y="211136"/>
              <a:ext cx="2657475" cy="1"/>
            </a:xfrm>
            <a:prstGeom prst="line">
              <a:avLst/>
            </a:prstGeom>
            <a:noFill/>
            <a:ln w="6350" cap="flat">
              <a:solidFill>
                <a:srgbClr val="000000"/>
              </a:solidFill>
              <a:prstDash val="solid"/>
              <a:round/>
            </a:ln>
            <a:effectLst/>
          </p:spPr>
          <p:txBody>
            <a:bodyPr wrap="square" lIns="45719" tIns="45719" rIns="45719" bIns="45719" numCol="1" anchor="t">
              <a:noAutofit/>
            </a:bodyPr>
            <a:lstStyle/>
            <a:p/>
          </p:txBody>
        </p:sp>
        <p:sp>
          <p:nvSpPr>
            <p:cNvPr id="984" name="直接连接符 73"/>
            <p:cNvSpPr/>
            <p:nvPr/>
          </p:nvSpPr>
          <p:spPr>
            <a:xfrm flipH="1">
              <a:off x="0" y="144461"/>
              <a:ext cx="1" cy="131764"/>
            </a:xfrm>
            <a:prstGeom prst="line">
              <a:avLst/>
            </a:prstGeom>
            <a:noFill/>
            <a:ln w="6350" cap="flat">
              <a:solidFill>
                <a:srgbClr val="000000"/>
              </a:solidFill>
              <a:prstDash val="solid"/>
              <a:round/>
            </a:ln>
            <a:effectLst/>
          </p:spPr>
          <p:txBody>
            <a:bodyPr wrap="square" lIns="45719" tIns="45719" rIns="45719" bIns="45719" numCol="1" anchor="t">
              <a:noAutofit/>
            </a:bodyPr>
            <a:lstStyle/>
            <a:p/>
          </p:txBody>
        </p:sp>
        <p:sp>
          <p:nvSpPr>
            <p:cNvPr id="985" name="直接连接符 74"/>
            <p:cNvSpPr/>
            <p:nvPr/>
          </p:nvSpPr>
          <p:spPr>
            <a:xfrm>
              <a:off x="2659062" y="144461"/>
              <a:ext cx="1" cy="131764"/>
            </a:xfrm>
            <a:prstGeom prst="line">
              <a:avLst/>
            </a:prstGeom>
            <a:noFill/>
            <a:ln w="6350" cap="flat">
              <a:solidFill>
                <a:srgbClr val="000000"/>
              </a:solidFill>
              <a:prstDash val="solid"/>
              <a:round/>
            </a:ln>
            <a:effectLst/>
          </p:spPr>
          <p:txBody>
            <a:bodyPr wrap="square" lIns="45719" tIns="45719" rIns="45719" bIns="45719" numCol="1" anchor="t">
              <a:noAutofit/>
            </a:bodyPr>
            <a:lstStyle/>
            <a:p/>
          </p:txBody>
        </p:sp>
        <p:sp>
          <p:nvSpPr>
            <p:cNvPr id="986" name="TextBox 74"/>
            <p:cNvSpPr txBox="1"/>
            <p:nvPr/>
          </p:nvSpPr>
          <p:spPr>
            <a:xfrm>
              <a:off x="1257442" y="0"/>
              <a:ext cx="287646" cy="154940"/>
            </a:xfrm>
            <a:prstGeom prst="rect">
              <a:avLst/>
            </a:prstGeom>
            <a:noFill/>
            <a:ln w="12700" cap="flat">
              <a:noFill/>
              <a:miter lim="400000"/>
            </a:ln>
            <a:effectLst/>
          </p:spPr>
          <p:txBody>
            <a:bodyPr wrap="none" lIns="45719" tIns="45719" rIns="45719" bIns="45719" numCol="1" anchor="t">
              <a:spAutoFit/>
            </a:bodyPr>
            <a:lstStyle>
              <a:lvl1pPr>
                <a:defRPr sz="400"/>
              </a:lvl1pPr>
            </a:lstStyle>
            <a:p>
              <a:r>
                <a:rPr>
                  <a:latin typeface="Calibri" panose="020F0502020204030204" charset="0"/>
                  <a:cs typeface="Calibri" panose="020F0502020204030204" charset="0"/>
                </a:rPr>
                <a:t>150 mm</a:t>
              </a:r>
              <a:endParaRPr>
                <a:latin typeface="Calibri" panose="020F0502020204030204" charset="0"/>
                <a:cs typeface="Calibri" panose="020F0502020204030204" charset="0"/>
              </a:endParaRPr>
            </a:p>
          </p:txBody>
        </p:sp>
      </p:grpSp>
      <p:sp>
        <p:nvSpPr>
          <p:cNvPr id="988" name="任意多边形 128"/>
          <p:cNvSpPr/>
          <p:nvPr/>
        </p:nvSpPr>
        <p:spPr>
          <a:xfrm>
            <a:off x="3390343" y="2776828"/>
            <a:ext cx="339727" cy="596901"/>
          </a:xfrm>
          <a:custGeom>
            <a:avLst/>
            <a:gdLst/>
            <a:ahLst/>
            <a:cxnLst>
              <a:cxn ang="0">
                <a:pos x="wd2" y="hd2"/>
              </a:cxn>
              <a:cxn ang="5400000">
                <a:pos x="wd2" y="hd2"/>
              </a:cxn>
              <a:cxn ang="10800000">
                <a:pos x="wd2" y="hd2"/>
              </a:cxn>
              <a:cxn ang="16200000">
                <a:pos x="wd2" y="hd2"/>
              </a:cxn>
            </a:cxnLst>
            <a:rect l="0" t="0" r="r" b="b"/>
            <a:pathLst>
              <a:path w="20233" h="21516" extrusionOk="0">
                <a:moveTo>
                  <a:pt x="6430" y="21004"/>
                </a:moveTo>
                <a:cubicBezTo>
                  <a:pt x="3008" y="16095"/>
                  <a:pt x="-415" y="11186"/>
                  <a:pt x="41" y="7685"/>
                </a:cubicBezTo>
                <a:cubicBezTo>
                  <a:pt x="498" y="4185"/>
                  <a:pt x="5822" y="87"/>
                  <a:pt x="9168" y="1"/>
                </a:cubicBezTo>
                <a:cubicBezTo>
                  <a:pt x="12515" y="-84"/>
                  <a:pt x="19055" y="3587"/>
                  <a:pt x="20120" y="7173"/>
                </a:cubicBezTo>
                <a:cubicBezTo>
                  <a:pt x="21185" y="10759"/>
                  <a:pt x="14340" y="18699"/>
                  <a:pt x="15557" y="21516"/>
                </a:cubicBezTo>
              </a:path>
            </a:pathLst>
          </a:custGeom>
          <a:gradFill>
            <a:gsLst>
              <a:gs pos="0">
                <a:srgbClr val="940000"/>
              </a:gs>
              <a:gs pos="50000">
                <a:srgbClr val="D50000"/>
              </a:gs>
              <a:gs pos="100000">
                <a:srgbClr val="FF0000"/>
              </a:gs>
            </a:gsLst>
            <a:path path="circle">
              <a:fillToRect l="62278" t="119636" r="37721" b="-19636"/>
            </a:path>
          </a:gradFill>
          <a:ln w="12700">
            <a:solidFill>
              <a:srgbClr val="000000"/>
            </a:solidFill>
          </a:ln>
        </p:spPr>
        <p:txBody>
          <a:bodyPr lIns="45719" rIns="45719" anchor="ctr"/>
          <a:lstStyle/>
          <a:p>
            <a:pPr algn="ctr">
              <a:defRPr>
                <a:solidFill>
                  <a:srgbClr val="FF0000"/>
                </a:solidFill>
              </a:defRPr>
            </a:pPr>
            <a:endParaRPr>
              <a:latin typeface="Calibri" panose="020F0502020204030204" charset="0"/>
              <a:cs typeface="Calibri" panose="020F0502020204030204" charset="0"/>
            </a:endParaRPr>
          </a:p>
        </p:txBody>
      </p:sp>
      <p:grpSp>
        <p:nvGrpSpPr>
          <p:cNvPr id="995" name="组合 13"/>
          <p:cNvGrpSpPr/>
          <p:nvPr/>
        </p:nvGrpSpPr>
        <p:grpSpPr>
          <a:xfrm>
            <a:off x="6701632" y="1143105"/>
            <a:ext cx="3649662" cy="5105295"/>
            <a:chOff x="0" y="0"/>
            <a:chExt cx="3649661" cy="5105293"/>
          </a:xfrm>
        </p:grpSpPr>
        <p:grpSp>
          <p:nvGrpSpPr>
            <p:cNvPr id="991" name="组合 6"/>
            <p:cNvGrpSpPr/>
            <p:nvPr/>
          </p:nvGrpSpPr>
          <p:grpSpPr>
            <a:xfrm>
              <a:off x="0" y="404456"/>
              <a:ext cx="3649662" cy="4700838"/>
              <a:chOff x="0" y="0"/>
              <a:chExt cx="3649661" cy="4700836"/>
            </a:xfrm>
          </p:grpSpPr>
          <p:pic>
            <p:nvPicPr>
              <p:cNvPr id="989" name="图片 2" descr="图片 2"/>
              <p:cNvPicPr>
                <a:picLocks noChangeAspect="1"/>
              </p:cNvPicPr>
              <p:nvPr/>
            </p:nvPicPr>
            <p:blipFill>
              <a:blip r:embed="rId1"/>
              <a:stretch>
                <a:fillRect/>
              </a:stretch>
            </p:blipFill>
            <p:spPr>
              <a:xfrm>
                <a:off x="11231" y="0"/>
                <a:ext cx="3638431" cy="2446125"/>
              </a:xfrm>
              <a:prstGeom prst="rect">
                <a:avLst/>
              </a:prstGeom>
              <a:ln w="12700" cap="flat">
                <a:noFill/>
                <a:miter lim="400000"/>
                <a:headEnd/>
                <a:tailEnd/>
              </a:ln>
              <a:effectLst/>
            </p:spPr>
          </p:pic>
          <p:pic>
            <p:nvPicPr>
              <p:cNvPr id="990" name="图片 5" descr="图片 5"/>
              <p:cNvPicPr>
                <a:picLocks noChangeAspect="1"/>
              </p:cNvPicPr>
              <p:nvPr/>
            </p:nvPicPr>
            <p:blipFill>
              <a:blip r:embed="rId2"/>
              <a:stretch>
                <a:fillRect/>
              </a:stretch>
            </p:blipFill>
            <p:spPr>
              <a:xfrm>
                <a:off x="0" y="2328344"/>
                <a:ext cx="3638431" cy="2372493"/>
              </a:xfrm>
              <a:prstGeom prst="rect">
                <a:avLst/>
              </a:prstGeom>
              <a:ln w="12700" cap="flat">
                <a:noFill/>
                <a:miter lim="400000"/>
                <a:headEnd/>
                <a:tailEnd/>
              </a:ln>
              <a:effectLst/>
            </p:spPr>
          </p:pic>
        </p:grpSp>
        <p:sp>
          <p:nvSpPr>
            <p:cNvPr id="992" name="文本框 7"/>
            <p:cNvSpPr txBox="1"/>
            <p:nvPr/>
          </p:nvSpPr>
          <p:spPr>
            <a:xfrm>
              <a:off x="82686" y="885825"/>
              <a:ext cx="1028426" cy="243841"/>
            </a:xfrm>
            <a:prstGeom prst="rect">
              <a:avLst/>
            </a:prstGeom>
            <a:solidFill>
              <a:srgbClr val="FFFFFF"/>
            </a:solidFill>
            <a:ln w="12700" cap="flat">
              <a:noFill/>
              <a:miter lim="400000"/>
            </a:ln>
            <a:effectLst/>
          </p:spPr>
          <p:txBody>
            <a:bodyPr wrap="none" lIns="45719" tIns="45719" rIns="45719" bIns="45719" numCol="1" anchor="t">
              <a:spAutoFit/>
            </a:bodyPr>
            <a:lstStyle>
              <a:lvl1pPr>
                <a:defRPr sz="1000" b="1">
                  <a:solidFill>
                    <a:srgbClr val="FF0000"/>
                  </a:solidFill>
                </a:defRPr>
              </a:lvl1pPr>
            </a:lstStyle>
            <a:p>
              <a:pPr rtl="1"/>
              <a:r>
                <a:rPr>
                  <a:latin typeface="Calibri" panose="020F0502020204030204" charset="0"/>
                  <a:cs typeface="Calibri" panose="020F0502020204030204" charset="0"/>
                </a:rPr>
                <a:t>ציפוי צבע MPC</a:t>
              </a:r>
              <a:endParaRPr>
                <a:latin typeface="Calibri" panose="020F0502020204030204" charset="0"/>
                <a:cs typeface="Calibri" panose="020F0502020204030204" charset="0"/>
              </a:endParaRPr>
            </a:p>
          </p:txBody>
        </p:sp>
        <p:sp>
          <p:nvSpPr>
            <p:cNvPr id="993" name="文本框 54"/>
            <p:cNvSpPr txBox="1"/>
            <p:nvPr/>
          </p:nvSpPr>
          <p:spPr>
            <a:xfrm>
              <a:off x="82686" y="2846771"/>
              <a:ext cx="1169812" cy="243841"/>
            </a:xfrm>
            <a:prstGeom prst="rect">
              <a:avLst/>
            </a:prstGeom>
            <a:solidFill>
              <a:srgbClr val="FFFFFF"/>
            </a:solidFill>
            <a:ln w="12700" cap="flat">
              <a:noFill/>
              <a:miter lim="400000"/>
            </a:ln>
            <a:effectLst/>
          </p:spPr>
          <p:txBody>
            <a:bodyPr wrap="none" lIns="45719" tIns="45719" rIns="45719" bIns="45719" numCol="1" anchor="t">
              <a:spAutoFit/>
            </a:bodyPr>
            <a:lstStyle>
              <a:lvl1pPr>
                <a:defRPr sz="1000" b="1">
                  <a:solidFill>
                    <a:srgbClr val="FF0000"/>
                  </a:solidFill>
                </a:defRPr>
              </a:lvl1pPr>
            </a:lstStyle>
            <a:p>
              <a:pPr rtl="1"/>
              <a:r>
                <a:rPr>
                  <a:latin typeface="Calibri" panose="020F0502020204030204" charset="0"/>
                  <a:cs typeface="Calibri" panose="020F0502020204030204" charset="0"/>
                </a:rPr>
                <a:t>צבע מסחרי</a:t>
              </a:r>
              <a:endParaRPr>
                <a:latin typeface="Calibri" panose="020F0502020204030204" charset="0"/>
                <a:cs typeface="Calibri" panose="020F0502020204030204" charset="0"/>
              </a:endParaRPr>
            </a:p>
          </p:txBody>
        </p:sp>
        <p:sp>
          <p:nvSpPr>
            <p:cNvPr id="994" name="文本框 83"/>
            <p:cNvSpPr txBox="1"/>
            <p:nvPr/>
          </p:nvSpPr>
          <p:spPr>
            <a:xfrm>
              <a:off x="232410" y="-1"/>
              <a:ext cx="3242946" cy="269241"/>
            </a:xfrm>
            <a:prstGeom prst="rect">
              <a:avLst/>
            </a:prstGeom>
            <a:solidFill>
              <a:srgbClr val="9C9CDF"/>
            </a:solidFill>
            <a:ln w="12700" cap="flat">
              <a:noFill/>
              <a:miter lim="400000"/>
            </a:ln>
            <a:effectLst/>
          </p:spPr>
          <p:txBody>
            <a:bodyPr wrap="square" lIns="45719" tIns="45719" rIns="45719" bIns="45719" numCol="1" anchor="t">
              <a:spAutoFit/>
            </a:bodyPr>
            <a:lstStyle>
              <a:lvl1pPr>
                <a:defRPr sz="1200" b="1">
                  <a:solidFill>
                    <a:srgbClr val="FF0000"/>
                  </a:solidFill>
                </a:defRPr>
              </a:lvl1pPr>
            </a:lstStyle>
            <a:p>
              <a:pPr rtl="1"/>
              <a:r>
                <a:rPr>
                  <a:latin typeface="Calibri" panose="020F0502020204030204" charset="0"/>
                  <a:cs typeface="Calibri" panose="020F0502020204030204" charset="0"/>
                </a:rPr>
                <a:t>מראה לאחר מבחן עמידות באש (1 שעה)</a:t>
              </a:r>
              <a:endParaRPr>
                <a:latin typeface="Calibri" panose="020F0502020204030204" charset="0"/>
                <a:cs typeface="Calibri" panose="020F0502020204030204" charset="0"/>
              </a:endParaRPr>
            </a:p>
          </p:txBody>
        </p:sp>
      </p:grpSp>
      <p:sp>
        <p:nvSpPr>
          <p:cNvPr id="996" name="文本框 12"/>
          <p:cNvSpPr txBox="1"/>
          <p:nvPr/>
        </p:nvSpPr>
        <p:spPr>
          <a:xfrm>
            <a:off x="3714885" y="2821731"/>
            <a:ext cx="785278" cy="243841"/>
          </a:xfrm>
          <a:prstGeom prst="rect">
            <a:avLst/>
          </a:prstGeom>
          <a:ln w="12700">
            <a:miter lim="400000"/>
          </a:ln>
        </p:spPr>
        <p:txBody>
          <a:bodyPr wrap="none" lIns="45719" rIns="45719">
            <a:spAutoFit/>
          </a:bodyPr>
          <a:lstStyle>
            <a:lvl1pPr>
              <a:defRPr sz="1000" b="1">
                <a:solidFill>
                  <a:srgbClr val="FF0000"/>
                </a:solidFill>
              </a:defRPr>
            </a:lvl1pPr>
          </a:lstStyle>
          <a:p>
            <a:r>
              <a:rPr>
                <a:latin typeface="Calibri" panose="020F0502020204030204" charset="0"/>
                <a:cs typeface="Calibri" panose="020F0502020204030204" charset="0"/>
              </a:rPr>
              <a:t>(~1000 o C)</a:t>
            </a:r>
            <a:endParaRPr>
              <a:latin typeface="Calibri" panose="020F0502020204030204" charset="0"/>
              <a:cs typeface="Calibri" panose="020F0502020204030204" charset="0"/>
            </a:endParaRPr>
          </a:p>
        </p:txBody>
      </p:sp>
      <p:sp>
        <p:nvSpPr>
          <p:cNvPr id="997" name="TextBox 12"/>
          <p:cNvSpPr txBox="1"/>
          <p:nvPr/>
        </p:nvSpPr>
        <p:spPr>
          <a:xfrm>
            <a:off x="609282" y="985837"/>
            <a:ext cx="3142299" cy="332741"/>
          </a:xfrm>
          <a:prstGeom prst="rect">
            <a:avLst/>
          </a:prstGeom>
          <a:ln w="12700">
            <a:miter lim="400000"/>
          </a:ln>
        </p:spPr>
        <p:txBody>
          <a:bodyPr lIns="45719" rIns="45719">
            <a:spAutoFit/>
          </a:bodyPr>
          <a:lstStyle/>
          <a:p>
            <a:pPr defTabSz="457200" rtl="1">
              <a:buSzPct val="100000"/>
              <a:buChar char="➢"/>
              <a:defRPr sz="1600" b="1">
                <a:solidFill>
                  <a:srgbClr val="002060"/>
                </a:solidFill>
              </a:defRPr>
            </a:pPr>
            <a:r>
              <a:rPr>
                <a:latin typeface="Calibri" panose="020F0502020204030204" charset="0"/>
                <a:cs typeface="Calibri" panose="020F0502020204030204" charset="0"/>
              </a:rPr>
              <a:t>ביצועי הגנה מאש</a:t>
            </a:r>
            <a:endParaRPr>
              <a:latin typeface="Calibri" panose="020F0502020204030204" charset="0"/>
              <a:cs typeface="Calibri" panose="020F0502020204030204" charset="0"/>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1. הרכב ותכונות של חומרים צמנטיים פוספט-מגנזיום</a:t>
            </a:r>
            <a:endParaRPr>
              <a:latin typeface="Calibri" panose="020F0502020204030204" charset="0"/>
              <a:cs typeface="Calibri" panose="020F0502020204030204" charset="0"/>
            </a:endParaRPr>
          </a:p>
        </p:txBody>
      </p:sp>
      <p:grpSp>
        <p:nvGrpSpPr>
          <p:cNvPr id="1003" name="组合 1"/>
          <p:cNvGrpSpPr/>
          <p:nvPr/>
        </p:nvGrpSpPr>
        <p:grpSpPr>
          <a:xfrm>
            <a:off x="152082" y="1916113"/>
            <a:ext cx="5864670" cy="4715828"/>
            <a:chOff x="0" y="0"/>
            <a:chExt cx="5864669" cy="4715827"/>
          </a:xfrm>
        </p:grpSpPr>
        <p:pic>
          <p:nvPicPr>
            <p:cNvPr id="1000" name="Picture 12" descr="Picture 12"/>
            <p:cNvPicPr>
              <a:picLocks noChangeAspect="1"/>
            </p:cNvPicPr>
            <p:nvPr/>
          </p:nvPicPr>
          <p:blipFill>
            <a:blip r:embed="rId1"/>
            <a:stretch>
              <a:fillRect/>
            </a:stretch>
          </p:blipFill>
          <p:spPr>
            <a:xfrm>
              <a:off x="688511" y="0"/>
              <a:ext cx="2450406" cy="1980669"/>
            </a:xfrm>
            <a:prstGeom prst="rect">
              <a:avLst/>
            </a:prstGeom>
            <a:ln w="12700" cap="flat">
              <a:noFill/>
              <a:miter lim="400000"/>
              <a:headEnd/>
              <a:tailEnd/>
            </a:ln>
            <a:effectLst/>
          </p:spPr>
        </p:pic>
        <p:sp>
          <p:nvSpPr>
            <p:cNvPr id="1001" name="TextBox 20"/>
            <p:cNvSpPr txBox="1"/>
            <p:nvPr/>
          </p:nvSpPr>
          <p:spPr>
            <a:xfrm>
              <a:off x="2028347" y="1489027"/>
              <a:ext cx="2090240" cy="307341"/>
            </a:xfrm>
            <a:prstGeom prst="rect">
              <a:avLst/>
            </a:prstGeom>
            <a:solidFill>
              <a:srgbClr val="FFFFFF"/>
            </a:solidFill>
            <a:ln w="12700" cap="flat">
              <a:noFill/>
              <a:miter lim="400000"/>
            </a:ln>
            <a:effectLst/>
          </p:spPr>
          <p:txBody>
            <a:bodyPr wrap="none" lIns="45719" tIns="45719" rIns="45719" bIns="45719" numCol="1" anchor="t">
              <a:spAutoFit/>
            </a:bodyPr>
            <a:lstStyle>
              <a:lvl1pPr>
                <a:defRPr sz="1400" b="1"/>
              </a:lvl1pPr>
            </a:lstStyle>
            <a:p>
              <a:pPr rtl="1"/>
              <a:r>
                <a:rPr>
                  <a:latin typeface="Calibri" panose="020F0502020204030204" charset="0"/>
                  <a:cs typeface="Calibri" panose="020F0502020204030204" charset="0"/>
                </a:rPr>
                <a:t>מצלמה תרמית אינפרא-אדום</a:t>
              </a:r>
              <a:endParaRPr>
                <a:latin typeface="Calibri" panose="020F0502020204030204" charset="0"/>
                <a:cs typeface="Calibri" panose="020F0502020204030204" charset="0"/>
              </a:endParaRPr>
            </a:p>
          </p:txBody>
        </p:sp>
        <p:sp>
          <p:nvSpPr>
            <p:cNvPr id="1002" name="TextBox 133"/>
            <p:cNvSpPr txBox="1"/>
            <p:nvPr/>
          </p:nvSpPr>
          <p:spPr>
            <a:xfrm>
              <a:off x="0" y="4408487"/>
              <a:ext cx="5864670" cy="307341"/>
            </a:xfrm>
            <a:prstGeom prst="rect">
              <a:avLst/>
            </a:prstGeom>
            <a:solidFill>
              <a:srgbClr val="FFFFFF"/>
            </a:solidFill>
            <a:ln w="12700" cap="flat">
              <a:noFill/>
              <a:miter lim="400000"/>
            </a:ln>
            <a:effectLst/>
          </p:spPr>
          <p:txBody>
            <a:bodyPr wrap="none" lIns="45719" tIns="45719" rIns="45719" bIns="45719" numCol="1" anchor="t">
              <a:spAutoFit/>
            </a:bodyPr>
            <a:lstStyle>
              <a:lvl1pPr>
                <a:defRPr sz="1400" b="1"/>
              </a:lvl1pPr>
            </a:lstStyle>
            <a:p>
              <a:pPr rtl="1"/>
              <a:r>
                <a:rPr>
                  <a:latin typeface="Calibri" panose="020F0502020204030204" charset="0"/>
                  <a:cs typeface="Calibri" panose="020F0502020204030204" charset="0"/>
                </a:rPr>
                <a:t>צילום מסך של תוצאות מדידה ממצלמה תרמית</a:t>
              </a:r>
              <a:endParaRPr>
                <a:latin typeface="Calibri" panose="020F0502020204030204" charset="0"/>
                <a:cs typeface="Calibri" panose="020F0502020204030204" charset="0"/>
              </a:endParaRPr>
            </a:p>
          </p:txBody>
        </p:sp>
      </p:grpSp>
      <p:sp>
        <p:nvSpPr>
          <p:cNvPr id="1004" name="TextBox 2"/>
          <p:cNvSpPr txBox="1"/>
          <p:nvPr/>
        </p:nvSpPr>
        <p:spPr>
          <a:xfrm>
            <a:off x="6096000" y="4419600"/>
            <a:ext cx="3381375" cy="929641"/>
          </a:xfrm>
          <a:prstGeom prst="rect">
            <a:avLst/>
          </a:prstGeom>
          <a:solidFill>
            <a:srgbClr val="FFFFFF"/>
          </a:solidFill>
          <a:ln w="12700">
            <a:miter lim="400000"/>
          </a:ln>
        </p:spPr>
        <p:txBody>
          <a:bodyPr lIns="45719" rIns="45719">
            <a:spAutoFit/>
          </a:bodyPr>
          <a:lstStyle>
            <a:lvl1pPr>
              <a:defRPr b="1"/>
            </a:lvl1pPr>
          </a:lstStyle>
          <a:p>
            <a:pPr rtl="1"/>
            <a:r>
              <a:rPr>
                <a:latin typeface="Calibri" panose="020F0502020204030204" charset="0"/>
                <a:cs typeface="Calibri" panose="020F0502020204030204" charset="0"/>
              </a:rPr>
              <a:t>תרשים שינוי טמפרטורה של המשטח האחורי של לוח הפלדה</a:t>
            </a:r>
            <a:endParaRPr>
              <a:latin typeface="Calibri" panose="020F0502020204030204" charset="0"/>
              <a:cs typeface="Calibri" panose="020F0502020204030204" charset="0"/>
            </a:endParaRPr>
          </a:p>
        </p:txBody>
      </p:sp>
      <p:sp>
        <p:nvSpPr>
          <p:cNvPr id="1005" name="文本框 1"/>
          <p:cNvSpPr txBox="1"/>
          <p:nvPr/>
        </p:nvSpPr>
        <p:spPr>
          <a:xfrm>
            <a:off x="6130924" y="5812154"/>
            <a:ext cx="3355342" cy="929641"/>
          </a:xfrm>
          <a:prstGeom prst="rect">
            <a:avLst/>
          </a:prstGeom>
          <a:solidFill>
            <a:srgbClr val="0000CC"/>
          </a:solidFill>
          <a:ln w="12700">
            <a:miter lim="400000"/>
          </a:ln>
        </p:spPr>
        <p:txBody>
          <a:bodyPr lIns="45719" rIns="45719">
            <a:spAutoFit/>
          </a:bodyPr>
          <a:lstStyle>
            <a:lvl1pPr>
              <a:defRPr b="1">
                <a:solidFill>
                  <a:srgbClr val="FFFFFF"/>
                </a:solidFill>
              </a:defRPr>
            </a:lvl1pPr>
          </a:lstStyle>
          <a:p>
            <a:pPr rtl="1"/>
            <a:r>
              <a:rPr>
                <a:latin typeface="Calibri" panose="020F0502020204030204" charset="0"/>
                <a:cs typeface="Calibri" panose="020F0502020204030204" charset="0"/>
              </a:rPr>
              <a:t>לציפויי MPC פוטנציאל מצוין לעמידות באש</a:t>
            </a:r>
            <a:endParaRPr>
              <a:latin typeface="Calibri" panose="020F0502020204030204" charset="0"/>
              <a:cs typeface="Calibri" panose="020F0502020204030204" charset="0"/>
            </a:endParaRPr>
          </a:p>
        </p:txBody>
      </p:sp>
      <p:sp>
        <p:nvSpPr>
          <p:cNvPr id="1006" name="文本框 5"/>
          <p:cNvSpPr txBox="1"/>
          <p:nvPr/>
        </p:nvSpPr>
        <p:spPr>
          <a:xfrm>
            <a:off x="7924628" y="3809734"/>
            <a:ext cx="805568" cy="370841"/>
          </a:xfrm>
          <a:prstGeom prst="rect">
            <a:avLst/>
          </a:prstGeom>
          <a:solidFill>
            <a:srgbClr val="FFFFFF"/>
          </a:solidFill>
          <a:ln w="12700">
            <a:miter lim="400000"/>
          </a:ln>
        </p:spPr>
        <p:txBody>
          <a:bodyPr wrap="none" lIns="45719" rIns="45719">
            <a:spAutoFit/>
          </a:bodyPr>
          <a:lstStyle>
            <a:lvl1pPr>
              <a:defRPr>
                <a:solidFill>
                  <a:srgbClr val="FF0000"/>
                </a:solidFill>
              </a:defRPr>
            </a:lvl1pPr>
          </a:lstStyle>
          <a:p>
            <a:r>
              <a:rPr>
                <a:latin typeface="Calibri" panose="020F0502020204030204" charset="0"/>
                <a:cs typeface="Calibri" panose="020F0502020204030204" charset="0"/>
              </a:rPr>
              <a:t>550 ℃</a:t>
            </a:r>
            <a:endParaRPr>
              <a:latin typeface="Calibri" panose="020F0502020204030204" charset="0"/>
              <a:cs typeface="Calibri" panose="020F0502020204030204" charset="0"/>
            </a:endParaRPr>
          </a:p>
        </p:txBody>
      </p:sp>
      <p:sp>
        <p:nvSpPr>
          <p:cNvPr id="1007" name="Text Box 10"/>
          <p:cNvSpPr txBox="1"/>
          <p:nvPr/>
        </p:nvSpPr>
        <p:spPr>
          <a:xfrm>
            <a:off x="557899" y="1391979"/>
            <a:ext cx="5423536" cy="307341"/>
          </a:xfrm>
          <a:prstGeom prst="rect">
            <a:avLst/>
          </a:prstGeom>
          <a:ln w="12700">
            <a:miter lim="400000"/>
          </a:ln>
        </p:spPr>
        <p:txBody>
          <a:bodyPr lIns="45719" rIns="45719">
            <a:spAutoFit/>
          </a:bodyPr>
          <a:lstStyle>
            <a:lvl1pPr>
              <a:lnSpc>
                <a:spcPct val="120000"/>
              </a:lnSpc>
              <a:defRPr sz="1400">
                <a:solidFill>
                  <a:srgbClr val="006600"/>
                </a:solidFill>
              </a:defRPr>
            </a:lvl1pPr>
          </a:lstStyle>
          <a:p>
            <a:pPr rtl="1"/>
            <a:r>
              <a:rPr>
                <a:latin typeface="Calibri" panose="020F0502020204030204" charset="0"/>
                <a:cs typeface="Calibri" panose="020F0502020204030204" charset="0"/>
              </a:rPr>
              <a:t>השפעת עליית טמפרטורה על בידוד מחסום</a:t>
            </a:r>
            <a:endParaRPr>
              <a:latin typeface="Calibri" panose="020F0502020204030204" charset="0"/>
              <a:cs typeface="Calibri" panose="020F0502020204030204" charset="0"/>
            </a:endParaRPr>
          </a:p>
        </p:txBody>
      </p:sp>
      <p:pic>
        <p:nvPicPr>
          <p:cNvPr id="1008" name="图片 18" descr="图片 18"/>
          <p:cNvPicPr>
            <a:picLocks noChangeAspect="1"/>
          </p:cNvPicPr>
          <p:nvPr/>
        </p:nvPicPr>
        <p:blipFill>
          <a:blip r:embed="rId2"/>
          <a:stretch>
            <a:fillRect/>
          </a:stretch>
        </p:blipFill>
        <p:spPr>
          <a:xfrm>
            <a:off x="907557" y="3779447"/>
            <a:ext cx="2450407" cy="2509075"/>
          </a:xfrm>
          <a:prstGeom prst="rect">
            <a:avLst/>
          </a:prstGeom>
          <a:ln w="12700">
            <a:miter lim="400000"/>
            <a:headEnd/>
            <a:tailEnd/>
          </a:ln>
        </p:spPr>
      </p:pic>
      <p:sp>
        <p:nvSpPr>
          <p:cNvPr id="1009" name="TextBox 12"/>
          <p:cNvSpPr txBox="1"/>
          <p:nvPr/>
        </p:nvSpPr>
        <p:spPr>
          <a:xfrm>
            <a:off x="609282" y="985837"/>
            <a:ext cx="3142299" cy="332741"/>
          </a:xfrm>
          <a:prstGeom prst="rect">
            <a:avLst/>
          </a:prstGeom>
          <a:ln w="12700">
            <a:miter lim="400000"/>
          </a:ln>
        </p:spPr>
        <p:txBody>
          <a:bodyPr lIns="45719" rIns="45719">
            <a:spAutoFit/>
          </a:bodyPr>
          <a:lstStyle/>
          <a:p>
            <a:pPr defTabSz="457200" rtl="1">
              <a:buSzPct val="100000"/>
              <a:buChar char="➢"/>
              <a:defRPr sz="1600" b="1">
                <a:solidFill>
                  <a:srgbClr val="002060"/>
                </a:solidFill>
              </a:defRPr>
            </a:pPr>
            <a:r>
              <a:rPr>
                <a:latin typeface="Calibri" panose="020F0502020204030204" charset="0"/>
                <a:cs typeface="Calibri" panose="020F0502020204030204" charset="0"/>
              </a:rPr>
              <a:t>ביצועי הגנה מאש</a:t>
            </a:r>
            <a:endParaRPr>
              <a:latin typeface="Calibri" panose="020F0502020204030204" charset="0"/>
              <a:cs typeface="Calibri" panose="020F0502020204030204" charset="0"/>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 name="标题 1"/>
          <p:cNvSpPr txBox="1"/>
          <p:nvPr>
            <p:ph type="title"/>
          </p:nvPr>
        </p:nvSpPr>
        <p:spPr>
          <a:xfrm>
            <a:off x="353566" y="136524"/>
            <a:ext cx="8396539" cy="668149"/>
          </a:xfrm>
          <a:prstGeom prst="rect">
            <a:avLst/>
          </a:prstGeom>
        </p:spPr>
        <p:txBody>
          <a:bodyPr/>
          <a:lstStyle/>
          <a:p>
            <a:pPr defTabSz="676910" rtl="1">
              <a:defRPr sz="2070">
                <a:latin typeface="Times New Roman" panose="02020603050405020304"/>
                <a:ea typeface="Times New Roman" panose="02020603050405020304"/>
                <a:cs typeface="Times New Roman" panose="02020603050405020304"/>
                <a:sym typeface="Times New Roman" panose="02020603050405020304"/>
              </a:defRPr>
            </a:pPr>
            <a:r>
              <a:t>1. הרכב ותכונות של חומרים צמנטיים פוספט-מגנזיום</a:t>
            </a:r>
          </a:p>
        </p:txBody>
      </p:sp>
      <p:sp>
        <p:nvSpPr>
          <p:cNvPr id="1012" name="TextBox 30"/>
          <p:cNvSpPr txBox="1"/>
          <p:nvPr/>
        </p:nvSpPr>
        <p:spPr>
          <a:xfrm>
            <a:off x="7498323" y="1296008"/>
            <a:ext cx="3330576" cy="624841"/>
          </a:xfrm>
          <a:prstGeom prst="rect">
            <a:avLst/>
          </a:prstGeom>
          <a:solidFill>
            <a:srgbClr val="FFFFFF"/>
          </a:solidFill>
          <a:ln w="12700">
            <a:miter lim="400000"/>
          </a:ln>
        </p:spPr>
        <p:txBody>
          <a:bodyPr lIns="45719" rIns="45719">
            <a:spAutoFit/>
          </a:bodyPr>
          <a:lstStyle/>
          <a:p>
            <a:pPr rtl="1">
              <a:defRPr sz="1200" b="1"/>
            </a:pPr>
            <a:r>
              <a:t>כל מחזור: השריה במים 18 שעות (22±2°C)</a:t>
            </a:r>
          </a:p>
          <a:p>
            <a:pPr rtl="1">
              <a:defRPr sz="1200"/>
            </a:pPr>
            <a:r>
              <a:t>ייבוש 6 שעות (50±2°C)</a:t>
            </a:r>
          </a:p>
        </p:txBody>
      </p:sp>
      <p:sp>
        <p:nvSpPr>
          <p:cNvPr id="1013" name="Text Box 10"/>
          <p:cNvSpPr txBox="1"/>
          <p:nvPr/>
        </p:nvSpPr>
        <p:spPr>
          <a:xfrm>
            <a:off x="1264919" y="1445894"/>
            <a:ext cx="3961132" cy="307341"/>
          </a:xfrm>
          <a:prstGeom prst="rect">
            <a:avLst/>
          </a:prstGeom>
          <a:ln w="12700">
            <a:miter lim="400000"/>
          </a:ln>
        </p:spPr>
        <p:txBody>
          <a:bodyPr lIns="45719" rIns="45719">
            <a:spAutoFit/>
          </a:bodyPr>
          <a:lstStyle>
            <a:lvl1pPr>
              <a:lnSpc>
                <a:spcPct val="120000"/>
              </a:lnSpc>
              <a:defRPr sz="1400">
                <a:solidFill>
                  <a:srgbClr val="006600"/>
                </a:solidFill>
              </a:defRPr>
            </a:lvl1pPr>
          </a:lstStyle>
          <a:p>
            <a:pPr rtl="1"/>
            <a:r>
              <a:t>אפקט כפול של חסינות אש ואנטי-קורוזיה</a:t>
            </a:r>
          </a:p>
        </p:txBody>
      </p:sp>
      <p:sp>
        <p:nvSpPr>
          <p:cNvPr id="1014" name="文本框 1"/>
          <p:cNvSpPr txBox="1"/>
          <p:nvPr/>
        </p:nvSpPr>
        <p:spPr>
          <a:xfrm>
            <a:off x="3385222" y="6346366"/>
            <a:ext cx="4619003" cy="365446"/>
          </a:xfrm>
          <a:prstGeom prst="rect">
            <a:avLst/>
          </a:prstGeom>
          <a:solidFill>
            <a:srgbClr val="0000CC"/>
          </a:solidFill>
          <a:ln w="12700">
            <a:miter lim="400000"/>
          </a:ln>
        </p:spPr>
        <p:txBody>
          <a:bodyPr lIns="45719" rIns="45719">
            <a:spAutoFit/>
          </a:bodyPr>
          <a:lstStyle>
            <a:lvl1pPr>
              <a:defRPr sz="1000" b="1">
                <a:solidFill>
                  <a:srgbClr val="FFFFFF"/>
                </a:solidFill>
                <a:latin typeface="Times New Roman" panose="02020603050405020304"/>
                <a:ea typeface="Times New Roman" panose="02020603050405020304"/>
                <a:cs typeface="Times New Roman" panose="02020603050405020304"/>
                <a:sym typeface="Times New Roman" panose="02020603050405020304"/>
              </a:defRPr>
            </a:lvl1pPr>
          </a:lstStyle>
          <a:p>
            <a:pPr rtl="1"/>
            <a:r>
              <a:t>ציפוי MPC מבטיח פונקציונליות משולבת של חסינות אש ואנטי-קורוזיה</a:t>
            </a:r>
          </a:p>
        </p:txBody>
      </p:sp>
      <p:grpSp>
        <p:nvGrpSpPr>
          <p:cNvPr id="1034" name="组合 3"/>
          <p:cNvGrpSpPr/>
          <p:nvPr/>
        </p:nvGrpSpPr>
        <p:grpSpPr>
          <a:xfrm>
            <a:off x="6961750" y="1930372"/>
            <a:ext cx="5079210" cy="4469552"/>
            <a:chOff x="0" y="0"/>
            <a:chExt cx="5079208" cy="4469550"/>
          </a:xfrm>
        </p:grpSpPr>
        <p:grpSp>
          <p:nvGrpSpPr>
            <p:cNvPr id="1028" name="组合 18"/>
            <p:cNvGrpSpPr/>
            <p:nvPr/>
          </p:nvGrpSpPr>
          <p:grpSpPr>
            <a:xfrm>
              <a:off x="0" y="0"/>
              <a:ext cx="4478338" cy="4151313"/>
              <a:chOff x="0" y="0"/>
              <a:chExt cx="4478337" cy="4151312"/>
            </a:xfrm>
          </p:grpSpPr>
          <p:pic>
            <p:nvPicPr>
              <p:cNvPr id="1015" name="图片 7" descr="图片 7"/>
              <p:cNvPicPr>
                <a:picLocks noChangeAspect="1"/>
              </p:cNvPicPr>
              <p:nvPr/>
            </p:nvPicPr>
            <p:blipFill>
              <a:blip r:embed="rId1"/>
              <a:stretch>
                <a:fillRect/>
              </a:stretch>
            </p:blipFill>
            <p:spPr>
              <a:xfrm>
                <a:off x="0" y="0"/>
                <a:ext cx="4478338" cy="4151313"/>
              </a:xfrm>
              <a:prstGeom prst="rect">
                <a:avLst/>
              </a:prstGeom>
              <a:ln w="9525" cap="flat">
                <a:solidFill>
                  <a:srgbClr val="FFC000"/>
                </a:solidFill>
                <a:prstDash val="solid"/>
                <a:miter lim="800000"/>
                <a:headEnd/>
                <a:tailEnd/>
              </a:ln>
              <a:effectLst>
                <a:outerShdw blurRad="50800" dist="50800" dir="5400000" rotWithShape="0">
                  <a:srgbClr val="808080">
                    <a:alpha val="0"/>
                  </a:srgbClr>
                </a:outerShdw>
              </a:effectLst>
            </p:spPr>
          </p:pic>
          <p:sp>
            <p:nvSpPr>
              <p:cNvPr id="1016" name="任意多边形 4"/>
              <p:cNvSpPr/>
              <p:nvPr/>
            </p:nvSpPr>
            <p:spPr>
              <a:xfrm rot="10800000">
                <a:off x="2855911" y="2219323"/>
                <a:ext cx="433390" cy="396878"/>
              </a:xfrm>
              <a:custGeom>
                <a:avLst/>
                <a:gdLst/>
                <a:ahLst/>
                <a:cxnLst>
                  <a:cxn ang="0">
                    <a:pos x="wd2" y="hd2"/>
                  </a:cxn>
                  <a:cxn ang="5400000">
                    <a:pos x="wd2" y="hd2"/>
                  </a:cxn>
                  <a:cxn ang="10800000">
                    <a:pos x="wd2" y="hd2"/>
                  </a:cxn>
                  <a:cxn ang="16200000">
                    <a:pos x="wd2" y="hd2"/>
                  </a:cxn>
                </a:cxnLst>
                <a:rect l="0" t="0" r="r" b="b"/>
                <a:pathLst>
                  <a:path w="21244" h="21482" extrusionOk="0">
                    <a:moveTo>
                      <a:pt x="4384" y="3479"/>
                    </a:moveTo>
                    <a:cubicBezTo>
                      <a:pt x="5610" y="2767"/>
                      <a:pt x="7815" y="1863"/>
                      <a:pt x="8864" y="1286"/>
                    </a:cubicBezTo>
                    <a:cubicBezTo>
                      <a:pt x="9912" y="709"/>
                      <a:pt x="9966" y="132"/>
                      <a:pt x="10677" y="16"/>
                    </a:cubicBezTo>
                    <a:cubicBezTo>
                      <a:pt x="11388" y="-99"/>
                      <a:pt x="12455" y="420"/>
                      <a:pt x="13130" y="593"/>
                    </a:cubicBezTo>
                    <a:cubicBezTo>
                      <a:pt x="13806" y="767"/>
                      <a:pt x="14037" y="978"/>
                      <a:pt x="14730" y="1055"/>
                    </a:cubicBezTo>
                    <a:cubicBezTo>
                      <a:pt x="15424" y="1132"/>
                      <a:pt x="16721" y="901"/>
                      <a:pt x="17290" y="1055"/>
                    </a:cubicBezTo>
                    <a:cubicBezTo>
                      <a:pt x="17859" y="1209"/>
                      <a:pt x="17912" y="1709"/>
                      <a:pt x="18144" y="1978"/>
                    </a:cubicBezTo>
                    <a:cubicBezTo>
                      <a:pt x="18375" y="2248"/>
                      <a:pt x="18464" y="2421"/>
                      <a:pt x="18677" y="2671"/>
                    </a:cubicBezTo>
                    <a:cubicBezTo>
                      <a:pt x="18890" y="2921"/>
                      <a:pt x="19264" y="3209"/>
                      <a:pt x="19424" y="3479"/>
                    </a:cubicBezTo>
                    <a:cubicBezTo>
                      <a:pt x="19584" y="3748"/>
                      <a:pt x="19441" y="4133"/>
                      <a:pt x="19637" y="4286"/>
                    </a:cubicBezTo>
                    <a:cubicBezTo>
                      <a:pt x="19832" y="4440"/>
                      <a:pt x="20330" y="4017"/>
                      <a:pt x="20597" y="4402"/>
                    </a:cubicBezTo>
                    <a:cubicBezTo>
                      <a:pt x="20864" y="4786"/>
                      <a:pt x="21308" y="6114"/>
                      <a:pt x="21237" y="6594"/>
                    </a:cubicBezTo>
                    <a:cubicBezTo>
                      <a:pt x="21166" y="7075"/>
                      <a:pt x="20241" y="6864"/>
                      <a:pt x="20170" y="7287"/>
                    </a:cubicBezTo>
                    <a:cubicBezTo>
                      <a:pt x="20099" y="7710"/>
                      <a:pt x="21059" y="8537"/>
                      <a:pt x="20810" y="9133"/>
                    </a:cubicBezTo>
                    <a:cubicBezTo>
                      <a:pt x="20561" y="9730"/>
                      <a:pt x="19299" y="10730"/>
                      <a:pt x="18677" y="10864"/>
                    </a:cubicBezTo>
                    <a:cubicBezTo>
                      <a:pt x="18055" y="10999"/>
                      <a:pt x="17326" y="9826"/>
                      <a:pt x="17077" y="9941"/>
                    </a:cubicBezTo>
                    <a:cubicBezTo>
                      <a:pt x="16828" y="10057"/>
                      <a:pt x="17397" y="11018"/>
                      <a:pt x="17184" y="11557"/>
                    </a:cubicBezTo>
                    <a:cubicBezTo>
                      <a:pt x="16970" y="12095"/>
                      <a:pt x="16419" y="12653"/>
                      <a:pt x="15797" y="13173"/>
                    </a:cubicBezTo>
                    <a:cubicBezTo>
                      <a:pt x="15175" y="13692"/>
                      <a:pt x="14108" y="14365"/>
                      <a:pt x="13450" y="14673"/>
                    </a:cubicBezTo>
                    <a:cubicBezTo>
                      <a:pt x="12792" y="14981"/>
                      <a:pt x="12295" y="15115"/>
                      <a:pt x="11850" y="15019"/>
                    </a:cubicBezTo>
                    <a:cubicBezTo>
                      <a:pt x="11406" y="14923"/>
                      <a:pt x="11157" y="14019"/>
                      <a:pt x="10784" y="14096"/>
                    </a:cubicBezTo>
                    <a:cubicBezTo>
                      <a:pt x="10410" y="14173"/>
                      <a:pt x="10055" y="15385"/>
                      <a:pt x="9610" y="15481"/>
                    </a:cubicBezTo>
                    <a:cubicBezTo>
                      <a:pt x="9166" y="15577"/>
                      <a:pt x="8597" y="14846"/>
                      <a:pt x="8117" y="14673"/>
                    </a:cubicBezTo>
                    <a:cubicBezTo>
                      <a:pt x="7637" y="14500"/>
                      <a:pt x="7121" y="14250"/>
                      <a:pt x="6730" y="14442"/>
                    </a:cubicBezTo>
                    <a:cubicBezTo>
                      <a:pt x="6339" y="14634"/>
                      <a:pt x="5966" y="15269"/>
                      <a:pt x="5770" y="15827"/>
                    </a:cubicBezTo>
                    <a:cubicBezTo>
                      <a:pt x="5575" y="16385"/>
                      <a:pt x="5344" y="17577"/>
                      <a:pt x="5557" y="17789"/>
                    </a:cubicBezTo>
                    <a:cubicBezTo>
                      <a:pt x="5770" y="18000"/>
                      <a:pt x="6552" y="17096"/>
                      <a:pt x="7050" y="17096"/>
                    </a:cubicBezTo>
                    <a:cubicBezTo>
                      <a:pt x="7548" y="17096"/>
                      <a:pt x="8170" y="17443"/>
                      <a:pt x="8544" y="17789"/>
                    </a:cubicBezTo>
                    <a:cubicBezTo>
                      <a:pt x="8917" y="18135"/>
                      <a:pt x="9415" y="18693"/>
                      <a:pt x="9290" y="19174"/>
                    </a:cubicBezTo>
                    <a:cubicBezTo>
                      <a:pt x="9166" y="19655"/>
                      <a:pt x="8241" y="20597"/>
                      <a:pt x="7797" y="20674"/>
                    </a:cubicBezTo>
                    <a:cubicBezTo>
                      <a:pt x="7352" y="20751"/>
                      <a:pt x="7192" y="19635"/>
                      <a:pt x="6624" y="19635"/>
                    </a:cubicBezTo>
                    <a:cubicBezTo>
                      <a:pt x="6055" y="19635"/>
                      <a:pt x="4935" y="20366"/>
                      <a:pt x="4384" y="20674"/>
                    </a:cubicBezTo>
                    <a:cubicBezTo>
                      <a:pt x="3832" y="20982"/>
                      <a:pt x="4028" y="21501"/>
                      <a:pt x="3317" y="21482"/>
                    </a:cubicBezTo>
                    <a:cubicBezTo>
                      <a:pt x="2606" y="21463"/>
                      <a:pt x="526" y="21039"/>
                      <a:pt x="117" y="20559"/>
                    </a:cubicBezTo>
                    <a:cubicBezTo>
                      <a:pt x="-292" y="20078"/>
                      <a:pt x="472" y="19058"/>
                      <a:pt x="864" y="18597"/>
                    </a:cubicBezTo>
                    <a:cubicBezTo>
                      <a:pt x="1255" y="18135"/>
                      <a:pt x="2108" y="18270"/>
                      <a:pt x="2464" y="17789"/>
                    </a:cubicBezTo>
                    <a:cubicBezTo>
                      <a:pt x="2819" y="17308"/>
                      <a:pt x="2624" y="16308"/>
                      <a:pt x="2997" y="15712"/>
                    </a:cubicBezTo>
                    <a:cubicBezTo>
                      <a:pt x="3370" y="15115"/>
                      <a:pt x="4526" y="14788"/>
                      <a:pt x="4704" y="14211"/>
                    </a:cubicBezTo>
                    <a:cubicBezTo>
                      <a:pt x="4881" y="13634"/>
                      <a:pt x="4579" y="12903"/>
                      <a:pt x="4064" y="12249"/>
                    </a:cubicBezTo>
                    <a:cubicBezTo>
                      <a:pt x="3548" y="11595"/>
                      <a:pt x="2144" y="10903"/>
                      <a:pt x="1610" y="10287"/>
                    </a:cubicBezTo>
                    <a:cubicBezTo>
                      <a:pt x="1077" y="9672"/>
                      <a:pt x="757" y="9056"/>
                      <a:pt x="864" y="8556"/>
                    </a:cubicBezTo>
                    <a:cubicBezTo>
                      <a:pt x="970" y="8056"/>
                      <a:pt x="2144" y="7787"/>
                      <a:pt x="2250" y="7287"/>
                    </a:cubicBezTo>
                    <a:cubicBezTo>
                      <a:pt x="2357" y="6787"/>
                      <a:pt x="1504" y="6171"/>
                      <a:pt x="1504" y="5556"/>
                    </a:cubicBezTo>
                    <a:cubicBezTo>
                      <a:pt x="1504" y="4940"/>
                      <a:pt x="3157" y="4190"/>
                      <a:pt x="4384" y="3479"/>
                    </a:cubicBezTo>
                    <a:close/>
                  </a:path>
                </a:pathLst>
              </a:custGeom>
              <a:solidFill>
                <a:srgbClr val="FFFFFF">
                  <a:alpha val="0"/>
                </a:srgbClr>
              </a:solidFill>
              <a:ln w="25400" cap="flat">
                <a:solidFill>
                  <a:srgbClr val="FFC000"/>
                </a:solidFill>
                <a:prstDash val="sysDash"/>
                <a:round/>
              </a:ln>
              <a:effectLst/>
            </p:spPr>
            <p:txBody>
              <a:bodyPr wrap="square" lIns="45719" tIns="45719" rIns="45719" bIns="45719" numCol="1" anchor="ctr">
                <a:noAutofit/>
              </a:bodyPr>
              <a:lstStyle/>
              <a:p>
                <a:pPr algn="ctr">
                  <a:defRPr>
                    <a:solidFill>
                      <a:srgbClr val="FF0000"/>
                    </a:solidFill>
                  </a:defRPr>
                </a:pPr>
              </a:p>
            </p:txBody>
          </p:sp>
          <p:sp>
            <p:nvSpPr>
              <p:cNvPr id="1017" name="任意多边形 9"/>
              <p:cNvSpPr/>
              <p:nvPr/>
            </p:nvSpPr>
            <p:spPr>
              <a:xfrm rot="10800000">
                <a:off x="3289299" y="2919412"/>
                <a:ext cx="242889" cy="269876"/>
              </a:xfrm>
              <a:custGeom>
                <a:avLst/>
                <a:gdLst/>
                <a:ahLst/>
                <a:cxnLst>
                  <a:cxn ang="0">
                    <a:pos x="wd2" y="hd2"/>
                  </a:cxn>
                  <a:cxn ang="5400000">
                    <a:pos x="wd2" y="hd2"/>
                  </a:cxn>
                  <a:cxn ang="10800000">
                    <a:pos x="wd2" y="hd2"/>
                  </a:cxn>
                  <a:cxn ang="16200000">
                    <a:pos x="wd2" y="hd2"/>
                  </a:cxn>
                </a:cxnLst>
                <a:rect l="0" t="0" r="r" b="b"/>
                <a:pathLst>
                  <a:path w="21428" h="21369" extrusionOk="0">
                    <a:moveTo>
                      <a:pt x="15544" y="901"/>
                    </a:moveTo>
                    <a:cubicBezTo>
                      <a:pt x="16956" y="1363"/>
                      <a:pt x="18563" y="2074"/>
                      <a:pt x="19073" y="2820"/>
                    </a:cubicBezTo>
                    <a:cubicBezTo>
                      <a:pt x="19582" y="3566"/>
                      <a:pt x="18680" y="4418"/>
                      <a:pt x="18602" y="5378"/>
                    </a:cubicBezTo>
                    <a:cubicBezTo>
                      <a:pt x="18524" y="6337"/>
                      <a:pt x="18524" y="7474"/>
                      <a:pt x="18602" y="8575"/>
                    </a:cubicBezTo>
                    <a:cubicBezTo>
                      <a:pt x="18680" y="9676"/>
                      <a:pt x="18602" y="11026"/>
                      <a:pt x="19073" y="11985"/>
                    </a:cubicBezTo>
                    <a:cubicBezTo>
                      <a:pt x="19543" y="12945"/>
                      <a:pt x="21346" y="13691"/>
                      <a:pt x="21425" y="14330"/>
                    </a:cubicBezTo>
                    <a:cubicBezTo>
                      <a:pt x="21503" y="14970"/>
                      <a:pt x="20170" y="15005"/>
                      <a:pt x="19543" y="15822"/>
                    </a:cubicBezTo>
                    <a:cubicBezTo>
                      <a:pt x="18916" y="16639"/>
                      <a:pt x="18328" y="18309"/>
                      <a:pt x="17661" y="19233"/>
                    </a:cubicBezTo>
                    <a:cubicBezTo>
                      <a:pt x="16995" y="20156"/>
                      <a:pt x="16250" y="21258"/>
                      <a:pt x="15544" y="21364"/>
                    </a:cubicBezTo>
                    <a:cubicBezTo>
                      <a:pt x="14839" y="21471"/>
                      <a:pt x="14133" y="19979"/>
                      <a:pt x="13428" y="19872"/>
                    </a:cubicBezTo>
                    <a:cubicBezTo>
                      <a:pt x="12722" y="19766"/>
                      <a:pt x="12055" y="20867"/>
                      <a:pt x="11311" y="20725"/>
                    </a:cubicBezTo>
                    <a:cubicBezTo>
                      <a:pt x="10566" y="20583"/>
                      <a:pt x="9978" y="19375"/>
                      <a:pt x="8959" y="19020"/>
                    </a:cubicBezTo>
                    <a:cubicBezTo>
                      <a:pt x="7939" y="18664"/>
                      <a:pt x="5979" y="19162"/>
                      <a:pt x="5195" y="18593"/>
                    </a:cubicBezTo>
                    <a:cubicBezTo>
                      <a:pt x="4411" y="18025"/>
                      <a:pt x="4842" y="16320"/>
                      <a:pt x="4254" y="15609"/>
                    </a:cubicBezTo>
                    <a:cubicBezTo>
                      <a:pt x="3666" y="14899"/>
                      <a:pt x="2373" y="15005"/>
                      <a:pt x="1667" y="14330"/>
                    </a:cubicBezTo>
                    <a:cubicBezTo>
                      <a:pt x="961" y="13655"/>
                      <a:pt x="138" y="12625"/>
                      <a:pt x="21" y="11559"/>
                    </a:cubicBezTo>
                    <a:cubicBezTo>
                      <a:pt x="-97" y="10493"/>
                      <a:pt x="295" y="8681"/>
                      <a:pt x="961" y="7935"/>
                    </a:cubicBezTo>
                    <a:cubicBezTo>
                      <a:pt x="1628" y="7189"/>
                      <a:pt x="3627" y="7651"/>
                      <a:pt x="4019" y="7083"/>
                    </a:cubicBezTo>
                    <a:cubicBezTo>
                      <a:pt x="4411" y="6514"/>
                      <a:pt x="2882" y="4987"/>
                      <a:pt x="3314" y="4525"/>
                    </a:cubicBezTo>
                    <a:cubicBezTo>
                      <a:pt x="3745" y="4063"/>
                      <a:pt x="5744" y="4916"/>
                      <a:pt x="6606" y="4312"/>
                    </a:cubicBezTo>
                    <a:cubicBezTo>
                      <a:pt x="7469" y="3708"/>
                      <a:pt x="7822" y="1612"/>
                      <a:pt x="8488" y="901"/>
                    </a:cubicBezTo>
                    <a:cubicBezTo>
                      <a:pt x="9155" y="191"/>
                      <a:pt x="9939" y="-129"/>
                      <a:pt x="10605" y="49"/>
                    </a:cubicBezTo>
                    <a:cubicBezTo>
                      <a:pt x="11271" y="226"/>
                      <a:pt x="14133" y="439"/>
                      <a:pt x="15544" y="901"/>
                    </a:cubicBezTo>
                    <a:close/>
                  </a:path>
                </a:pathLst>
              </a:custGeom>
              <a:noFill/>
              <a:ln w="25400" cap="flat">
                <a:solidFill>
                  <a:srgbClr val="FFC000"/>
                </a:solidFill>
                <a:prstDash val="sysDash"/>
                <a:round/>
              </a:ln>
              <a:effectLst>
                <a:outerShdw blurRad="50800" dist="50800" dir="5400000" rotWithShape="0">
                  <a:srgbClr val="000000">
                    <a:alpha val="0"/>
                  </a:srgbClr>
                </a:outerShdw>
              </a:effectLst>
            </p:spPr>
            <p:txBody>
              <a:bodyPr wrap="square" lIns="45719" tIns="45719" rIns="45719" bIns="45719" numCol="1" anchor="ctr">
                <a:noAutofit/>
              </a:bodyPr>
              <a:lstStyle/>
              <a:p/>
            </p:txBody>
          </p:sp>
          <p:sp>
            <p:nvSpPr>
              <p:cNvPr id="1018" name="任意多边形 10"/>
              <p:cNvSpPr/>
              <p:nvPr/>
            </p:nvSpPr>
            <p:spPr>
              <a:xfrm rot="10800000">
                <a:off x="3506786" y="3241674"/>
                <a:ext cx="190501" cy="207965"/>
              </a:xfrm>
              <a:custGeom>
                <a:avLst/>
                <a:gdLst/>
                <a:ahLst/>
                <a:cxnLst>
                  <a:cxn ang="0">
                    <a:pos x="wd2" y="hd2"/>
                  </a:cxn>
                  <a:cxn ang="5400000">
                    <a:pos x="wd2" y="hd2"/>
                  </a:cxn>
                  <a:cxn ang="10800000">
                    <a:pos x="wd2" y="hd2"/>
                  </a:cxn>
                  <a:cxn ang="16200000">
                    <a:pos x="wd2" y="hd2"/>
                  </a:cxn>
                </a:cxnLst>
                <a:rect l="0" t="0" r="r" b="b"/>
                <a:pathLst>
                  <a:path w="21539" h="21302" extrusionOk="0">
                    <a:moveTo>
                      <a:pt x="13292" y="18515"/>
                    </a:moveTo>
                    <a:cubicBezTo>
                      <a:pt x="15055" y="17686"/>
                      <a:pt x="17421" y="16949"/>
                      <a:pt x="18730" y="16305"/>
                    </a:cubicBezTo>
                    <a:cubicBezTo>
                      <a:pt x="20039" y="15660"/>
                      <a:pt x="20694" y="15798"/>
                      <a:pt x="21147" y="14647"/>
                    </a:cubicBezTo>
                    <a:cubicBezTo>
                      <a:pt x="21600" y="13495"/>
                      <a:pt x="21600" y="10870"/>
                      <a:pt x="21449" y="9396"/>
                    </a:cubicBezTo>
                    <a:cubicBezTo>
                      <a:pt x="21298" y="7923"/>
                      <a:pt x="21096" y="6817"/>
                      <a:pt x="20241" y="5804"/>
                    </a:cubicBezTo>
                    <a:cubicBezTo>
                      <a:pt x="19385" y="4791"/>
                      <a:pt x="17371" y="4238"/>
                      <a:pt x="16313" y="3317"/>
                    </a:cubicBezTo>
                    <a:cubicBezTo>
                      <a:pt x="15256" y="2396"/>
                      <a:pt x="15004" y="508"/>
                      <a:pt x="13896" y="277"/>
                    </a:cubicBezTo>
                    <a:cubicBezTo>
                      <a:pt x="12789" y="47"/>
                      <a:pt x="10825" y="1981"/>
                      <a:pt x="9667" y="1935"/>
                    </a:cubicBezTo>
                    <a:cubicBezTo>
                      <a:pt x="8509" y="1889"/>
                      <a:pt x="8006" y="-45"/>
                      <a:pt x="6948" y="1"/>
                    </a:cubicBezTo>
                    <a:cubicBezTo>
                      <a:pt x="5891" y="47"/>
                      <a:pt x="4028" y="1429"/>
                      <a:pt x="3323" y="2212"/>
                    </a:cubicBezTo>
                    <a:cubicBezTo>
                      <a:pt x="2618" y="2995"/>
                      <a:pt x="3273" y="3363"/>
                      <a:pt x="2719" y="4699"/>
                    </a:cubicBezTo>
                    <a:cubicBezTo>
                      <a:pt x="2165" y="6034"/>
                      <a:pt x="0" y="8613"/>
                      <a:pt x="0" y="10225"/>
                    </a:cubicBezTo>
                    <a:cubicBezTo>
                      <a:pt x="0" y="11837"/>
                      <a:pt x="1712" y="13173"/>
                      <a:pt x="2719" y="14370"/>
                    </a:cubicBezTo>
                    <a:cubicBezTo>
                      <a:pt x="3726" y="15568"/>
                      <a:pt x="5136" y="16259"/>
                      <a:pt x="6042" y="17410"/>
                    </a:cubicBezTo>
                    <a:cubicBezTo>
                      <a:pt x="6948" y="18561"/>
                      <a:pt x="7049" y="21002"/>
                      <a:pt x="8157" y="21279"/>
                    </a:cubicBezTo>
                    <a:cubicBezTo>
                      <a:pt x="9264" y="21555"/>
                      <a:pt x="11530" y="19344"/>
                      <a:pt x="13292" y="18515"/>
                    </a:cubicBezTo>
                    <a:close/>
                  </a:path>
                </a:pathLst>
              </a:custGeom>
              <a:noFill/>
              <a:ln w="25400" cap="flat">
                <a:solidFill>
                  <a:srgbClr val="FFC000"/>
                </a:solidFill>
                <a:prstDash val="sysDash"/>
                <a:round/>
              </a:ln>
              <a:effectLst>
                <a:outerShdw blurRad="50800" dist="50800" dir="5400000" rotWithShape="0">
                  <a:srgbClr val="000000">
                    <a:alpha val="0"/>
                  </a:srgbClr>
                </a:outerShdw>
              </a:effectLst>
            </p:spPr>
            <p:txBody>
              <a:bodyPr wrap="square" lIns="45719" tIns="45719" rIns="45719" bIns="45719" numCol="1" anchor="ctr">
                <a:noAutofit/>
              </a:bodyPr>
              <a:lstStyle/>
              <a:p/>
            </p:txBody>
          </p:sp>
          <p:sp>
            <p:nvSpPr>
              <p:cNvPr id="1019" name="任意多边形 12"/>
              <p:cNvSpPr/>
              <p:nvPr/>
            </p:nvSpPr>
            <p:spPr>
              <a:xfrm rot="10800000">
                <a:off x="3555999" y="2411412"/>
                <a:ext cx="271464" cy="254002"/>
              </a:xfrm>
              <a:custGeom>
                <a:avLst/>
                <a:gdLst/>
                <a:ahLst/>
                <a:cxnLst>
                  <a:cxn ang="0">
                    <a:pos x="wd2" y="hd2"/>
                  </a:cxn>
                  <a:cxn ang="5400000">
                    <a:pos x="wd2" y="hd2"/>
                  </a:cxn>
                  <a:cxn ang="10800000">
                    <a:pos x="wd2" y="hd2"/>
                  </a:cxn>
                  <a:cxn ang="16200000">
                    <a:pos x="wd2" y="hd2"/>
                  </a:cxn>
                </a:cxnLst>
                <a:rect l="0" t="0" r="r" b="b"/>
                <a:pathLst>
                  <a:path w="20807" h="21193" extrusionOk="0">
                    <a:moveTo>
                      <a:pt x="12580" y="660"/>
                    </a:moveTo>
                    <a:cubicBezTo>
                      <a:pt x="13905" y="1223"/>
                      <a:pt x="16045" y="2463"/>
                      <a:pt x="17063" y="3590"/>
                    </a:cubicBezTo>
                    <a:cubicBezTo>
                      <a:pt x="18082" y="4717"/>
                      <a:pt x="18082" y="6670"/>
                      <a:pt x="18694" y="7421"/>
                    </a:cubicBezTo>
                    <a:cubicBezTo>
                      <a:pt x="19305" y="8173"/>
                      <a:pt x="20460" y="7459"/>
                      <a:pt x="20731" y="8097"/>
                    </a:cubicBezTo>
                    <a:cubicBezTo>
                      <a:pt x="21003" y="8736"/>
                      <a:pt x="20460" y="10502"/>
                      <a:pt x="20324" y="11253"/>
                    </a:cubicBezTo>
                    <a:cubicBezTo>
                      <a:pt x="20188" y="12004"/>
                      <a:pt x="20426" y="12267"/>
                      <a:pt x="19916" y="12605"/>
                    </a:cubicBezTo>
                    <a:cubicBezTo>
                      <a:pt x="19407" y="12943"/>
                      <a:pt x="17675" y="12831"/>
                      <a:pt x="17267" y="13281"/>
                    </a:cubicBezTo>
                    <a:cubicBezTo>
                      <a:pt x="16860" y="13732"/>
                      <a:pt x="17845" y="14484"/>
                      <a:pt x="17471" y="15310"/>
                    </a:cubicBezTo>
                    <a:cubicBezTo>
                      <a:pt x="17097" y="16136"/>
                      <a:pt x="15977" y="17263"/>
                      <a:pt x="15026" y="18240"/>
                    </a:cubicBezTo>
                    <a:cubicBezTo>
                      <a:pt x="14075" y="19217"/>
                      <a:pt x="13124" y="20982"/>
                      <a:pt x="11765" y="21170"/>
                    </a:cubicBezTo>
                    <a:cubicBezTo>
                      <a:pt x="10407" y="21358"/>
                      <a:pt x="7792" y="20344"/>
                      <a:pt x="6875" y="19367"/>
                    </a:cubicBezTo>
                    <a:cubicBezTo>
                      <a:pt x="5958" y="18390"/>
                      <a:pt x="7384" y="16249"/>
                      <a:pt x="6263" y="15310"/>
                    </a:cubicBezTo>
                    <a:cubicBezTo>
                      <a:pt x="5143" y="14371"/>
                      <a:pt x="897" y="14859"/>
                      <a:pt x="150" y="13732"/>
                    </a:cubicBezTo>
                    <a:cubicBezTo>
                      <a:pt x="-597" y="12605"/>
                      <a:pt x="1679" y="9788"/>
                      <a:pt x="1780" y="8548"/>
                    </a:cubicBezTo>
                    <a:cubicBezTo>
                      <a:pt x="1882" y="7309"/>
                      <a:pt x="965" y="6895"/>
                      <a:pt x="762" y="6294"/>
                    </a:cubicBezTo>
                    <a:cubicBezTo>
                      <a:pt x="558" y="5693"/>
                      <a:pt x="82" y="5618"/>
                      <a:pt x="558" y="4942"/>
                    </a:cubicBezTo>
                    <a:cubicBezTo>
                      <a:pt x="1033" y="4266"/>
                      <a:pt x="2799" y="2913"/>
                      <a:pt x="3614" y="2237"/>
                    </a:cubicBezTo>
                    <a:cubicBezTo>
                      <a:pt x="4429" y="1561"/>
                      <a:pt x="4531" y="1223"/>
                      <a:pt x="5448" y="885"/>
                    </a:cubicBezTo>
                    <a:cubicBezTo>
                      <a:pt x="6365" y="547"/>
                      <a:pt x="8267" y="660"/>
                      <a:pt x="9116" y="209"/>
                    </a:cubicBezTo>
                    <a:cubicBezTo>
                      <a:pt x="9965" y="-242"/>
                      <a:pt x="11256" y="96"/>
                      <a:pt x="12580" y="660"/>
                    </a:cubicBezTo>
                    <a:close/>
                  </a:path>
                </a:pathLst>
              </a:custGeom>
              <a:noFill/>
              <a:ln w="25400" cap="flat">
                <a:solidFill>
                  <a:srgbClr val="FFC000"/>
                </a:solidFill>
                <a:prstDash val="sysDash"/>
                <a:round/>
              </a:ln>
              <a:effectLst>
                <a:outerShdw blurRad="50800" dist="50800" dir="5400000" rotWithShape="0">
                  <a:srgbClr val="000000">
                    <a:alpha val="0"/>
                  </a:srgbClr>
                </a:outerShdw>
              </a:effectLst>
            </p:spPr>
            <p:txBody>
              <a:bodyPr wrap="square" lIns="45719" tIns="45719" rIns="45719" bIns="45719" numCol="1" anchor="ctr">
                <a:noAutofit/>
              </a:bodyPr>
              <a:lstStyle/>
              <a:p/>
            </p:txBody>
          </p:sp>
          <p:sp>
            <p:nvSpPr>
              <p:cNvPr id="1020" name="任意多边形 13"/>
              <p:cNvSpPr/>
              <p:nvPr/>
            </p:nvSpPr>
            <p:spPr>
              <a:xfrm rot="10800000">
                <a:off x="3378199" y="3487736"/>
                <a:ext cx="136527" cy="138114"/>
              </a:xfrm>
              <a:custGeom>
                <a:avLst/>
                <a:gdLst/>
                <a:ahLst/>
                <a:cxnLst>
                  <a:cxn ang="0">
                    <a:pos x="wd2" y="hd2"/>
                  </a:cxn>
                  <a:cxn ang="5400000">
                    <a:pos x="wd2" y="hd2"/>
                  </a:cxn>
                  <a:cxn ang="10800000">
                    <a:pos x="wd2" y="hd2"/>
                  </a:cxn>
                  <a:cxn ang="16200000">
                    <a:pos x="wd2" y="hd2"/>
                  </a:cxn>
                </a:cxnLst>
                <a:rect l="0" t="0" r="r" b="b"/>
                <a:pathLst>
                  <a:path w="19890" h="20837" extrusionOk="0">
                    <a:moveTo>
                      <a:pt x="12965" y="1261"/>
                    </a:moveTo>
                    <a:cubicBezTo>
                      <a:pt x="15387" y="2993"/>
                      <a:pt x="16549" y="9412"/>
                      <a:pt x="17615" y="11654"/>
                    </a:cubicBezTo>
                    <a:cubicBezTo>
                      <a:pt x="18680" y="13895"/>
                      <a:pt x="20908" y="13182"/>
                      <a:pt x="19358" y="14710"/>
                    </a:cubicBezTo>
                    <a:cubicBezTo>
                      <a:pt x="17808" y="16238"/>
                      <a:pt x="11512" y="21129"/>
                      <a:pt x="8316" y="20823"/>
                    </a:cubicBezTo>
                    <a:cubicBezTo>
                      <a:pt x="5120" y="20518"/>
                      <a:pt x="1052" y="16137"/>
                      <a:pt x="180" y="12876"/>
                    </a:cubicBezTo>
                    <a:cubicBezTo>
                      <a:pt x="-692" y="9616"/>
                      <a:pt x="1826" y="2891"/>
                      <a:pt x="3086" y="1261"/>
                    </a:cubicBezTo>
                    <a:cubicBezTo>
                      <a:pt x="4345" y="-369"/>
                      <a:pt x="10544" y="-471"/>
                      <a:pt x="12965" y="1261"/>
                    </a:cubicBezTo>
                    <a:close/>
                  </a:path>
                </a:pathLst>
              </a:custGeom>
              <a:noFill/>
              <a:ln w="25400" cap="flat">
                <a:solidFill>
                  <a:srgbClr val="FFC000"/>
                </a:solidFill>
                <a:prstDash val="sysDash"/>
                <a:round/>
              </a:ln>
              <a:effectLst>
                <a:outerShdw blurRad="50800" dist="50800" dir="5400000" rotWithShape="0">
                  <a:srgbClr val="000000">
                    <a:alpha val="0"/>
                  </a:srgbClr>
                </a:outerShdw>
              </a:effectLst>
            </p:spPr>
            <p:txBody>
              <a:bodyPr wrap="square" lIns="45719" tIns="45719" rIns="45719" bIns="45719" numCol="1" anchor="ctr">
                <a:noAutofit/>
              </a:bodyPr>
              <a:lstStyle/>
              <a:p/>
            </p:txBody>
          </p:sp>
          <p:sp>
            <p:nvSpPr>
              <p:cNvPr id="1021" name="任意多边形 5"/>
              <p:cNvSpPr/>
              <p:nvPr/>
            </p:nvSpPr>
            <p:spPr>
              <a:xfrm rot="10800000">
                <a:off x="3122610" y="3602037"/>
                <a:ext cx="185741" cy="185739"/>
              </a:xfrm>
              <a:custGeom>
                <a:avLst/>
                <a:gdLst/>
                <a:ahLst/>
                <a:cxnLst>
                  <a:cxn ang="0">
                    <a:pos x="wd2" y="hd2"/>
                  </a:cxn>
                  <a:cxn ang="5400000">
                    <a:pos x="wd2" y="hd2"/>
                  </a:cxn>
                  <a:cxn ang="10800000">
                    <a:pos x="wd2" y="hd2"/>
                  </a:cxn>
                  <a:cxn ang="16200000">
                    <a:pos x="wd2" y="hd2"/>
                  </a:cxn>
                </a:cxnLst>
                <a:rect l="0" t="0" r="r" b="b"/>
                <a:pathLst>
                  <a:path w="18537" h="20313" extrusionOk="0">
                    <a:moveTo>
                      <a:pt x="9129" y="57"/>
                    </a:moveTo>
                    <a:cubicBezTo>
                      <a:pt x="11190" y="205"/>
                      <a:pt x="14513" y="427"/>
                      <a:pt x="15908" y="3608"/>
                    </a:cubicBezTo>
                    <a:cubicBezTo>
                      <a:pt x="17304" y="6788"/>
                      <a:pt x="20029" y="16849"/>
                      <a:pt x="17503" y="19142"/>
                    </a:cubicBezTo>
                    <a:cubicBezTo>
                      <a:pt x="14978" y="21435"/>
                      <a:pt x="3081" y="20104"/>
                      <a:pt x="755" y="17367"/>
                    </a:cubicBezTo>
                    <a:cubicBezTo>
                      <a:pt x="-1571" y="14630"/>
                      <a:pt x="2084" y="5605"/>
                      <a:pt x="3547" y="2720"/>
                    </a:cubicBezTo>
                    <a:cubicBezTo>
                      <a:pt x="5009" y="-165"/>
                      <a:pt x="7069" y="-91"/>
                      <a:pt x="9129" y="57"/>
                    </a:cubicBezTo>
                    <a:close/>
                  </a:path>
                </a:pathLst>
              </a:custGeom>
              <a:noFill/>
              <a:ln w="25400" cap="flat">
                <a:solidFill>
                  <a:srgbClr val="FFC000"/>
                </a:solidFill>
                <a:prstDash val="sysDash"/>
                <a:round/>
              </a:ln>
              <a:effectLst>
                <a:outerShdw blurRad="50800" dist="50800" dir="5400000" rotWithShape="0">
                  <a:srgbClr val="000000">
                    <a:alpha val="0"/>
                  </a:srgbClr>
                </a:outerShdw>
              </a:effectLst>
            </p:spPr>
            <p:txBody>
              <a:bodyPr wrap="square" lIns="45719" tIns="45719" rIns="45719" bIns="45719" numCol="1" anchor="ctr">
                <a:noAutofit/>
              </a:bodyPr>
              <a:lstStyle/>
              <a:p/>
            </p:txBody>
          </p:sp>
          <p:sp>
            <p:nvSpPr>
              <p:cNvPr id="1022" name="任意多边形 10"/>
              <p:cNvSpPr/>
              <p:nvPr/>
            </p:nvSpPr>
            <p:spPr>
              <a:xfrm rot="10800000">
                <a:off x="2882899" y="3789362"/>
                <a:ext cx="185740" cy="147639"/>
              </a:xfrm>
              <a:custGeom>
                <a:avLst/>
                <a:gdLst/>
                <a:ahLst/>
                <a:cxnLst>
                  <a:cxn ang="0">
                    <a:pos x="wd2" y="hd2"/>
                  </a:cxn>
                  <a:cxn ang="5400000">
                    <a:pos x="wd2" y="hd2"/>
                  </a:cxn>
                  <a:cxn ang="10800000">
                    <a:pos x="wd2" y="hd2"/>
                  </a:cxn>
                  <a:cxn ang="16200000">
                    <a:pos x="wd2" y="hd2"/>
                  </a:cxn>
                </a:cxnLst>
                <a:rect l="0" t="0" r="r" b="b"/>
                <a:pathLst>
                  <a:path w="20518" h="20211" extrusionOk="0">
                    <a:moveTo>
                      <a:pt x="12991" y="408"/>
                    </a:moveTo>
                    <a:cubicBezTo>
                      <a:pt x="15940" y="1629"/>
                      <a:pt x="20732" y="7264"/>
                      <a:pt x="20511" y="10550"/>
                    </a:cubicBezTo>
                    <a:cubicBezTo>
                      <a:pt x="20290" y="13837"/>
                      <a:pt x="14982" y="19472"/>
                      <a:pt x="11664" y="20130"/>
                    </a:cubicBezTo>
                    <a:cubicBezTo>
                      <a:pt x="8347" y="20787"/>
                      <a:pt x="2081" y="17312"/>
                      <a:pt x="606" y="14495"/>
                    </a:cubicBezTo>
                    <a:cubicBezTo>
                      <a:pt x="-868" y="11678"/>
                      <a:pt x="533" y="5573"/>
                      <a:pt x="2818" y="3225"/>
                    </a:cubicBezTo>
                    <a:cubicBezTo>
                      <a:pt x="5103" y="877"/>
                      <a:pt x="10043" y="-813"/>
                      <a:pt x="12991" y="408"/>
                    </a:cubicBezTo>
                    <a:close/>
                  </a:path>
                </a:pathLst>
              </a:custGeom>
              <a:noFill/>
              <a:ln w="25400" cap="flat">
                <a:solidFill>
                  <a:srgbClr val="FFC000"/>
                </a:solidFill>
                <a:prstDash val="sysDash"/>
                <a:round/>
              </a:ln>
              <a:effectLst>
                <a:outerShdw blurRad="50800" dist="50800" dir="5400000" rotWithShape="0">
                  <a:srgbClr val="000000">
                    <a:alpha val="0"/>
                  </a:srgbClr>
                </a:outerShdw>
              </a:effectLst>
            </p:spPr>
            <p:txBody>
              <a:bodyPr wrap="square" lIns="45719" tIns="45719" rIns="45719" bIns="45719" numCol="1" anchor="ctr">
                <a:noAutofit/>
              </a:bodyPr>
              <a:lstStyle/>
              <a:p/>
            </p:txBody>
          </p:sp>
          <p:sp>
            <p:nvSpPr>
              <p:cNvPr id="1023" name="任意多边形 11"/>
              <p:cNvSpPr/>
              <p:nvPr/>
            </p:nvSpPr>
            <p:spPr>
              <a:xfrm rot="10800000">
                <a:off x="2378074" y="3689349"/>
                <a:ext cx="185739" cy="169865"/>
              </a:xfrm>
              <a:custGeom>
                <a:avLst/>
                <a:gdLst/>
                <a:ahLst/>
                <a:cxnLst>
                  <a:cxn ang="0">
                    <a:pos x="wd2" y="hd2"/>
                  </a:cxn>
                  <a:cxn ang="5400000">
                    <a:pos x="wd2" y="hd2"/>
                  </a:cxn>
                  <a:cxn ang="10800000">
                    <a:pos x="wd2" y="hd2"/>
                  </a:cxn>
                  <a:cxn ang="16200000">
                    <a:pos x="wd2" y="hd2"/>
                  </a:cxn>
                </a:cxnLst>
                <a:rect l="0" t="0" r="r" b="b"/>
                <a:pathLst>
                  <a:path w="20771" h="20763" extrusionOk="0">
                    <a:moveTo>
                      <a:pt x="9451" y="28"/>
                    </a:moveTo>
                    <a:cubicBezTo>
                      <a:pt x="12431" y="-299"/>
                      <a:pt x="16527" y="2319"/>
                      <a:pt x="18389" y="4447"/>
                    </a:cubicBezTo>
                    <a:cubicBezTo>
                      <a:pt x="20251" y="6574"/>
                      <a:pt x="21145" y="10092"/>
                      <a:pt x="20624" y="12792"/>
                    </a:cubicBezTo>
                    <a:cubicBezTo>
                      <a:pt x="20102" y="15492"/>
                      <a:pt x="18315" y="19992"/>
                      <a:pt x="15261" y="20646"/>
                    </a:cubicBezTo>
                    <a:cubicBezTo>
                      <a:pt x="12207" y="21301"/>
                      <a:pt x="4759" y="19092"/>
                      <a:pt x="2301" y="16719"/>
                    </a:cubicBezTo>
                    <a:cubicBezTo>
                      <a:pt x="-157" y="14346"/>
                      <a:pt x="-455" y="9192"/>
                      <a:pt x="513" y="6410"/>
                    </a:cubicBezTo>
                    <a:cubicBezTo>
                      <a:pt x="1482" y="3628"/>
                      <a:pt x="6472" y="356"/>
                      <a:pt x="9451" y="28"/>
                    </a:cubicBezTo>
                    <a:close/>
                  </a:path>
                </a:pathLst>
              </a:custGeom>
              <a:noFill/>
              <a:ln w="25400" cap="flat">
                <a:solidFill>
                  <a:srgbClr val="FFC000"/>
                </a:solidFill>
                <a:prstDash val="sysDash"/>
                <a:round/>
              </a:ln>
              <a:effectLst>
                <a:outerShdw blurRad="50800" dist="50800" dir="5400000" rotWithShape="0">
                  <a:srgbClr val="000000">
                    <a:alpha val="0"/>
                  </a:srgbClr>
                </a:outerShdw>
              </a:effectLst>
            </p:spPr>
            <p:txBody>
              <a:bodyPr wrap="square" lIns="45719" tIns="45719" rIns="45719" bIns="45719" numCol="1" anchor="ctr">
                <a:noAutofit/>
              </a:bodyPr>
              <a:lstStyle/>
              <a:p/>
            </p:txBody>
          </p:sp>
          <p:sp>
            <p:nvSpPr>
              <p:cNvPr id="1024" name="任意多边形 14"/>
              <p:cNvSpPr/>
              <p:nvPr/>
            </p:nvSpPr>
            <p:spPr>
              <a:xfrm rot="10800000">
                <a:off x="3744911" y="3094037"/>
                <a:ext cx="171452" cy="206376"/>
              </a:xfrm>
              <a:custGeom>
                <a:avLst/>
                <a:gdLst/>
                <a:ahLst/>
                <a:cxnLst>
                  <a:cxn ang="0">
                    <a:pos x="wd2" y="hd2"/>
                  </a:cxn>
                  <a:cxn ang="5400000">
                    <a:pos x="wd2" y="hd2"/>
                  </a:cxn>
                  <a:cxn ang="10800000">
                    <a:pos x="wd2" y="hd2"/>
                  </a:cxn>
                  <a:cxn ang="16200000">
                    <a:pos x="wd2" y="hd2"/>
                  </a:cxn>
                </a:cxnLst>
                <a:rect l="0" t="0" r="r" b="b"/>
                <a:pathLst>
                  <a:path w="20771" h="20530" extrusionOk="0">
                    <a:moveTo>
                      <a:pt x="14456" y="3796"/>
                    </a:moveTo>
                    <a:cubicBezTo>
                      <a:pt x="16721" y="5692"/>
                      <a:pt x="20928" y="10771"/>
                      <a:pt x="20766" y="13547"/>
                    </a:cubicBezTo>
                    <a:cubicBezTo>
                      <a:pt x="20605" y="16323"/>
                      <a:pt x="15993" y="19844"/>
                      <a:pt x="13485" y="20454"/>
                    </a:cubicBezTo>
                    <a:cubicBezTo>
                      <a:pt x="10978" y="21063"/>
                      <a:pt x="7822" y="17881"/>
                      <a:pt x="5719" y="17203"/>
                    </a:cubicBezTo>
                    <a:cubicBezTo>
                      <a:pt x="3616" y="16526"/>
                      <a:pt x="1674" y="18219"/>
                      <a:pt x="865" y="16391"/>
                    </a:cubicBezTo>
                    <a:cubicBezTo>
                      <a:pt x="56" y="14563"/>
                      <a:pt x="946" y="8943"/>
                      <a:pt x="865" y="6234"/>
                    </a:cubicBezTo>
                    <a:cubicBezTo>
                      <a:pt x="784" y="3526"/>
                      <a:pt x="-672" y="817"/>
                      <a:pt x="380" y="140"/>
                    </a:cubicBezTo>
                    <a:cubicBezTo>
                      <a:pt x="1431" y="-537"/>
                      <a:pt x="5315" y="1427"/>
                      <a:pt x="7175" y="2171"/>
                    </a:cubicBezTo>
                    <a:cubicBezTo>
                      <a:pt x="9036" y="2916"/>
                      <a:pt x="12191" y="1901"/>
                      <a:pt x="14456" y="3796"/>
                    </a:cubicBezTo>
                    <a:close/>
                  </a:path>
                </a:pathLst>
              </a:custGeom>
              <a:noFill/>
              <a:ln w="25400" cap="flat">
                <a:solidFill>
                  <a:srgbClr val="FFC000"/>
                </a:solidFill>
                <a:prstDash val="sysDash"/>
                <a:round/>
              </a:ln>
              <a:effectLst>
                <a:outerShdw blurRad="50800" dist="50800" dir="5400000" rotWithShape="0">
                  <a:srgbClr val="000000">
                    <a:alpha val="0"/>
                  </a:srgbClr>
                </a:outerShdw>
              </a:effectLst>
            </p:spPr>
            <p:txBody>
              <a:bodyPr wrap="square" lIns="45719" tIns="45719" rIns="45719" bIns="45719" numCol="1" anchor="ctr">
                <a:noAutofit/>
              </a:bodyPr>
              <a:lstStyle/>
              <a:p/>
            </p:txBody>
          </p:sp>
          <p:sp>
            <p:nvSpPr>
              <p:cNvPr id="1025" name="任意多边形 15"/>
              <p:cNvSpPr/>
              <p:nvPr/>
            </p:nvSpPr>
            <p:spPr>
              <a:xfrm rot="10800000">
                <a:off x="3762374" y="3433763"/>
                <a:ext cx="115889" cy="101601"/>
              </a:xfrm>
              <a:custGeom>
                <a:avLst/>
                <a:gdLst/>
                <a:ahLst/>
                <a:cxnLst>
                  <a:cxn ang="0">
                    <a:pos x="wd2" y="hd2"/>
                  </a:cxn>
                  <a:cxn ang="5400000">
                    <a:pos x="wd2" y="hd2"/>
                  </a:cxn>
                  <a:cxn ang="10800000">
                    <a:pos x="wd2" y="hd2"/>
                  </a:cxn>
                  <a:cxn ang="16200000">
                    <a:pos x="wd2" y="hd2"/>
                  </a:cxn>
                </a:cxnLst>
                <a:rect l="0" t="0" r="r" b="b"/>
                <a:pathLst>
                  <a:path w="20238" h="20119" extrusionOk="0">
                    <a:moveTo>
                      <a:pt x="9537" y="109"/>
                    </a:moveTo>
                    <a:cubicBezTo>
                      <a:pt x="12842" y="636"/>
                      <a:pt x="19452" y="3138"/>
                      <a:pt x="20160" y="6431"/>
                    </a:cubicBezTo>
                    <a:cubicBezTo>
                      <a:pt x="20868" y="9724"/>
                      <a:pt x="16619" y="18548"/>
                      <a:pt x="13786" y="19865"/>
                    </a:cubicBezTo>
                    <a:cubicBezTo>
                      <a:pt x="10953" y="21182"/>
                      <a:pt x="5406" y="17099"/>
                      <a:pt x="3163" y="14333"/>
                    </a:cubicBezTo>
                    <a:cubicBezTo>
                      <a:pt x="921" y="11567"/>
                      <a:pt x="-732" y="5509"/>
                      <a:pt x="330" y="3270"/>
                    </a:cubicBezTo>
                    <a:cubicBezTo>
                      <a:pt x="1393" y="1031"/>
                      <a:pt x="6232" y="-418"/>
                      <a:pt x="9537" y="109"/>
                    </a:cubicBezTo>
                    <a:close/>
                  </a:path>
                </a:pathLst>
              </a:custGeom>
              <a:noFill/>
              <a:ln w="25400" cap="flat">
                <a:solidFill>
                  <a:srgbClr val="FFC000"/>
                </a:solidFill>
                <a:prstDash val="sysDash"/>
                <a:round/>
              </a:ln>
              <a:effectLst>
                <a:outerShdw blurRad="50800" dist="50800" dir="5400000" rotWithShape="0">
                  <a:srgbClr val="000000">
                    <a:alpha val="0"/>
                  </a:srgbClr>
                </a:outerShdw>
              </a:effectLst>
            </p:spPr>
            <p:txBody>
              <a:bodyPr wrap="square" lIns="45719" tIns="45719" rIns="45719" bIns="45719" numCol="1" anchor="ctr">
                <a:noAutofit/>
              </a:bodyPr>
              <a:lstStyle/>
              <a:p/>
            </p:txBody>
          </p:sp>
          <p:sp>
            <p:nvSpPr>
              <p:cNvPr id="1026" name="任意多边形 16"/>
              <p:cNvSpPr/>
              <p:nvPr/>
            </p:nvSpPr>
            <p:spPr>
              <a:xfrm rot="10800000">
                <a:off x="3797299" y="2224087"/>
                <a:ext cx="174627" cy="174627"/>
              </a:xfrm>
              <a:custGeom>
                <a:avLst/>
                <a:gdLst/>
                <a:ahLst/>
                <a:cxnLst>
                  <a:cxn ang="0">
                    <a:pos x="wd2" y="hd2"/>
                  </a:cxn>
                  <a:cxn ang="5400000">
                    <a:pos x="wd2" y="hd2"/>
                  </a:cxn>
                  <a:cxn ang="10800000">
                    <a:pos x="wd2" y="hd2"/>
                  </a:cxn>
                  <a:cxn ang="16200000">
                    <a:pos x="wd2" y="hd2"/>
                  </a:cxn>
                </a:cxnLst>
                <a:rect l="0" t="0" r="r" b="b"/>
                <a:pathLst>
                  <a:path w="20026" h="20718" extrusionOk="0">
                    <a:moveTo>
                      <a:pt x="9577" y="4338"/>
                    </a:moveTo>
                    <a:cubicBezTo>
                      <a:pt x="12003" y="5772"/>
                      <a:pt x="18293" y="6490"/>
                      <a:pt x="19582" y="8642"/>
                    </a:cubicBezTo>
                    <a:cubicBezTo>
                      <a:pt x="20870" y="10794"/>
                      <a:pt x="19127" y="15257"/>
                      <a:pt x="17308" y="17250"/>
                    </a:cubicBezTo>
                    <a:cubicBezTo>
                      <a:pt x="15489" y="19242"/>
                      <a:pt x="11472" y="21235"/>
                      <a:pt x="8668" y="20597"/>
                    </a:cubicBezTo>
                    <a:cubicBezTo>
                      <a:pt x="5864" y="19960"/>
                      <a:pt x="1695" y="15815"/>
                      <a:pt x="483" y="13424"/>
                    </a:cubicBezTo>
                    <a:cubicBezTo>
                      <a:pt x="-730" y="11033"/>
                      <a:pt x="634" y="8482"/>
                      <a:pt x="1392" y="6250"/>
                    </a:cubicBezTo>
                    <a:cubicBezTo>
                      <a:pt x="2150" y="4019"/>
                      <a:pt x="3438" y="432"/>
                      <a:pt x="5030" y="34"/>
                    </a:cubicBezTo>
                    <a:cubicBezTo>
                      <a:pt x="6622" y="-365"/>
                      <a:pt x="7152" y="2903"/>
                      <a:pt x="9577" y="4338"/>
                    </a:cubicBezTo>
                    <a:close/>
                  </a:path>
                </a:pathLst>
              </a:custGeom>
              <a:noFill/>
              <a:ln w="25400" cap="flat">
                <a:solidFill>
                  <a:srgbClr val="FFC000"/>
                </a:solidFill>
                <a:prstDash val="sysDash"/>
                <a:round/>
              </a:ln>
              <a:effectLst>
                <a:outerShdw blurRad="50800" dist="50800" dir="5400000" rotWithShape="0">
                  <a:srgbClr val="000000">
                    <a:alpha val="0"/>
                  </a:srgbClr>
                </a:outerShdw>
              </a:effectLst>
            </p:spPr>
            <p:txBody>
              <a:bodyPr wrap="square" lIns="45719" tIns="45719" rIns="45719" bIns="45719" numCol="1" anchor="ctr">
                <a:noAutofit/>
              </a:bodyPr>
              <a:lstStyle/>
              <a:p/>
            </p:txBody>
          </p:sp>
          <p:sp>
            <p:nvSpPr>
              <p:cNvPr id="1027" name="任意多边形 17"/>
              <p:cNvSpPr/>
              <p:nvPr/>
            </p:nvSpPr>
            <p:spPr>
              <a:xfrm rot="10800000">
                <a:off x="3998911" y="2566987"/>
                <a:ext cx="127002" cy="109595"/>
              </a:xfrm>
              <a:custGeom>
                <a:avLst/>
                <a:gdLst/>
                <a:ahLst/>
                <a:cxnLst>
                  <a:cxn ang="0">
                    <a:pos x="wd2" y="hd2"/>
                  </a:cxn>
                  <a:cxn ang="5400000">
                    <a:pos x="wd2" y="hd2"/>
                  </a:cxn>
                  <a:cxn ang="10800000">
                    <a:pos x="wd2" y="hd2"/>
                  </a:cxn>
                  <a:cxn ang="16200000">
                    <a:pos x="wd2" y="hd2"/>
                  </a:cxn>
                </a:cxnLst>
                <a:rect l="0" t="0" r="r" b="b"/>
                <a:pathLst>
                  <a:path w="20297" h="21125" extrusionOk="0">
                    <a:moveTo>
                      <a:pt x="13291" y="11"/>
                    </a:moveTo>
                    <a:cubicBezTo>
                      <a:pt x="16071" y="-119"/>
                      <a:pt x="18744" y="922"/>
                      <a:pt x="19707" y="3134"/>
                    </a:cubicBezTo>
                    <a:cubicBezTo>
                      <a:pt x="20669" y="5346"/>
                      <a:pt x="20455" y="10291"/>
                      <a:pt x="19065" y="13283"/>
                    </a:cubicBezTo>
                    <a:cubicBezTo>
                      <a:pt x="17675" y="16276"/>
                      <a:pt x="14467" y="20700"/>
                      <a:pt x="11366" y="21091"/>
                    </a:cubicBezTo>
                    <a:cubicBezTo>
                      <a:pt x="8265" y="21481"/>
                      <a:pt x="1849" y="18488"/>
                      <a:pt x="459" y="15626"/>
                    </a:cubicBezTo>
                    <a:cubicBezTo>
                      <a:pt x="-931" y="12763"/>
                      <a:pt x="1101" y="6517"/>
                      <a:pt x="3025" y="3915"/>
                    </a:cubicBezTo>
                    <a:cubicBezTo>
                      <a:pt x="4950" y="1312"/>
                      <a:pt x="10511" y="141"/>
                      <a:pt x="13291" y="11"/>
                    </a:cubicBezTo>
                    <a:close/>
                  </a:path>
                </a:pathLst>
              </a:custGeom>
              <a:noFill/>
              <a:ln w="25400" cap="flat">
                <a:solidFill>
                  <a:srgbClr val="FFC000"/>
                </a:solidFill>
                <a:prstDash val="sysDash"/>
                <a:round/>
              </a:ln>
              <a:effectLst>
                <a:outerShdw blurRad="50800" dist="50800" dir="5400000" rotWithShape="0">
                  <a:srgbClr val="000000">
                    <a:alpha val="0"/>
                  </a:srgbClr>
                </a:outerShdw>
              </a:effectLst>
            </p:spPr>
            <p:txBody>
              <a:bodyPr wrap="square" lIns="45719" tIns="45719" rIns="45719" bIns="45719" numCol="1" anchor="ctr">
                <a:noAutofit/>
              </a:bodyPr>
              <a:lstStyle/>
              <a:p/>
            </p:txBody>
          </p:sp>
        </p:grpSp>
        <p:sp>
          <p:nvSpPr>
            <p:cNvPr id="1029" name="TextBox 19"/>
            <p:cNvSpPr txBox="1"/>
            <p:nvPr/>
          </p:nvSpPr>
          <p:spPr>
            <a:xfrm>
              <a:off x="25400" y="44449"/>
              <a:ext cx="1146176" cy="243841"/>
            </a:xfrm>
            <a:prstGeom prst="rect">
              <a:avLst/>
            </a:prstGeom>
            <a:solidFill>
              <a:srgbClr val="006600"/>
            </a:solidFill>
            <a:ln w="12700" cap="flat">
              <a:noFill/>
              <a:miter lim="400000"/>
            </a:ln>
            <a:effectLst/>
          </p:spPr>
          <p:txBody>
            <a:bodyPr wrap="square" lIns="45719" tIns="45719" rIns="45719" bIns="45719" numCol="1" anchor="t">
              <a:spAutoFit/>
            </a:bodyPr>
            <a:lstStyle>
              <a:lvl1pPr>
                <a:defRPr sz="1000" b="1">
                  <a:solidFill>
                    <a:srgbClr val="FFFFFF"/>
                  </a:solidFill>
                </a:defRPr>
              </a:lvl1pPr>
            </a:lstStyle>
            <a:p>
              <a:pPr rtl="1"/>
              <a:r>
                <a:t>ציפוי צבע MPC</a:t>
              </a:r>
            </a:p>
          </p:txBody>
        </p:sp>
        <p:sp>
          <p:nvSpPr>
            <p:cNvPr id="1030" name="TextBox 20"/>
            <p:cNvSpPr txBox="1"/>
            <p:nvPr/>
          </p:nvSpPr>
          <p:spPr>
            <a:xfrm>
              <a:off x="25400" y="2167254"/>
              <a:ext cx="1692276" cy="243841"/>
            </a:xfrm>
            <a:prstGeom prst="rect">
              <a:avLst/>
            </a:prstGeom>
            <a:solidFill>
              <a:srgbClr val="006600"/>
            </a:solidFill>
            <a:ln w="12700" cap="flat">
              <a:noFill/>
              <a:miter lim="400000"/>
            </a:ln>
            <a:effectLst/>
          </p:spPr>
          <p:txBody>
            <a:bodyPr wrap="square" lIns="45719" tIns="45719" rIns="45719" bIns="45719" numCol="1" anchor="t">
              <a:spAutoFit/>
            </a:bodyPr>
            <a:lstStyle>
              <a:lvl1pPr>
                <a:defRPr sz="1000">
                  <a:solidFill>
                    <a:srgbClr val="FFFFFF"/>
                  </a:solidFill>
                </a:defRPr>
              </a:lvl1pPr>
            </a:lstStyle>
            <a:p>
              <a:pPr rtl="1"/>
              <a:r>
                <a:t>צבע מסחרי</a:t>
              </a:r>
            </a:p>
          </p:txBody>
        </p:sp>
        <p:sp>
          <p:nvSpPr>
            <p:cNvPr id="1031" name="TextBox 26"/>
            <p:cNvSpPr txBox="1"/>
            <p:nvPr/>
          </p:nvSpPr>
          <p:spPr>
            <a:xfrm>
              <a:off x="2201545" y="25399"/>
              <a:ext cx="1513841" cy="253366"/>
            </a:xfrm>
            <a:prstGeom prst="rect">
              <a:avLst/>
            </a:prstGeom>
            <a:solidFill>
              <a:srgbClr val="006600"/>
            </a:solidFill>
            <a:ln w="9525" cap="flat">
              <a:solidFill>
                <a:srgbClr val="000000"/>
              </a:solidFill>
              <a:prstDash val="solid"/>
              <a:miter lim="800000"/>
            </a:ln>
            <a:effectLst/>
          </p:spPr>
          <p:txBody>
            <a:bodyPr wrap="square" lIns="45719" tIns="45719" rIns="45719" bIns="45719" numCol="1" anchor="t">
              <a:spAutoFit/>
            </a:bodyPr>
            <a:lstStyle>
              <a:lvl1pPr algn="ctr">
                <a:defRPr sz="1000" b="1">
                  <a:solidFill>
                    <a:srgbClr val="FFFFFF"/>
                  </a:solidFill>
                </a:defRPr>
              </a:lvl1pPr>
            </a:lstStyle>
            <a:p>
              <a:pPr rtl="1"/>
              <a:r>
                <a:t>ללא קורוזיה</a:t>
              </a:r>
            </a:p>
          </p:txBody>
        </p:sp>
        <p:sp>
          <p:nvSpPr>
            <p:cNvPr id="1032" name="TextBox 29"/>
            <p:cNvSpPr txBox="1"/>
            <p:nvPr/>
          </p:nvSpPr>
          <p:spPr>
            <a:xfrm>
              <a:off x="2252345" y="2133599"/>
              <a:ext cx="908686" cy="253366"/>
            </a:xfrm>
            <a:prstGeom prst="rect">
              <a:avLst/>
            </a:prstGeom>
            <a:solidFill>
              <a:srgbClr val="006600"/>
            </a:solidFill>
            <a:ln w="9525" cap="flat">
              <a:solidFill>
                <a:srgbClr val="000000"/>
              </a:solidFill>
              <a:prstDash val="solid"/>
              <a:miter lim="800000"/>
            </a:ln>
            <a:effectLst/>
          </p:spPr>
          <p:txBody>
            <a:bodyPr wrap="square" lIns="45719" tIns="45719" rIns="45719" bIns="45719" numCol="1" anchor="t">
              <a:spAutoFit/>
            </a:bodyPr>
            <a:lstStyle>
              <a:lvl1pPr algn="ctr">
                <a:defRPr sz="1000">
                  <a:solidFill>
                    <a:srgbClr val="FFFFFF"/>
                  </a:solidFill>
                </a:defRPr>
              </a:lvl1pPr>
            </a:lstStyle>
            <a:p>
              <a:pPr rtl="1"/>
              <a:r>
                <a:t>חלודה</a:t>
              </a:r>
            </a:p>
          </p:txBody>
        </p:sp>
        <p:sp>
          <p:nvSpPr>
            <p:cNvPr id="1033" name="矩形 2"/>
            <p:cNvSpPr txBox="1"/>
            <p:nvPr/>
          </p:nvSpPr>
          <p:spPr>
            <a:xfrm>
              <a:off x="1277620" y="4098710"/>
              <a:ext cx="3801589" cy="370841"/>
            </a:xfrm>
            <a:prstGeom prst="rect">
              <a:avLst/>
            </a:prstGeom>
            <a:noFill/>
            <a:ln w="12700" cap="flat">
              <a:noFill/>
              <a:miter lim="400000"/>
            </a:ln>
            <a:effectLst/>
          </p:spPr>
          <p:txBody>
            <a:bodyPr wrap="none" lIns="45719" tIns="45719" rIns="45719" bIns="45719" numCol="1" anchor="t">
              <a:spAutoFit/>
            </a:bodyPr>
            <a:lstStyle>
              <a:lvl1pPr>
                <a:defRPr b="1">
                  <a:solidFill>
                    <a:srgbClr val="0000CC"/>
                  </a:solidFill>
                </a:defRPr>
              </a:lvl1pPr>
            </a:lstStyle>
            <a:p>
              <a:pPr rtl="1"/>
              <a:r>
                <a:t>מראה לאחר 7 מחזורי יבש-רטוב</a:t>
              </a:r>
            </a:p>
          </p:txBody>
        </p:sp>
      </p:grpSp>
      <p:pic>
        <p:nvPicPr>
          <p:cNvPr id="1035" name="图片 35" descr="图片 35"/>
          <p:cNvPicPr>
            <a:picLocks noChangeAspect="1"/>
          </p:cNvPicPr>
          <p:nvPr/>
        </p:nvPicPr>
        <p:blipFill>
          <a:blip r:embed="rId2"/>
          <a:stretch>
            <a:fillRect/>
          </a:stretch>
        </p:blipFill>
        <p:spPr>
          <a:xfrm>
            <a:off x="965289" y="1891497"/>
            <a:ext cx="4478336" cy="4386738"/>
          </a:xfrm>
          <a:prstGeom prst="rect">
            <a:avLst/>
          </a:prstGeom>
          <a:ln w="12700">
            <a:miter lim="400000"/>
            <a:headEnd/>
            <a:tailEnd/>
          </a:ln>
        </p:spPr>
      </p:pic>
      <p:sp>
        <p:nvSpPr>
          <p:cNvPr id="1036" name="文本框 36"/>
          <p:cNvSpPr txBox="1"/>
          <p:nvPr/>
        </p:nvSpPr>
        <p:spPr>
          <a:xfrm>
            <a:off x="5443558" y="4952715"/>
            <a:ext cx="1425391" cy="862966"/>
          </a:xfrm>
          <a:prstGeom prst="rect">
            <a:avLst/>
          </a:prstGeom>
          <a:solidFill>
            <a:srgbClr val="006600"/>
          </a:solidFill>
          <a:ln>
            <a:solidFill>
              <a:srgbClr val="000000"/>
            </a:solidFill>
            <a:miter/>
          </a:ln>
        </p:spPr>
        <p:txBody>
          <a:bodyPr lIns="45719" rIns="45719">
            <a:spAutoFit/>
          </a:bodyPr>
          <a:lstStyle>
            <a:lvl1pPr algn="ctr">
              <a:defRPr sz="1000" b="1">
                <a:solidFill>
                  <a:srgbClr val="FFFFFF"/>
                </a:solidFill>
              </a:defRPr>
            </a:lvl1pPr>
          </a:lstStyle>
          <a:p>
            <a:pPr rtl="1"/>
            <a:r>
              <a:t>פיזור הטמפרטורה אחיד, והטמפרטורה הגבוהה ביותר יורדת.</a:t>
            </a:r>
          </a:p>
        </p:txBody>
      </p:sp>
      <p:sp>
        <p:nvSpPr>
          <p:cNvPr id="1037" name="文本框 37"/>
          <p:cNvSpPr txBox="1"/>
          <p:nvPr/>
        </p:nvSpPr>
        <p:spPr>
          <a:xfrm>
            <a:off x="5138791" y="3204548"/>
            <a:ext cx="1729522" cy="558166"/>
          </a:xfrm>
          <a:prstGeom prst="rect">
            <a:avLst/>
          </a:prstGeom>
          <a:solidFill>
            <a:srgbClr val="006600"/>
          </a:solidFill>
          <a:ln>
            <a:solidFill>
              <a:srgbClr val="000000"/>
            </a:solidFill>
            <a:miter/>
          </a:ln>
        </p:spPr>
        <p:txBody>
          <a:bodyPr lIns="45719" rIns="45719">
            <a:spAutoFit/>
          </a:bodyPr>
          <a:lstStyle>
            <a:lvl1pPr algn="ctr">
              <a:defRPr sz="1000" b="1">
                <a:solidFill>
                  <a:srgbClr val="FFFFFF"/>
                </a:solidFill>
              </a:defRPr>
            </a:lvl1pPr>
          </a:lstStyle>
          <a:p>
            <a:pPr rtl="1"/>
            <a:r>
              <a:t>שיפור עמידות בסדקים בטמפרטורה גבוהה</a:t>
            </a:r>
          </a:p>
        </p:txBody>
      </p:sp>
      <p:sp>
        <p:nvSpPr>
          <p:cNvPr id="1038" name="文本框 38"/>
          <p:cNvSpPr txBox="1"/>
          <p:nvPr/>
        </p:nvSpPr>
        <p:spPr>
          <a:xfrm>
            <a:off x="1598525" y="2450794"/>
            <a:ext cx="803001" cy="370841"/>
          </a:xfrm>
          <a:prstGeom prst="rect">
            <a:avLst/>
          </a:prstGeom>
          <a:ln w="12700">
            <a:miter lim="400000"/>
          </a:ln>
        </p:spPr>
        <p:txBody>
          <a:bodyPr wrap="none" lIns="45719" rIns="45719">
            <a:spAutoFit/>
          </a:bodyPr>
          <a:lstStyle>
            <a:lvl1pPr>
              <a:defRPr>
                <a:solidFill>
                  <a:srgbClr val="FF0000"/>
                </a:solidFill>
              </a:defRPr>
            </a:lvl1pPr>
          </a:lstStyle>
          <a:p>
            <a:r>
              <a:t>0% EV</a:t>
            </a:r>
          </a:p>
        </p:txBody>
      </p:sp>
      <p:sp>
        <p:nvSpPr>
          <p:cNvPr id="1039" name="TextBox 12"/>
          <p:cNvSpPr txBox="1"/>
          <p:nvPr/>
        </p:nvSpPr>
        <p:spPr>
          <a:xfrm>
            <a:off x="609282" y="985837"/>
            <a:ext cx="3142299" cy="332741"/>
          </a:xfrm>
          <a:prstGeom prst="rect">
            <a:avLst/>
          </a:prstGeom>
          <a:ln w="12700">
            <a:miter lim="400000"/>
          </a:ln>
        </p:spPr>
        <p:txBody>
          <a:bodyPr lIns="45719" rIns="45719">
            <a:spAutoFit/>
          </a:bodyPr>
          <a:lstStyle/>
          <a:p>
            <a:pPr defTabSz="457200" rtl="1">
              <a:buSzPct val="100000"/>
              <a:buChar char="➢"/>
              <a:defRPr sz="1600" b="1">
                <a:solidFill>
                  <a:srgbClr val="002060"/>
                </a:solidFill>
              </a:defRPr>
            </a:pPr>
            <a:r>
              <a:t>ביצועי הגנה מאש</a:t>
            </a:r>
          </a:p>
        </p:txBody>
      </p:sp>
      <p:sp>
        <p:nvSpPr>
          <p:cNvPr id="1040" name="文本框 40"/>
          <p:cNvSpPr txBox="1"/>
          <p:nvPr/>
        </p:nvSpPr>
        <p:spPr>
          <a:xfrm>
            <a:off x="2941390" y="2469844"/>
            <a:ext cx="930138" cy="370841"/>
          </a:xfrm>
          <a:prstGeom prst="rect">
            <a:avLst/>
          </a:prstGeom>
          <a:ln w="12700">
            <a:miter lim="400000"/>
          </a:ln>
        </p:spPr>
        <p:txBody>
          <a:bodyPr wrap="none" lIns="45719" rIns="45719">
            <a:spAutoFit/>
          </a:bodyPr>
          <a:lstStyle>
            <a:lvl1pPr>
              <a:defRPr>
                <a:solidFill>
                  <a:srgbClr val="FF0000"/>
                </a:solidFill>
              </a:defRPr>
            </a:lvl1pPr>
          </a:lstStyle>
          <a:p>
            <a:r>
              <a:t>30% EV</a:t>
            </a:r>
          </a:p>
        </p:txBody>
      </p:sp>
      <p:sp>
        <p:nvSpPr>
          <p:cNvPr id="1041" name="文本框 41"/>
          <p:cNvSpPr txBox="1"/>
          <p:nvPr/>
        </p:nvSpPr>
        <p:spPr>
          <a:xfrm>
            <a:off x="4498012" y="2470378"/>
            <a:ext cx="930138" cy="370841"/>
          </a:xfrm>
          <a:prstGeom prst="rect">
            <a:avLst/>
          </a:prstGeom>
          <a:ln w="12700">
            <a:miter lim="400000"/>
          </a:ln>
        </p:spPr>
        <p:txBody>
          <a:bodyPr wrap="none" lIns="45719" rIns="45719">
            <a:spAutoFit/>
          </a:bodyPr>
          <a:lstStyle>
            <a:lvl1pPr>
              <a:defRPr>
                <a:solidFill>
                  <a:srgbClr val="FF0000"/>
                </a:solidFill>
              </a:defRPr>
            </a:lvl1pPr>
          </a:lstStyle>
          <a:p>
            <a:r>
              <a:t>60% EV</a:t>
            </a:r>
          </a:p>
        </p:txBody>
      </p:sp>
      <p:sp>
        <p:nvSpPr>
          <p:cNvPr id="1042" name="文本框 42"/>
          <p:cNvSpPr txBox="1"/>
          <p:nvPr/>
        </p:nvSpPr>
        <p:spPr>
          <a:xfrm>
            <a:off x="4221479" y="1010919"/>
            <a:ext cx="6821171" cy="447041"/>
          </a:xfrm>
          <a:prstGeom prst="rect">
            <a:avLst/>
          </a:prstGeom>
          <a:ln w="12700">
            <a:miter lim="400000"/>
          </a:ln>
        </p:spPr>
        <p:txBody>
          <a:bodyPr lIns="45719" rIns="45719">
            <a:spAutoFit/>
          </a:bodyPr>
          <a:lstStyle>
            <a:lvl1pPr>
              <a:defRPr sz="1200">
                <a:solidFill>
                  <a:srgbClr val="FF0000"/>
                </a:solidFill>
              </a:defRPr>
            </a:lvl1pPr>
          </a:lstStyle>
          <a:p>
            <a:pPr rtl="1"/>
            <a:r>
              <a:t>ההתכווצות הליניארית של ציפוי מלט פוספט מגנזיום בטמפרטורה גבוהה (1100°C) היא 0.6%.</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 name="标题 1"/>
          <p:cNvSpPr txBox="1"/>
          <p:nvPr>
            <p:ph type="title"/>
          </p:nvPr>
        </p:nvSpPr>
        <p:spPr>
          <a:xfrm>
            <a:off x="353566" y="136524"/>
            <a:ext cx="8396539" cy="668149"/>
          </a:xfrm>
          <a:prstGeom prst="rect">
            <a:avLst/>
          </a:prstGeom>
        </p:spPr>
        <p:txBody>
          <a:bodyPr/>
          <a:lstStyle/>
          <a:p>
            <a:pPr defTabSz="685800" rtl="1">
              <a:defRPr sz="2100">
                <a:latin typeface="Times New Roman" panose="02020603050405020304"/>
                <a:ea typeface="Times New Roman" panose="02020603050405020304"/>
                <a:cs typeface="Times New Roman" panose="02020603050405020304"/>
                <a:sym typeface="Times New Roman" panose="02020603050405020304"/>
              </a:defRPr>
            </a:pPr>
            <a:r>
              <a:t>2. יישומים הנדסיים של חומרים צמנטיים פוספט-מגנזיום</a:t>
            </a:r>
          </a:p>
        </p:txBody>
      </p:sp>
      <p:sp>
        <p:nvSpPr>
          <p:cNvPr id="1045" name="文本框 4"/>
          <p:cNvSpPr txBox="1"/>
          <p:nvPr/>
        </p:nvSpPr>
        <p:spPr>
          <a:xfrm>
            <a:off x="773149" y="992886"/>
            <a:ext cx="5105401" cy="574041"/>
          </a:xfrm>
          <a:prstGeom prst="rect">
            <a:avLst/>
          </a:prstGeom>
          <a:gradFill>
            <a:gsLst>
              <a:gs pos="0">
                <a:srgbClr val="2E5E97"/>
              </a:gs>
              <a:gs pos="80000">
                <a:srgbClr val="3C7BC7"/>
              </a:gs>
              <a:gs pos="100000">
                <a:srgbClr val="3A7CCA"/>
              </a:gs>
            </a:gsLst>
            <a:lin ang="16200000"/>
          </a:gradFill>
          <a:ln w="12700">
            <a:miter lim="400000"/>
          </a:ln>
          <a:effectLst>
            <a:outerShdw blurRad="152400" dist="250190" dir="8460000" rotWithShape="0">
              <a:srgbClr val="000000">
                <a:alpha val="28000"/>
              </a:srgbClr>
            </a:outerShdw>
          </a:effectLst>
        </p:spPr>
        <p:txBody>
          <a:bodyPr lIns="45719" rIns="45719">
            <a:spAutoFit/>
          </a:bodyPr>
          <a:lstStyle>
            <a:lvl1pPr algn="ctr">
              <a:defRPr sz="1600" b="1">
                <a:solidFill>
                  <a:srgbClr val="FFFFFF"/>
                </a:solidFill>
              </a:defRPr>
            </a:lvl1pPr>
          </a:lstStyle>
          <a:p>
            <a:pPr rtl="1"/>
            <a:r>
              <a:t>היבטים טכניים מרכזיים של MPC לתיקון וחיזוק מהיר במיוחד</a:t>
            </a:r>
          </a:p>
        </p:txBody>
      </p:sp>
      <p:grpSp>
        <p:nvGrpSpPr>
          <p:cNvPr id="1048" name="文本框 2"/>
          <p:cNvGrpSpPr/>
          <p:nvPr/>
        </p:nvGrpSpPr>
        <p:grpSpPr>
          <a:xfrm>
            <a:off x="304802" y="1518142"/>
            <a:ext cx="6019801" cy="5105401"/>
            <a:chOff x="0" y="0"/>
            <a:chExt cx="6019800" cy="5105400"/>
          </a:xfrm>
        </p:grpSpPr>
        <p:sp>
          <p:nvSpPr>
            <p:cNvPr id="1046" name="矩形"/>
            <p:cNvSpPr/>
            <p:nvPr/>
          </p:nvSpPr>
          <p:spPr>
            <a:xfrm>
              <a:off x="0" y="0"/>
              <a:ext cx="6019800" cy="5105400"/>
            </a:xfrm>
            <a:prstGeom prst="rect">
              <a:avLst/>
            </a:prstGeom>
            <a:gradFill flip="none" rotWithShape="1">
              <a:gsLst>
                <a:gs pos="0">
                  <a:srgbClr val="A2C3FF"/>
                </a:gs>
                <a:gs pos="35000">
                  <a:srgbClr val="BDD4FF"/>
                </a:gs>
                <a:gs pos="100000">
                  <a:srgbClr val="E6EEFF"/>
                </a:gs>
              </a:gsLst>
              <a:lin ang="16200000" scaled="0"/>
            </a:gradFill>
            <a:ln w="12700" cap="flat">
              <a:noFill/>
              <a:miter lim="400000"/>
            </a:ln>
            <a:effectLst>
              <a:outerShdw blurRad="114300" dist="12700" dir="5400000" rotWithShape="0">
                <a:srgbClr val="000000"/>
              </a:outerShdw>
            </a:effectLst>
          </p:spPr>
          <p:txBody>
            <a:bodyPr wrap="square" lIns="45719" tIns="45719" rIns="45719" bIns="45719" numCol="1" anchor="ctr">
              <a:noAutofit/>
            </a:bodyPr>
            <a:lstStyle/>
            <a:p>
              <a:pPr>
                <a:lnSpc>
                  <a:spcPct val="150000"/>
                </a:lnSpc>
                <a:defRPr sz="1200" b="1">
                  <a:solidFill>
                    <a:srgbClr val="C00000"/>
                  </a:solidFill>
                </a:defRPr>
              </a:pPr>
            </a:p>
          </p:txBody>
        </p:sp>
        <p:sp>
          <p:nvSpPr>
            <p:cNvPr id="1047" name="Material application form: It can be used in the form of MPC net slurry, mortar, or concrete, depending on the specific application site.…"/>
            <p:cNvSpPr txBox="1"/>
            <p:nvPr/>
          </p:nvSpPr>
          <p:spPr>
            <a:xfrm>
              <a:off x="45719" y="417829"/>
              <a:ext cx="5928362" cy="4269741"/>
            </a:xfrm>
            <a:prstGeom prst="rect">
              <a:avLst/>
            </a:prstGeom>
            <a:noFill/>
            <a:ln w="12700" cap="flat">
              <a:noFill/>
              <a:miter lim="400000"/>
            </a:ln>
            <a:effectLst/>
          </p:spPr>
          <p:txBody>
            <a:bodyPr wrap="square" lIns="45719" tIns="45719" rIns="45719" bIns="45719" numCol="1" anchor="ctr">
              <a:spAutoFit/>
            </a:bodyPr>
            <a:lstStyle/>
            <a:p>
              <a:pPr marL="342900" indent="-342900" rtl="1">
                <a:lnSpc>
                  <a:spcPct val="150000"/>
                </a:lnSpc>
                <a:buSzPct val="100000"/>
                <a:buChar char="p"/>
                <a:defRPr sz="1200" b="1">
                  <a:solidFill>
                    <a:srgbClr val="C00000"/>
                  </a:solidFill>
                </a:defRPr>
              </a:pPr>
              <a:r>
                <a:t>צורת יישום חומר: ניתן להשתמש בו כתערובת נקייה של MPC, טיט או בטון, בהתאם לאתר היישום הספציפי.</a:t>
              </a:r>
              <a:endParaRPr sz="2400"/>
            </a:p>
            <a:p>
              <a:pPr marL="342900" indent="-342900" rtl="1">
                <a:lnSpc>
                  <a:spcPct val="150000"/>
                </a:lnSpc>
                <a:buSzPct val="100000"/>
                <a:buChar char="p"/>
                <a:defRPr sz="1200" b="1">
                  <a:solidFill>
                    <a:srgbClr val="C00000"/>
                  </a:solidFill>
                </a:defRPr>
              </a:pPr>
              <a:r>
                <a:t>בקרת זמן התמצקות: לנפחים גדולים יותר, בקרה של מעל 25 דקות; ליישומים קטנים יותר, מומלץ 10–20 דקות.</a:t>
              </a:r>
              <a:endParaRPr sz="2400"/>
            </a:p>
            <a:p>
              <a:pPr marL="342900" indent="-342900" rtl="1">
                <a:lnSpc>
                  <a:spcPct val="150000"/>
                </a:lnSpc>
                <a:buSzPct val="100000"/>
                <a:buChar char="p"/>
                <a:defRPr sz="1200" b="1">
                  <a:solidFill>
                    <a:srgbClr val="C00000"/>
                  </a:solidFill>
                </a:defRPr>
              </a:pPr>
              <a:r>
                <a:t>שיטת ערבוב: ניתן להשתמש בערבוב ידני, מערבל ידני או מערבל מכני, בהתאם לתנאי אתר הבנייה ולדרישות החומר.</a:t>
              </a:r>
              <a:endParaRPr sz="2400"/>
            </a:p>
            <a:p>
              <a:pPr marL="342900" indent="-342900" rtl="1">
                <a:lnSpc>
                  <a:spcPct val="150000"/>
                </a:lnSpc>
                <a:buSzPct val="100000"/>
                <a:buChar char="p"/>
                <a:defRPr sz="1200" b="1">
                  <a:solidFill>
                    <a:srgbClr val="C00000"/>
                  </a:solidFill>
                </a:defRPr>
              </a:pPr>
              <a:r>
                <a:t>יציקה: תערובת נקייה וטיט ניתנים ליציקה ישירה למילוי, כאשר בטון מתוגבר ברטט.</a:t>
              </a:r>
              <a:endParaRPr sz="2400"/>
            </a:p>
            <a:p>
              <a:pPr marL="342900" indent="-342900" rtl="1">
                <a:lnSpc>
                  <a:spcPct val="150000"/>
                </a:lnSpc>
                <a:buSzPct val="100000"/>
                <a:buChar char="p"/>
                <a:defRPr sz="1200" b="1">
                  <a:solidFill>
                    <a:srgbClr val="C00000"/>
                  </a:solidFill>
                </a:defRPr>
              </a:pPr>
              <a:r>
                <a:t>תחזוקה: למזער חשיפה למי גשם לפני ההתקשות, ואין צורך בתחזוקה לאחר ההתקשות.</a:t>
              </a:r>
              <a:endParaRPr sz="2400"/>
            </a:p>
            <a:p>
              <a:pPr marL="342900" indent="-342900" rtl="1">
                <a:lnSpc>
                  <a:spcPct val="150000"/>
                </a:lnSpc>
                <a:buSzPct val="100000"/>
                <a:buChar char="p"/>
                <a:defRPr sz="1200" b="1">
                  <a:solidFill>
                    <a:srgbClr val="C00000"/>
                  </a:solidFill>
                </a:defRPr>
              </a:pPr>
              <a:r>
                <a:t>קביעת חוזק: לאחר ההתקשות מבוצעת בדיקת גמישות החזרה, בדרך כלל מעל 30 MPa תוך שעה. התפתחות החוזק קשורה לטמפרטורת הסביבה ולנפח היציקה.</a:t>
              </a:r>
              <a:endParaRPr sz="2400"/>
            </a:p>
            <a:p>
              <a:pPr marL="342900" indent="-342900" rtl="1">
                <a:lnSpc>
                  <a:spcPct val="150000"/>
                </a:lnSpc>
                <a:buSzPct val="100000"/>
                <a:buChar char="p"/>
                <a:defRPr sz="1200" b="1">
                  <a:solidFill>
                    <a:srgbClr val="C00000"/>
                  </a:solidFill>
                </a:defRPr>
              </a:pPr>
              <a:r>
                <a:t>הכנסה לשירות: ניתן להכניס לשימוש לאחר עמידה בדרישות החוזק, בדרך כלל תוך 0.5–3 שעות לאחר הבנייה.</a:t>
              </a:r>
            </a:p>
          </p:txBody>
        </p:sp>
      </p:grpSp>
      <p:pic>
        <p:nvPicPr>
          <p:cNvPr id="1049" name="Picture 4" descr="Picture 4"/>
          <p:cNvPicPr>
            <a:picLocks noChangeAspect="1"/>
          </p:cNvPicPr>
          <p:nvPr/>
        </p:nvPicPr>
        <p:blipFill>
          <a:blip r:embed="rId1"/>
          <a:srcRect r="6" b="6"/>
          <a:stretch>
            <a:fillRect/>
          </a:stretch>
        </p:blipFill>
        <p:spPr>
          <a:xfrm>
            <a:off x="6873157" y="1078049"/>
            <a:ext cx="2214564" cy="2214563"/>
          </a:xfrm>
          <a:custGeom>
            <a:avLst/>
            <a:gdLst/>
            <a:ahLst/>
            <a:cxnLst>
              <a:cxn ang="0">
                <a:pos x="wd2" y="hd2"/>
              </a:cxn>
              <a:cxn ang="5400000">
                <a:pos x="wd2" y="hd2"/>
              </a:cxn>
              <a:cxn ang="10800000">
                <a:pos x="wd2" y="hd2"/>
              </a:cxn>
              <a:cxn ang="16200000">
                <a:pos x="wd2" y="hd2"/>
              </a:cxn>
            </a:cxnLst>
            <a:rect l="0" t="0" r="r" b="b"/>
            <a:pathLst>
              <a:path w="21600" h="21600" extrusionOk="0">
                <a:moveTo>
                  <a:pt x="2307" y="0"/>
                </a:moveTo>
                <a:cubicBezTo>
                  <a:pt x="1033" y="0"/>
                  <a:pt x="0" y="1033"/>
                  <a:pt x="0" y="2307"/>
                </a:cubicBezTo>
                <a:lnTo>
                  <a:pt x="0" y="19293"/>
                </a:lnTo>
                <a:cubicBezTo>
                  <a:pt x="0" y="20567"/>
                  <a:pt x="1033" y="21600"/>
                  <a:pt x="2307" y="21600"/>
                </a:cubicBezTo>
                <a:lnTo>
                  <a:pt x="19293" y="21600"/>
                </a:lnTo>
                <a:cubicBezTo>
                  <a:pt x="20567" y="21600"/>
                  <a:pt x="21600" y="20567"/>
                  <a:pt x="21600" y="19293"/>
                </a:cubicBezTo>
                <a:lnTo>
                  <a:pt x="21600" y="2307"/>
                </a:lnTo>
                <a:cubicBezTo>
                  <a:pt x="21600" y="1033"/>
                  <a:pt x="20567" y="0"/>
                  <a:pt x="19293" y="0"/>
                </a:cubicBezTo>
                <a:lnTo>
                  <a:pt x="2307" y="0"/>
                </a:lnTo>
                <a:close/>
              </a:path>
            </a:pathLst>
          </a:custGeom>
          <a:ln w="12700">
            <a:miter lim="400000"/>
            <a:headEnd/>
            <a:tailEnd/>
          </a:ln>
        </p:spPr>
      </p:pic>
      <p:pic>
        <p:nvPicPr>
          <p:cNvPr id="1050" name="图片 11" descr="图片 11"/>
          <p:cNvPicPr>
            <a:picLocks noChangeAspect="1"/>
          </p:cNvPicPr>
          <p:nvPr/>
        </p:nvPicPr>
        <p:blipFill>
          <a:blip r:embed="rId2"/>
          <a:srcRect t="17421" r="8763" b="14782"/>
          <a:stretch>
            <a:fillRect/>
          </a:stretch>
        </p:blipFill>
        <p:spPr>
          <a:xfrm>
            <a:off x="6793876" y="3783105"/>
            <a:ext cx="2420542" cy="2399110"/>
          </a:xfrm>
          <a:custGeom>
            <a:avLst/>
            <a:gdLst/>
            <a:ahLst/>
            <a:cxnLst>
              <a:cxn ang="0">
                <a:pos x="wd2" y="hd2"/>
              </a:cxn>
              <a:cxn ang="5400000">
                <a:pos x="wd2" y="hd2"/>
              </a:cxn>
              <a:cxn ang="10800000">
                <a:pos x="wd2" y="hd2"/>
              </a:cxn>
              <a:cxn ang="16200000">
                <a:pos x="wd2" y="hd2"/>
              </a:cxn>
            </a:cxnLst>
            <a:rect l="0" t="0" r="r" b="b"/>
            <a:pathLst>
              <a:path w="21600" h="21600" extrusionOk="0">
                <a:moveTo>
                  <a:pt x="2288" y="0"/>
                </a:moveTo>
                <a:cubicBezTo>
                  <a:pt x="1025" y="0"/>
                  <a:pt x="0" y="1034"/>
                  <a:pt x="0" y="2308"/>
                </a:cubicBezTo>
                <a:lnTo>
                  <a:pt x="0" y="19295"/>
                </a:lnTo>
                <a:cubicBezTo>
                  <a:pt x="0" y="20570"/>
                  <a:pt x="1025" y="21600"/>
                  <a:pt x="2288" y="21600"/>
                </a:cubicBezTo>
                <a:lnTo>
                  <a:pt x="19312" y="21600"/>
                </a:lnTo>
                <a:cubicBezTo>
                  <a:pt x="20575" y="21600"/>
                  <a:pt x="21600" y="20570"/>
                  <a:pt x="21600" y="19295"/>
                </a:cubicBezTo>
                <a:lnTo>
                  <a:pt x="21600" y="2308"/>
                </a:lnTo>
                <a:cubicBezTo>
                  <a:pt x="21600" y="1034"/>
                  <a:pt x="20575" y="0"/>
                  <a:pt x="19312" y="0"/>
                </a:cubicBezTo>
                <a:lnTo>
                  <a:pt x="2288" y="0"/>
                </a:lnTo>
                <a:close/>
              </a:path>
            </a:pathLst>
          </a:custGeom>
          <a:ln w="12700">
            <a:miter lim="400000"/>
            <a:headEnd/>
            <a:tailEnd/>
          </a:ln>
        </p:spPr>
      </p:pic>
      <p:pic>
        <p:nvPicPr>
          <p:cNvPr id="1051" name="图片 14" descr="图片 14"/>
          <p:cNvPicPr>
            <a:picLocks noChangeAspect="1"/>
          </p:cNvPicPr>
          <p:nvPr/>
        </p:nvPicPr>
        <p:blipFill>
          <a:blip r:embed="rId3"/>
          <a:srcRect l="36897" t="25772" r="33832" b="34360"/>
          <a:stretch>
            <a:fillRect/>
          </a:stretch>
        </p:blipFill>
        <p:spPr>
          <a:xfrm rot="5400000">
            <a:off x="9539663" y="1054236"/>
            <a:ext cx="2209007" cy="2256632"/>
          </a:xfrm>
          <a:custGeom>
            <a:avLst/>
            <a:gdLst/>
            <a:ahLst/>
            <a:cxnLst>
              <a:cxn ang="0">
                <a:pos x="wd2" y="hd2"/>
              </a:cxn>
              <a:cxn ang="5400000">
                <a:pos x="wd2" y="hd2"/>
              </a:cxn>
              <a:cxn ang="10800000">
                <a:pos x="wd2" y="hd2"/>
              </a:cxn>
              <a:cxn ang="16200000">
                <a:pos x="wd2" y="hd2"/>
              </a:cxn>
            </a:cxnLst>
            <a:rect l="0" t="0" r="r" b="b"/>
            <a:pathLst>
              <a:path w="21600" h="21600" extrusionOk="0">
                <a:moveTo>
                  <a:pt x="2309" y="0"/>
                </a:moveTo>
                <a:cubicBezTo>
                  <a:pt x="1035" y="0"/>
                  <a:pt x="0" y="1013"/>
                  <a:pt x="0" y="2260"/>
                </a:cubicBezTo>
                <a:lnTo>
                  <a:pt x="0" y="19340"/>
                </a:lnTo>
                <a:cubicBezTo>
                  <a:pt x="0" y="20587"/>
                  <a:pt x="1035" y="21600"/>
                  <a:pt x="2309" y="21600"/>
                </a:cubicBezTo>
                <a:lnTo>
                  <a:pt x="19291" y="21600"/>
                </a:lnTo>
                <a:cubicBezTo>
                  <a:pt x="20565" y="21600"/>
                  <a:pt x="21600" y="20587"/>
                  <a:pt x="21600" y="19340"/>
                </a:cubicBezTo>
                <a:lnTo>
                  <a:pt x="21600" y="2260"/>
                </a:lnTo>
                <a:cubicBezTo>
                  <a:pt x="21600" y="1013"/>
                  <a:pt x="20565" y="0"/>
                  <a:pt x="19291" y="0"/>
                </a:cubicBezTo>
                <a:lnTo>
                  <a:pt x="2309" y="0"/>
                </a:lnTo>
                <a:close/>
              </a:path>
            </a:pathLst>
          </a:custGeom>
          <a:ln w="12700">
            <a:miter lim="400000"/>
            <a:headEnd/>
            <a:tailEnd/>
          </a:ln>
        </p:spPr>
      </p:pic>
      <p:sp>
        <p:nvSpPr>
          <p:cNvPr id="1052" name="文本框 15"/>
          <p:cNvSpPr txBox="1"/>
          <p:nvPr/>
        </p:nvSpPr>
        <p:spPr>
          <a:xfrm>
            <a:off x="7380480" y="6260067"/>
            <a:ext cx="1705123" cy="370841"/>
          </a:xfrm>
          <a:prstGeom prst="rect">
            <a:avLst/>
          </a:prstGeom>
          <a:ln w="12700">
            <a:miter lim="400000"/>
          </a:ln>
        </p:spPr>
        <p:txBody>
          <a:bodyPr wrap="none" lIns="45719" rIns="45719">
            <a:spAutoFit/>
          </a:bodyPr>
          <a:lstStyle/>
          <a:p>
            <a:pPr rtl="1"/>
            <a:r>
              <a:t>מערבל ידני</a:t>
            </a:r>
          </a:p>
        </p:txBody>
      </p:sp>
      <p:sp>
        <p:nvSpPr>
          <p:cNvPr id="1053" name="文本框 16"/>
          <p:cNvSpPr txBox="1"/>
          <p:nvPr/>
        </p:nvSpPr>
        <p:spPr>
          <a:xfrm>
            <a:off x="10328607" y="3254019"/>
            <a:ext cx="980924" cy="370841"/>
          </a:xfrm>
          <a:prstGeom prst="rect">
            <a:avLst/>
          </a:prstGeom>
          <a:ln w="12700">
            <a:miter lim="400000"/>
          </a:ln>
        </p:spPr>
        <p:txBody>
          <a:bodyPr wrap="none" lIns="45719" rIns="45719">
            <a:spAutoFit/>
          </a:bodyPr>
          <a:lstStyle/>
          <a:p>
            <a:pPr rtl="1"/>
            <a:r>
              <a:t>בטון</a:t>
            </a:r>
          </a:p>
        </p:txBody>
      </p:sp>
      <p:sp>
        <p:nvSpPr>
          <p:cNvPr id="1054" name="文本框 17"/>
          <p:cNvSpPr txBox="1"/>
          <p:nvPr/>
        </p:nvSpPr>
        <p:spPr>
          <a:xfrm>
            <a:off x="7726730" y="3263913"/>
            <a:ext cx="1209301" cy="370841"/>
          </a:xfrm>
          <a:prstGeom prst="rect">
            <a:avLst/>
          </a:prstGeom>
          <a:ln w="12700">
            <a:miter lim="400000"/>
          </a:ln>
        </p:spPr>
        <p:txBody>
          <a:bodyPr wrap="none" lIns="45719" rIns="45719">
            <a:spAutoFit/>
          </a:bodyPr>
          <a:lstStyle/>
          <a:p>
            <a:pPr rtl="1"/>
            <a:r>
              <a:t>תערובת נקייה</a:t>
            </a:r>
          </a:p>
        </p:txBody>
      </p:sp>
      <p:grpSp>
        <p:nvGrpSpPr>
          <p:cNvPr id="1057" name="组合 18"/>
          <p:cNvGrpSpPr/>
          <p:nvPr/>
        </p:nvGrpSpPr>
        <p:grpSpPr>
          <a:xfrm>
            <a:off x="9503794" y="3774423"/>
            <a:ext cx="2405460" cy="2856485"/>
            <a:chOff x="166" y="0"/>
            <a:chExt cx="2405459" cy="2856484"/>
          </a:xfrm>
        </p:grpSpPr>
        <p:pic>
          <p:nvPicPr>
            <p:cNvPr id="1055" name="图片 19" descr="图片 19"/>
            <p:cNvPicPr>
              <a:picLocks noChangeAspect="1"/>
            </p:cNvPicPr>
            <p:nvPr/>
          </p:nvPicPr>
          <p:blipFill>
            <a:blip r:embed="rId4"/>
            <a:srcRect l="10892" r="12851" b="6"/>
            <a:stretch>
              <a:fillRect/>
            </a:stretch>
          </p:blipFill>
          <p:spPr>
            <a:xfrm rot="5400000">
              <a:off x="-20074" y="20240"/>
              <a:ext cx="2445941" cy="2405461"/>
            </a:xfrm>
            <a:custGeom>
              <a:avLst/>
              <a:gdLst/>
              <a:ahLst/>
              <a:cxnLst>
                <a:cxn ang="0">
                  <a:pos x="wd2" y="hd2"/>
                </a:cxn>
                <a:cxn ang="5400000">
                  <a:pos x="wd2" y="hd2"/>
                </a:cxn>
                <a:cxn ang="10800000">
                  <a:pos x="wd2" y="hd2"/>
                </a:cxn>
                <a:cxn ang="16200000">
                  <a:pos x="wd2" y="hd2"/>
                </a:cxn>
              </a:cxnLst>
              <a:rect l="0" t="0" r="r" b="b"/>
              <a:pathLst>
                <a:path w="21600" h="21600" extrusionOk="0">
                  <a:moveTo>
                    <a:pt x="2271" y="0"/>
                  </a:moveTo>
                  <a:cubicBezTo>
                    <a:pt x="1018" y="0"/>
                    <a:pt x="0" y="1035"/>
                    <a:pt x="0" y="2309"/>
                  </a:cubicBezTo>
                  <a:lnTo>
                    <a:pt x="0" y="19294"/>
                  </a:lnTo>
                  <a:cubicBezTo>
                    <a:pt x="0" y="20569"/>
                    <a:pt x="1018" y="21600"/>
                    <a:pt x="2271" y="21600"/>
                  </a:cubicBezTo>
                  <a:lnTo>
                    <a:pt x="19332" y="21600"/>
                  </a:lnTo>
                  <a:cubicBezTo>
                    <a:pt x="20586" y="21600"/>
                    <a:pt x="21600" y="20569"/>
                    <a:pt x="21600" y="19294"/>
                  </a:cubicBezTo>
                  <a:lnTo>
                    <a:pt x="21600" y="2309"/>
                  </a:lnTo>
                  <a:cubicBezTo>
                    <a:pt x="21600" y="1035"/>
                    <a:pt x="20586" y="0"/>
                    <a:pt x="19332" y="0"/>
                  </a:cubicBezTo>
                  <a:lnTo>
                    <a:pt x="2271" y="0"/>
                  </a:lnTo>
                  <a:close/>
                </a:path>
              </a:pathLst>
            </a:custGeom>
            <a:ln w="12700" cap="flat">
              <a:noFill/>
              <a:miter lim="400000"/>
              <a:headEnd/>
              <a:tailEnd/>
            </a:ln>
            <a:effectLst/>
          </p:spPr>
        </p:pic>
        <p:sp>
          <p:nvSpPr>
            <p:cNvPr id="1056" name="文本框 43"/>
            <p:cNvSpPr txBox="1"/>
            <p:nvPr/>
          </p:nvSpPr>
          <p:spPr>
            <a:xfrm>
              <a:off x="709561" y="2485643"/>
              <a:ext cx="1692286" cy="370841"/>
            </a:xfrm>
            <a:prstGeom prst="rect">
              <a:avLst/>
            </a:prstGeom>
            <a:noFill/>
            <a:ln w="12700" cap="flat">
              <a:noFill/>
              <a:miter lim="400000"/>
            </a:ln>
            <a:effectLst/>
          </p:spPr>
          <p:txBody>
            <a:bodyPr wrap="none" lIns="45719" tIns="45719" rIns="45719" bIns="45719" numCol="1" anchor="t">
              <a:spAutoFit/>
            </a:bodyPr>
            <a:lstStyle/>
            <a:p>
              <a:pPr rtl="1"/>
              <a:r>
                <a:t>ערבוב מכני</a:t>
              </a:r>
            </a:p>
          </p:txBody>
        </p:sp>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9" name="标题 1"/>
          <p:cNvSpPr txBox="1"/>
          <p:nvPr>
            <p:ph type="title"/>
          </p:nvPr>
        </p:nvSpPr>
        <p:spPr>
          <a:xfrm>
            <a:off x="353566" y="136524"/>
            <a:ext cx="8396539" cy="668149"/>
          </a:xfrm>
          <a:prstGeom prst="rect">
            <a:avLst/>
          </a:prstGeom>
        </p:spPr>
        <p:txBody>
          <a:bodyPr/>
          <a:lstStyle/>
          <a:p>
            <a:pPr defTabSz="685800" rtl="1">
              <a:defRPr sz="2100">
                <a:latin typeface="Times New Roman" panose="02020603050405020304"/>
                <a:ea typeface="Times New Roman" panose="02020603050405020304"/>
                <a:cs typeface="Times New Roman" panose="02020603050405020304"/>
                <a:sym typeface="Times New Roman" panose="02020603050405020304"/>
              </a:defRPr>
            </a:pPr>
            <a:r>
              <a:t>2. יישומים הנדסיים של חומרים צמנטיים פוספט-מגנזיום</a:t>
            </a:r>
          </a:p>
        </p:txBody>
      </p:sp>
      <p:grpSp>
        <p:nvGrpSpPr>
          <p:cNvPr id="1062" name="图片 3"/>
          <p:cNvGrpSpPr/>
          <p:nvPr/>
        </p:nvGrpSpPr>
        <p:grpSpPr>
          <a:xfrm>
            <a:off x="6261348" y="3979426"/>
            <a:ext cx="2774358" cy="2160001"/>
            <a:chOff x="0" y="0"/>
            <a:chExt cx="2774357" cy="2159999"/>
          </a:xfrm>
        </p:grpSpPr>
        <p:sp>
          <p:nvSpPr>
            <p:cNvPr id="1060" name="形状"/>
            <p:cNvSpPr/>
            <p:nvPr/>
          </p:nvSpPr>
          <p:spPr>
            <a:xfrm>
              <a:off x="-1" y="-1"/>
              <a:ext cx="2774359" cy="2160001"/>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647" y="0"/>
                    <a:pt x="1445" y="0"/>
                  </a:cubicBezTo>
                  <a:lnTo>
                    <a:pt x="20155" y="0"/>
                  </a:lnTo>
                  <a:lnTo>
                    <a:pt x="20155" y="0"/>
                  </a:lnTo>
                  <a:cubicBezTo>
                    <a:pt x="20953" y="0"/>
                    <a:pt x="21600" y="831"/>
                    <a:pt x="21600" y="1856"/>
                  </a:cubicBezTo>
                  <a:lnTo>
                    <a:pt x="21600" y="19744"/>
                  </a:lnTo>
                  <a:lnTo>
                    <a:pt x="21600" y="19744"/>
                  </a:lnTo>
                  <a:cubicBezTo>
                    <a:pt x="21600" y="20769"/>
                    <a:pt x="20953" y="21600"/>
                    <a:pt x="20155" y="21600"/>
                  </a:cubicBezTo>
                  <a:lnTo>
                    <a:pt x="1445" y="21600"/>
                  </a:lnTo>
                  <a:lnTo>
                    <a:pt x="1445" y="21600"/>
                  </a:lnTo>
                  <a:cubicBezTo>
                    <a:pt x="647" y="21600"/>
                    <a:pt x="0" y="20769"/>
                    <a:pt x="0" y="19744"/>
                  </a:cubicBezTo>
                  <a:close/>
                </a:path>
              </a:pathLst>
            </a:custGeom>
            <a:solidFill>
              <a:srgbClr val="EDEDED"/>
            </a:solidFill>
            <a:ln w="12700" cap="flat">
              <a:noFill/>
              <a:miter lim="400000"/>
            </a:ln>
            <a:effectLst>
              <a:reflection stA="50000" endPos="40000" dir="5400000" sy="-100000" algn="bl" rotWithShape="0"/>
            </a:effectLst>
          </p:spPr>
          <p:txBody>
            <a:bodyPr wrap="square" lIns="45719" tIns="45719" rIns="45719" bIns="45719" numCol="1" anchor="ctr">
              <a:noAutofit/>
            </a:bodyPr>
            <a:lstStyle/>
            <a:p/>
          </p:txBody>
        </p:sp>
        <p:pic>
          <p:nvPicPr>
            <p:cNvPr id="1061" name="image65.jpeg" descr="image65.jpeg"/>
            <p:cNvPicPr>
              <a:picLocks noChangeAspect="1"/>
            </p:cNvPicPr>
            <p:nvPr/>
          </p:nvPicPr>
          <p:blipFill>
            <a:blip r:embed="rId1"/>
            <a:srcRect l="40981" t="1695"/>
            <a:stretch>
              <a:fillRect/>
            </a:stretch>
          </p:blipFill>
          <p:spPr>
            <a:xfrm>
              <a:off x="-1" y="0"/>
              <a:ext cx="2774359" cy="2160000"/>
            </a:xfrm>
            <a:custGeom>
              <a:avLst/>
              <a:gdLst/>
              <a:ahLst/>
              <a:cxnLst>
                <a:cxn ang="0">
                  <a:pos x="wd2" y="hd2"/>
                </a:cxn>
                <a:cxn ang="5400000">
                  <a:pos x="wd2" y="hd2"/>
                </a:cxn>
                <a:cxn ang="10800000">
                  <a:pos x="wd2" y="hd2"/>
                </a:cxn>
                <a:cxn ang="16200000">
                  <a:pos x="wd2" y="hd2"/>
                </a:cxn>
              </a:cxnLst>
              <a:rect l="0" t="0" r="r" b="b"/>
              <a:pathLst>
                <a:path w="21600" h="21600" extrusionOk="0">
                  <a:moveTo>
                    <a:pt x="1446" y="0"/>
                  </a:moveTo>
                  <a:cubicBezTo>
                    <a:pt x="648" y="0"/>
                    <a:pt x="0" y="832"/>
                    <a:pt x="0" y="1857"/>
                  </a:cubicBezTo>
                  <a:lnTo>
                    <a:pt x="0" y="19743"/>
                  </a:lnTo>
                  <a:cubicBezTo>
                    <a:pt x="0" y="20768"/>
                    <a:pt x="648" y="21600"/>
                    <a:pt x="1446" y="21600"/>
                  </a:cubicBezTo>
                  <a:lnTo>
                    <a:pt x="20154" y="21600"/>
                  </a:lnTo>
                  <a:cubicBezTo>
                    <a:pt x="20952" y="21600"/>
                    <a:pt x="21600" y="20768"/>
                    <a:pt x="21600" y="19743"/>
                  </a:cubicBezTo>
                  <a:lnTo>
                    <a:pt x="21600" y="1857"/>
                  </a:lnTo>
                  <a:cubicBezTo>
                    <a:pt x="21600" y="832"/>
                    <a:pt x="20952" y="0"/>
                    <a:pt x="20154" y="0"/>
                  </a:cubicBezTo>
                  <a:lnTo>
                    <a:pt x="1446" y="0"/>
                  </a:lnTo>
                  <a:close/>
                </a:path>
              </a:pathLst>
            </a:custGeom>
            <a:ln w="12700" cap="flat">
              <a:noFill/>
              <a:miter lim="400000"/>
              <a:headEnd/>
              <a:tailEnd/>
            </a:ln>
            <a:effectLst>
              <a:reflection stA="38000" endPos="40000" dir="5400000" sy="-100000" algn="bl" rotWithShape="0"/>
            </a:effectLst>
          </p:spPr>
        </p:pic>
      </p:grpSp>
      <p:grpSp>
        <p:nvGrpSpPr>
          <p:cNvPr id="1065" name="图片 11"/>
          <p:cNvGrpSpPr/>
          <p:nvPr/>
        </p:nvGrpSpPr>
        <p:grpSpPr>
          <a:xfrm>
            <a:off x="3118741" y="3979426"/>
            <a:ext cx="2878942" cy="2160001"/>
            <a:chOff x="0" y="0"/>
            <a:chExt cx="2878941" cy="2159999"/>
          </a:xfrm>
        </p:grpSpPr>
        <p:sp>
          <p:nvSpPr>
            <p:cNvPr id="1063" name="形状"/>
            <p:cNvSpPr/>
            <p:nvPr/>
          </p:nvSpPr>
          <p:spPr>
            <a:xfrm>
              <a:off x="-1" y="-1"/>
              <a:ext cx="2878943" cy="2160001"/>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624" y="0"/>
                    <a:pt x="1393" y="0"/>
                  </a:cubicBezTo>
                  <a:lnTo>
                    <a:pt x="20207" y="0"/>
                  </a:lnTo>
                  <a:lnTo>
                    <a:pt x="20207" y="0"/>
                  </a:lnTo>
                  <a:cubicBezTo>
                    <a:pt x="20976" y="0"/>
                    <a:pt x="21600" y="831"/>
                    <a:pt x="21600" y="1856"/>
                  </a:cubicBezTo>
                  <a:lnTo>
                    <a:pt x="21600" y="19744"/>
                  </a:lnTo>
                  <a:lnTo>
                    <a:pt x="21600" y="19744"/>
                  </a:lnTo>
                  <a:cubicBezTo>
                    <a:pt x="21600" y="20769"/>
                    <a:pt x="20976" y="21600"/>
                    <a:pt x="20207" y="21600"/>
                  </a:cubicBezTo>
                  <a:lnTo>
                    <a:pt x="1393" y="21600"/>
                  </a:lnTo>
                  <a:lnTo>
                    <a:pt x="1393" y="21600"/>
                  </a:lnTo>
                  <a:cubicBezTo>
                    <a:pt x="624" y="21600"/>
                    <a:pt x="0" y="20769"/>
                    <a:pt x="0" y="19744"/>
                  </a:cubicBezTo>
                  <a:close/>
                </a:path>
              </a:pathLst>
            </a:custGeom>
            <a:solidFill>
              <a:srgbClr val="EDEDED"/>
            </a:solidFill>
            <a:ln w="12700" cap="flat">
              <a:noFill/>
              <a:miter lim="400000"/>
            </a:ln>
            <a:effectLst>
              <a:reflection stA="50000" endPos="40000" dir="5400000" sy="-100000" algn="bl" rotWithShape="0"/>
            </a:effectLst>
          </p:spPr>
          <p:txBody>
            <a:bodyPr wrap="square" lIns="45719" tIns="45719" rIns="45719" bIns="45719" numCol="1" anchor="ctr">
              <a:noAutofit/>
            </a:bodyPr>
            <a:lstStyle/>
            <a:p/>
          </p:txBody>
        </p:sp>
        <p:pic>
          <p:nvPicPr>
            <p:cNvPr id="1064" name="image66.jpeg" descr="image66.jpeg"/>
            <p:cNvPicPr>
              <a:picLocks noChangeAspect="1"/>
            </p:cNvPicPr>
            <p:nvPr/>
          </p:nvPicPr>
          <p:blipFill>
            <a:blip r:embed="rId2"/>
            <a:srcRect l="11178" r="25877"/>
            <a:stretch>
              <a:fillRect/>
            </a:stretch>
          </p:blipFill>
          <p:spPr>
            <a:xfrm>
              <a:off x="0" y="0"/>
              <a:ext cx="2878932" cy="2160000"/>
            </a:xfrm>
            <a:custGeom>
              <a:avLst/>
              <a:gdLst/>
              <a:ahLst/>
              <a:cxnLst>
                <a:cxn ang="0">
                  <a:pos x="wd2" y="hd2"/>
                </a:cxn>
                <a:cxn ang="5400000">
                  <a:pos x="wd2" y="hd2"/>
                </a:cxn>
                <a:cxn ang="10800000">
                  <a:pos x="wd2" y="hd2"/>
                </a:cxn>
                <a:cxn ang="16200000">
                  <a:pos x="wd2" y="hd2"/>
                </a:cxn>
              </a:cxnLst>
              <a:rect l="0" t="0" r="r" b="b"/>
              <a:pathLst>
                <a:path w="21600" h="21600" extrusionOk="0">
                  <a:moveTo>
                    <a:pt x="1394" y="0"/>
                  </a:moveTo>
                  <a:cubicBezTo>
                    <a:pt x="624" y="0"/>
                    <a:pt x="0" y="832"/>
                    <a:pt x="0" y="1857"/>
                  </a:cubicBezTo>
                  <a:lnTo>
                    <a:pt x="0" y="19743"/>
                  </a:lnTo>
                  <a:cubicBezTo>
                    <a:pt x="0" y="20768"/>
                    <a:pt x="624" y="21600"/>
                    <a:pt x="1394" y="21600"/>
                  </a:cubicBezTo>
                  <a:lnTo>
                    <a:pt x="20206" y="21600"/>
                  </a:lnTo>
                  <a:cubicBezTo>
                    <a:pt x="20976" y="21600"/>
                    <a:pt x="21600" y="20768"/>
                    <a:pt x="21600" y="19743"/>
                  </a:cubicBezTo>
                  <a:lnTo>
                    <a:pt x="21600" y="1857"/>
                  </a:lnTo>
                  <a:cubicBezTo>
                    <a:pt x="21600" y="832"/>
                    <a:pt x="20976" y="0"/>
                    <a:pt x="20206" y="0"/>
                  </a:cubicBezTo>
                  <a:lnTo>
                    <a:pt x="1394" y="0"/>
                  </a:lnTo>
                  <a:close/>
                </a:path>
              </a:pathLst>
            </a:custGeom>
            <a:ln w="12700" cap="flat">
              <a:noFill/>
              <a:miter lim="400000"/>
              <a:headEnd/>
              <a:tailEnd/>
            </a:ln>
            <a:effectLst>
              <a:reflection stA="38000" endPos="40000" dir="5400000" sy="-100000" algn="bl" rotWithShape="0"/>
            </a:effectLst>
          </p:spPr>
        </p:pic>
      </p:grpSp>
      <p:grpSp>
        <p:nvGrpSpPr>
          <p:cNvPr id="1068" name="图片 11"/>
          <p:cNvGrpSpPr/>
          <p:nvPr/>
        </p:nvGrpSpPr>
        <p:grpSpPr>
          <a:xfrm>
            <a:off x="6285462" y="1290447"/>
            <a:ext cx="2665735" cy="2160000"/>
            <a:chOff x="0" y="0"/>
            <a:chExt cx="2665733" cy="2159999"/>
          </a:xfrm>
        </p:grpSpPr>
        <p:sp>
          <p:nvSpPr>
            <p:cNvPr id="1066" name="形状"/>
            <p:cNvSpPr/>
            <p:nvPr/>
          </p:nvSpPr>
          <p:spPr>
            <a:xfrm>
              <a:off x="-1" y="-1"/>
              <a:ext cx="2665736" cy="2160001"/>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673" y="0"/>
                    <a:pt x="1504" y="0"/>
                  </a:cubicBezTo>
                  <a:lnTo>
                    <a:pt x="20096" y="0"/>
                  </a:lnTo>
                  <a:lnTo>
                    <a:pt x="20096" y="0"/>
                  </a:lnTo>
                  <a:cubicBezTo>
                    <a:pt x="20927" y="0"/>
                    <a:pt x="21600" y="831"/>
                    <a:pt x="21600" y="1856"/>
                  </a:cubicBezTo>
                  <a:lnTo>
                    <a:pt x="21600" y="19744"/>
                  </a:lnTo>
                  <a:lnTo>
                    <a:pt x="21600" y="19744"/>
                  </a:lnTo>
                  <a:cubicBezTo>
                    <a:pt x="21600" y="20769"/>
                    <a:pt x="20927" y="21600"/>
                    <a:pt x="20096" y="21600"/>
                  </a:cubicBezTo>
                  <a:lnTo>
                    <a:pt x="1504" y="21600"/>
                  </a:lnTo>
                  <a:lnTo>
                    <a:pt x="1504" y="21600"/>
                  </a:lnTo>
                  <a:cubicBezTo>
                    <a:pt x="673" y="21600"/>
                    <a:pt x="0" y="20769"/>
                    <a:pt x="0" y="19744"/>
                  </a:cubicBezTo>
                  <a:close/>
                </a:path>
              </a:pathLst>
            </a:custGeom>
            <a:solidFill>
              <a:srgbClr val="EDEDED"/>
            </a:solidFill>
            <a:ln w="12700" cap="flat">
              <a:noFill/>
              <a:miter lim="400000"/>
            </a:ln>
            <a:effectLst>
              <a:reflection stA="50000" endPos="40000" dir="5400000" sy="-100000" algn="bl" rotWithShape="0"/>
            </a:effectLst>
          </p:spPr>
          <p:txBody>
            <a:bodyPr wrap="square" lIns="45719" tIns="45719" rIns="45719" bIns="45719" numCol="1" anchor="ctr">
              <a:noAutofit/>
            </a:bodyPr>
            <a:lstStyle/>
            <a:p/>
          </p:txBody>
        </p:sp>
        <p:pic>
          <p:nvPicPr>
            <p:cNvPr id="1067" name="image67.png" descr="image67.png"/>
            <p:cNvPicPr>
              <a:picLocks noChangeAspect="1"/>
            </p:cNvPicPr>
            <p:nvPr/>
          </p:nvPicPr>
          <p:blipFill>
            <a:blip r:embed="rId3"/>
            <a:srcRect/>
            <a:stretch>
              <a:fillRect/>
            </a:stretch>
          </p:blipFill>
          <p:spPr>
            <a:xfrm>
              <a:off x="0" y="0"/>
              <a:ext cx="2665734" cy="2160000"/>
            </a:xfrm>
            <a:custGeom>
              <a:avLst/>
              <a:gdLst/>
              <a:ahLst/>
              <a:cxnLst>
                <a:cxn ang="0">
                  <a:pos x="wd2" y="hd2"/>
                </a:cxn>
                <a:cxn ang="5400000">
                  <a:pos x="wd2" y="hd2"/>
                </a:cxn>
                <a:cxn ang="10800000">
                  <a:pos x="wd2" y="hd2"/>
                </a:cxn>
                <a:cxn ang="16200000">
                  <a:pos x="wd2" y="hd2"/>
                </a:cxn>
              </a:cxnLst>
              <a:rect l="0" t="0" r="r" b="b"/>
              <a:pathLst>
                <a:path w="21600" h="21600" extrusionOk="0">
                  <a:moveTo>
                    <a:pt x="1505" y="0"/>
                  </a:moveTo>
                  <a:cubicBezTo>
                    <a:pt x="674" y="0"/>
                    <a:pt x="0" y="832"/>
                    <a:pt x="0" y="1857"/>
                  </a:cubicBezTo>
                  <a:lnTo>
                    <a:pt x="0" y="19743"/>
                  </a:lnTo>
                  <a:cubicBezTo>
                    <a:pt x="0" y="20768"/>
                    <a:pt x="674" y="21600"/>
                    <a:pt x="1505" y="21600"/>
                  </a:cubicBezTo>
                  <a:lnTo>
                    <a:pt x="20095" y="21600"/>
                  </a:lnTo>
                  <a:cubicBezTo>
                    <a:pt x="20926" y="21600"/>
                    <a:pt x="21600" y="20768"/>
                    <a:pt x="21600" y="19743"/>
                  </a:cubicBezTo>
                  <a:lnTo>
                    <a:pt x="21600" y="1857"/>
                  </a:lnTo>
                  <a:cubicBezTo>
                    <a:pt x="21600" y="832"/>
                    <a:pt x="20926" y="0"/>
                    <a:pt x="20095" y="0"/>
                  </a:cubicBezTo>
                  <a:lnTo>
                    <a:pt x="1505" y="0"/>
                  </a:lnTo>
                  <a:close/>
                </a:path>
              </a:pathLst>
            </a:custGeom>
            <a:ln w="12700" cap="flat">
              <a:noFill/>
              <a:miter lim="400000"/>
              <a:headEnd/>
              <a:tailEnd/>
            </a:ln>
            <a:effectLst>
              <a:reflection stA="38000" endPos="40000" dir="5400000" sy="-100000" algn="bl" rotWithShape="0"/>
            </a:effectLst>
          </p:spPr>
        </p:pic>
      </p:grpSp>
      <p:sp>
        <p:nvSpPr>
          <p:cNvPr id="1069" name="文本框 15"/>
          <p:cNvSpPr txBox="1"/>
          <p:nvPr/>
        </p:nvSpPr>
        <p:spPr>
          <a:xfrm>
            <a:off x="6308623" y="3499139"/>
            <a:ext cx="1299845" cy="398780"/>
          </a:xfrm>
          <a:prstGeom prst="rect">
            <a:avLst/>
          </a:prstGeom>
          <a:ln w="12700">
            <a:miter lim="400000"/>
          </a:ln>
        </p:spPr>
        <p:txBody>
          <a:bodyPr wrap="none" lIns="45719" rIns="45719">
            <a:spAutoFit/>
          </a:bodyPr>
          <a:lstStyle/>
          <a:p>
            <a:pPr algn="l">
              <a:defRPr sz="1000" b="1"/>
            </a:pPr>
            <a:r>
              <a:rPr lang="" altLang="en-US"/>
              <a:t>תיקון וחיזוק מהירים של</a:t>
            </a:r>
            <a:endParaRPr lang="" altLang="en-US"/>
          </a:p>
          <a:p>
            <a:pPr algn="l">
              <a:defRPr sz="1000" b="1"/>
            </a:pPr>
            <a:r>
              <a:rPr lang="" altLang="en-US"/>
              <a:t>מבני בטון</a:t>
            </a:r>
            <a:endParaRPr lang="" altLang="en-US"/>
          </a:p>
        </p:txBody>
      </p:sp>
      <p:grpSp>
        <p:nvGrpSpPr>
          <p:cNvPr id="1072" name="图片 14"/>
          <p:cNvGrpSpPr/>
          <p:nvPr/>
        </p:nvGrpSpPr>
        <p:grpSpPr>
          <a:xfrm>
            <a:off x="9201556" y="1285571"/>
            <a:ext cx="2714467" cy="2169754"/>
            <a:chOff x="0" y="0"/>
            <a:chExt cx="2714466" cy="2169753"/>
          </a:xfrm>
        </p:grpSpPr>
        <p:sp>
          <p:nvSpPr>
            <p:cNvPr id="1070" name="形状"/>
            <p:cNvSpPr/>
            <p:nvPr/>
          </p:nvSpPr>
          <p:spPr>
            <a:xfrm>
              <a:off x="0" y="-1"/>
              <a:ext cx="2714467" cy="2169755"/>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664" y="0"/>
                    <a:pt x="1484" y="0"/>
                  </a:cubicBezTo>
                  <a:lnTo>
                    <a:pt x="20116" y="0"/>
                  </a:lnTo>
                  <a:lnTo>
                    <a:pt x="20116" y="0"/>
                  </a:lnTo>
                  <a:cubicBezTo>
                    <a:pt x="20936" y="0"/>
                    <a:pt x="21600" y="831"/>
                    <a:pt x="21600" y="1856"/>
                  </a:cubicBezTo>
                  <a:lnTo>
                    <a:pt x="21600" y="19744"/>
                  </a:lnTo>
                  <a:lnTo>
                    <a:pt x="21600" y="19744"/>
                  </a:lnTo>
                  <a:cubicBezTo>
                    <a:pt x="21600" y="20769"/>
                    <a:pt x="20936" y="21600"/>
                    <a:pt x="20116" y="21600"/>
                  </a:cubicBezTo>
                  <a:lnTo>
                    <a:pt x="1484" y="21600"/>
                  </a:lnTo>
                  <a:lnTo>
                    <a:pt x="1484" y="21600"/>
                  </a:lnTo>
                  <a:cubicBezTo>
                    <a:pt x="664" y="21600"/>
                    <a:pt x="0" y="20769"/>
                    <a:pt x="0" y="19744"/>
                  </a:cubicBezTo>
                  <a:close/>
                </a:path>
              </a:pathLst>
            </a:custGeom>
            <a:solidFill>
              <a:srgbClr val="EDEDED"/>
            </a:solidFill>
            <a:ln w="12700" cap="flat">
              <a:noFill/>
              <a:miter lim="400000"/>
            </a:ln>
            <a:effectLst>
              <a:reflection stA="50000" endPos="40000" dir="5400000" sy="-100000" algn="bl" rotWithShape="0"/>
            </a:effectLst>
          </p:spPr>
          <p:txBody>
            <a:bodyPr wrap="square" lIns="45719" tIns="45719" rIns="45719" bIns="45719" numCol="1" anchor="ctr">
              <a:noAutofit/>
            </a:bodyPr>
            <a:lstStyle/>
            <a:p/>
          </p:txBody>
        </p:sp>
        <p:pic>
          <p:nvPicPr>
            <p:cNvPr id="1071" name="image68.png" descr="image68.png"/>
            <p:cNvPicPr>
              <a:picLocks noChangeAspect="1"/>
            </p:cNvPicPr>
            <p:nvPr/>
          </p:nvPicPr>
          <p:blipFill>
            <a:blip r:embed="rId4"/>
            <a:srcRect b="1"/>
            <a:stretch>
              <a:fillRect/>
            </a:stretch>
          </p:blipFill>
          <p:spPr>
            <a:xfrm>
              <a:off x="0" y="0"/>
              <a:ext cx="2714467" cy="2169716"/>
            </a:xfrm>
            <a:custGeom>
              <a:avLst/>
              <a:gdLst/>
              <a:ahLst/>
              <a:cxnLst>
                <a:cxn ang="0">
                  <a:pos x="wd2" y="hd2"/>
                </a:cxn>
                <a:cxn ang="5400000">
                  <a:pos x="wd2" y="hd2"/>
                </a:cxn>
                <a:cxn ang="10800000">
                  <a:pos x="wd2" y="hd2"/>
                </a:cxn>
                <a:cxn ang="16200000">
                  <a:pos x="wd2" y="hd2"/>
                </a:cxn>
              </a:cxnLst>
              <a:rect l="0" t="0" r="r" b="b"/>
              <a:pathLst>
                <a:path w="21600" h="21600" extrusionOk="0">
                  <a:moveTo>
                    <a:pt x="1484" y="0"/>
                  </a:moveTo>
                  <a:cubicBezTo>
                    <a:pt x="665" y="0"/>
                    <a:pt x="0" y="832"/>
                    <a:pt x="0" y="1857"/>
                  </a:cubicBezTo>
                  <a:lnTo>
                    <a:pt x="0" y="19743"/>
                  </a:lnTo>
                  <a:cubicBezTo>
                    <a:pt x="0" y="20768"/>
                    <a:pt x="665" y="21600"/>
                    <a:pt x="1484" y="21600"/>
                  </a:cubicBezTo>
                  <a:lnTo>
                    <a:pt x="20116" y="21600"/>
                  </a:lnTo>
                  <a:cubicBezTo>
                    <a:pt x="20935" y="21600"/>
                    <a:pt x="21600" y="20768"/>
                    <a:pt x="21600" y="19743"/>
                  </a:cubicBezTo>
                  <a:lnTo>
                    <a:pt x="21600" y="1857"/>
                  </a:lnTo>
                  <a:cubicBezTo>
                    <a:pt x="21600" y="832"/>
                    <a:pt x="20935" y="0"/>
                    <a:pt x="20116" y="0"/>
                  </a:cubicBezTo>
                  <a:lnTo>
                    <a:pt x="1484" y="0"/>
                  </a:lnTo>
                  <a:close/>
                </a:path>
              </a:pathLst>
            </a:custGeom>
            <a:ln w="12700" cap="flat">
              <a:noFill/>
              <a:miter lim="400000"/>
              <a:headEnd/>
              <a:tailEnd/>
            </a:ln>
            <a:effectLst>
              <a:reflection stA="38000" endPos="40000" dir="5400000" sy="-100000" algn="bl" rotWithShape="0"/>
            </a:effectLst>
          </p:spPr>
        </p:pic>
      </p:grpSp>
      <p:sp>
        <p:nvSpPr>
          <p:cNvPr id="1073" name="文本框 16"/>
          <p:cNvSpPr txBox="1"/>
          <p:nvPr/>
        </p:nvSpPr>
        <p:spPr>
          <a:xfrm>
            <a:off x="9629248" y="3487313"/>
            <a:ext cx="1838960" cy="245110"/>
          </a:xfrm>
          <a:prstGeom prst="rect">
            <a:avLst/>
          </a:prstGeom>
          <a:ln w="12700">
            <a:miter lim="400000"/>
          </a:ln>
        </p:spPr>
        <p:txBody>
          <a:bodyPr wrap="none" lIns="45719" rIns="45719">
            <a:spAutoFit/>
          </a:bodyPr>
          <a:lstStyle/>
          <a:p>
            <a:pPr algn="l">
              <a:defRPr sz="1000" b="1"/>
            </a:pPr>
            <a:r>
              <a:rPr lang="" altLang="en-US"/>
              <a:t>תיקון מהיר של מנהרה/</a:t>
            </a:r>
            <a:r>
              <a:t>כביש מהיר</a:t>
            </a:r>
          </a:p>
        </p:txBody>
      </p:sp>
      <p:grpSp>
        <p:nvGrpSpPr>
          <p:cNvPr id="1076" name="图片 17"/>
          <p:cNvGrpSpPr/>
          <p:nvPr/>
        </p:nvGrpSpPr>
        <p:grpSpPr>
          <a:xfrm>
            <a:off x="254939" y="1285571"/>
            <a:ext cx="2594200" cy="2160001"/>
            <a:chOff x="0" y="0"/>
            <a:chExt cx="2594198" cy="2159999"/>
          </a:xfrm>
        </p:grpSpPr>
        <p:sp>
          <p:nvSpPr>
            <p:cNvPr id="1074" name="形状"/>
            <p:cNvSpPr/>
            <p:nvPr/>
          </p:nvSpPr>
          <p:spPr>
            <a:xfrm>
              <a:off x="0" y="-1"/>
              <a:ext cx="2594199" cy="2160001"/>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692" y="0"/>
                    <a:pt x="1546" y="0"/>
                  </a:cubicBezTo>
                  <a:lnTo>
                    <a:pt x="20054" y="0"/>
                  </a:lnTo>
                  <a:lnTo>
                    <a:pt x="20054" y="0"/>
                  </a:lnTo>
                  <a:cubicBezTo>
                    <a:pt x="20908" y="0"/>
                    <a:pt x="21600" y="831"/>
                    <a:pt x="21600" y="1856"/>
                  </a:cubicBezTo>
                  <a:lnTo>
                    <a:pt x="21600" y="19744"/>
                  </a:lnTo>
                  <a:lnTo>
                    <a:pt x="21600" y="19744"/>
                  </a:lnTo>
                  <a:cubicBezTo>
                    <a:pt x="21600" y="20769"/>
                    <a:pt x="20908" y="21600"/>
                    <a:pt x="20054" y="21600"/>
                  </a:cubicBezTo>
                  <a:lnTo>
                    <a:pt x="1546" y="21600"/>
                  </a:lnTo>
                  <a:lnTo>
                    <a:pt x="1546" y="21600"/>
                  </a:lnTo>
                  <a:cubicBezTo>
                    <a:pt x="692" y="21600"/>
                    <a:pt x="0" y="20769"/>
                    <a:pt x="0" y="19744"/>
                  </a:cubicBezTo>
                  <a:close/>
                </a:path>
              </a:pathLst>
            </a:custGeom>
            <a:solidFill>
              <a:srgbClr val="EDEDED"/>
            </a:solidFill>
            <a:ln w="12700" cap="flat">
              <a:noFill/>
              <a:miter lim="400000"/>
            </a:ln>
            <a:effectLst>
              <a:reflection stA="50000" endPos="40000" dir="5400000" sy="-100000" algn="bl" rotWithShape="0"/>
            </a:effectLst>
          </p:spPr>
          <p:txBody>
            <a:bodyPr wrap="square" lIns="45719" tIns="45719" rIns="45719" bIns="45719" numCol="1" anchor="ctr">
              <a:noAutofit/>
            </a:bodyPr>
            <a:lstStyle/>
            <a:p/>
          </p:txBody>
        </p:sp>
        <p:pic>
          <p:nvPicPr>
            <p:cNvPr id="1075" name="image69.png" descr="image69.png"/>
            <p:cNvPicPr>
              <a:picLocks noChangeAspect="1"/>
            </p:cNvPicPr>
            <p:nvPr/>
          </p:nvPicPr>
          <p:blipFill>
            <a:blip r:embed="rId5"/>
            <a:srcRect/>
            <a:stretch>
              <a:fillRect/>
            </a:stretch>
          </p:blipFill>
          <p:spPr>
            <a:xfrm>
              <a:off x="0" y="0"/>
              <a:ext cx="2594199" cy="2160000"/>
            </a:xfrm>
            <a:custGeom>
              <a:avLst/>
              <a:gdLst/>
              <a:ahLst/>
              <a:cxnLst>
                <a:cxn ang="0">
                  <a:pos x="wd2" y="hd2"/>
                </a:cxn>
                <a:cxn ang="5400000">
                  <a:pos x="wd2" y="hd2"/>
                </a:cxn>
                <a:cxn ang="10800000">
                  <a:pos x="wd2" y="hd2"/>
                </a:cxn>
                <a:cxn ang="16200000">
                  <a:pos x="wd2" y="hd2"/>
                </a:cxn>
              </a:cxnLst>
              <a:rect l="0" t="0" r="r" b="b"/>
              <a:pathLst>
                <a:path w="21600" h="21600" extrusionOk="0">
                  <a:moveTo>
                    <a:pt x="1546" y="0"/>
                  </a:moveTo>
                  <a:cubicBezTo>
                    <a:pt x="693" y="0"/>
                    <a:pt x="0" y="832"/>
                    <a:pt x="0" y="1857"/>
                  </a:cubicBezTo>
                  <a:lnTo>
                    <a:pt x="0" y="19743"/>
                  </a:lnTo>
                  <a:cubicBezTo>
                    <a:pt x="0" y="20768"/>
                    <a:pt x="693" y="21600"/>
                    <a:pt x="1546" y="21600"/>
                  </a:cubicBezTo>
                  <a:lnTo>
                    <a:pt x="20054" y="21600"/>
                  </a:lnTo>
                  <a:cubicBezTo>
                    <a:pt x="20907" y="21600"/>
                    <a:pt x="21600" y="20768"/>
                    <a:pt x="21600" y="19743"/>
                  </a:cubicBezTo>
                  <a:lnTo>
                    <a:pt x="21600" y="1857"/>
                  </a:lnTo>
                  <a:cubicBezTo>
                    <a:pt x="21600" y="832"/>
                    <a:pt x="20907" y="0"/>
                    <a:pt x="20054" y="0"/>
                  </a:cubicBezTo>
                  <a:lnTo>
                    <a:pt x="1546" y="0"/>
                  </a:lnTo>
                  <a:close/>
                </a:path>
              </a:pathLst>
            </a:custGeom>
            <a:ln w="12700" cap="flat">
              <a:noFill/>
              <a:miter lim="400000"/>
              <a:headEnd/>
              <a:tailEnd/>
            </a:ln>
            <a:effectLst>
              <a:reflection stA="38000" endPos="40000" dir="5400000" sy="-100000" algn="bl" rotWithShape="0"/>
            </a:effectLst>
          </p:spPr>
        </p:pic>
      </p:grpSp>
      <p:sp>
        <p:nvSpPr>
          <p:cNvPr id="1077" name="文本框 18"/>
          <p:cNvSpPr txBox="1"/>
          <p:nvPr/>
        </p:nvSpPr>
        <p:spPr>
          <a:xfrm>
            <a:off x="147955" y="3427619"/>
            <a:ext cx="3077106" cy="396241"/>
          </a:xfrm>
          <a:prstGeom prst="rect">
            <a:avLst/>
          </a:prstGeom>
          <a:ln w="12700">
            <a:miter lim="400000"/>
          </a:ln>
        </p:spPr>
        <p:txBody>
          <a:bodyPr wrap="none" lIns="45719" rIns="45719">
            <a:spAutoFit/>
          </a:bodyPr>
          <a:lstStyle/>
          <a:p>
            <a:pPr rtl="1">
              <a:defRPr sz="1000" b="1"/>
            </a:pPr>
            <a:r>
              <a:t>תיקון מהיר של מסלול שדה תעופה ומשטח נחיתה</a:t>
            </a:r>
          </a:p>
          <a:p>
            <a:pPr rtl="1">
              <a:defRPr sz="1000" b="1"/>
            </a:pPr>
            <a:r>
              <a:t>שדה תעופה ג'יאנגביי, שדה תעופה קונמינג צ'אנגשווי</a:t>
            </a:r>
          </a:p>
        </p:txBody>
      </p:sp>
      <p:sp>
        <p:nvSpPr>
          <p:cNvPr id="1078" name="文本框 19"/>
          <p:cNvSpPr txBox="1"/>
          <p:nvPr/>
        </p:nvSpPr>
        <p:spPr>
          <a:xfrm>
            <a:off x="3223259" y="3429000"/>
            <a:ext cx="2664461" cy="396240"/>
          </a:xfrm>
          <a:prstGeom prst="rect">
            <a:avLst/>
          </a:prstGeom>
          <a:ln w="12700">
            <a:miter lim="400000"/>
          </a:ln>
        </p:spPr>
        <p:txBody>
          <a:bodyPr lIns="45719" rIns="45719">
            <a:spAutoFit/>
          </a:bodyPr>
          <a:lstStyle>
            <a:lvl1pPr>
              <a:defRPr sz="1000" b="1"/>
            </a:lvl1pPr>
          </a:lstStyle>
          <a:p>
            <a:pPr rtl="1"/>
            <a:r>
              <a:t>תיקון מהיר של תפר התפשטות גשר/תפר קר</a:t>
            </a:r>
          </a:p>
        </p:txBody>
      </p:sp>
      <p:grpSp>
        <p:nvGrpSpPr>
          <p:cNvPr id="1083" name="组合 26"/>
          <p:cNvGrpSpPr/>
          <p:nvPr/>
        </p:nvGrpSpPr>
        <p:grpSpPr>
          <a:xfrm>
            <a:off x="238960" y="3979426"/>
            <a:ext cx="2581662" cy="2430940"/>
            <a:chOff x="0" y="0"/>
            <a:chExt cx="2581661" cy="2430938"/>
          </a:xfrm>
        </p:grpSpPr>
        <p:grpSp>
          <p:nvGrpSpPr>
            <p:cNvPr id="1081" name="图片 3"/>
            <p:cNvGrpSpPr/>
            <p:nvPr/>
          </p:nvGrpSpPr>
          <p:grpSpPr>
            <a:xfrm>
              <a:off x="0" y="0"/>
              <a:ext cx="2581663" cy="2160191"/>
              <a:chOff x="0" y="0"/>
              <a:chExt cx="2581661" cy="2160190"/>
            </a:xfrm>
          </p:grpSpPr>
          <p:sp>
            <p:nvSpPr>
              <p:cNvPr id="1079" name="形状"/>
              <p:cNvSpPr/>
              <p:nvPr/>
            </p:nvSpPr>
            <p:spPr>
              <a:xfrm>
                <a:off x="-1" y="-1"/>
                <a:ext cx="2581664" cy="2160001"/>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695" y="0"/>
                      <a:pt x="1553" y="0"/>
                    </a:cubicBezTo>
                    <a:lnTo>
                      <a:pt x="20047" y="0"/>
                    </a:lnTo>
                    <a:lnTo>
                      <a:pt x="20047" y="0"/>
                    </a:lnTo>
                    <a:cubicBezTo>
                      <a:pt x="20905" y="0"/>
                      <a:pt x="21600" y="831"/>
                      <a:pt x="21600" y="1856"/>
                    </a:cubicBezTo>
                    <a:lnTo>
                      <a:pt x="21600" y="19744"/>
                    </a:lnTo>
                    <a:lnTo>
                      <a:pt x="21600" y="19744"/>
                    </a:lnTo>
                    <a:cubicBezTo>
                      <a:pt x="21600" y="20769"/>
                      <a:pt x="20905" y="21600"/>
                      <a:pt x="20047" y="21600"/>
                    </a:cubicBezTo>
                    <a:lnTo>
                      <a:pt x="1553" y="21600"/>
                    </a:lnTo>
                    <a:lnTo>
                      <a:pt x="1553" y="21600"/>
                    </a:lnTo>
                    <a:cubicBezTo>
                      <a:pt x="695" y="21600"/>
                      <a:pt x="0" y="20769"/>
                      <a:pt x="0" y="19744"/>
                    </a:cubicBezTo>
                    <a:close/>
                  </a:path>
                </a:pathLst>
              </a:custGeom>
              <a:solidFill>
                <a:srgbClr val="EDEDED"/>
              </a:solidFill>
              <a:ln w="12700" cap="flat">
                <a:noFill/>
                <a:miter lim="400000"/>
              </a:ln>
              <a:effectLst>
                <a:reflection stA="50000" endPos="40000" dir="5400000" sy="-100000" algn="bl" rotWithShape="0"/>
              </a:effectLst>
            </p:spPr>
            <p:txBody>
              <a:bodyPr wrap="square" lIns="45719" tIns="45719" rIns="45719" bIns="45719" numCol="1" anchor="ctr">
                <a:noAutofit/>
              </a:bodyPr>
              <a:lstStyle/>
              <a:p/>
            </p:txBody>
          </p:sp>
          <p:pic>
            <p:nvPicPr>
              <p:cNvPr id="1080" name="image70.jpeg" descr="image70.jpeg"/>
              <p:cNvPicPr>
                <a:picLocks noChangeAspect="1"/>
              </p:cNvPicPr>
              <p:nvPr/>
            </p:nvPicPr>
            <p:blipFill>
              <a:blip r:embed="rId6"/>
              <a:srcRect b="16810"/>
              <a:stretch>
                <a:fillRect/>
              </a:stretch>
            </p:blipFill>
            <p:spPr>
              <a:xfrm>
                <a:off x="0" y="0"/>
                <a:ext cx="2581662" cy="2160191"/>
              </a:xfrm>
              <a:custGeom>
                <a:avLst/>
                <a:gdLst/>
                <a:ahLst/>
                <a:cxnLst>
                  <a:cxn ang="0">
                    <a:pos x="wd2" y="hd2"/>
                  </a:cxn>
                  <a:cxn ang="5400000">
                    <a:pos x="wd2" y="hd2"/>
                  </a:cxn>
                  <a:cxn ang="10800000">
                    <a:pos x="wd2" y="hd2"/>
                  </a:cxn>
                  <a:cxn ang="16200000">
                    <a:pos x="wd2" y="hd2"/>
                  </a:cxn>
                </a:cxnLst>
                <a:rect l="0" t="0" r="r" b="b"/>
                <a:pathLst>
                  <a:path w="21600" h="21600" extrusionOk="0">
                    <a:moveTo>
                      <a:pt x="1554" y="0"/>
                    </a:moveTo>
                    <a:cubicBezTo>
                      <a:pt x="696" y="0"/>
                      <a:pt x="0" y="832"/>
                      <a:pt x="0" y="1857"/>
                    </a:cubicBezTo>
                    <a:lnTo>
                      <a:pt x="0" y="19743"/>
                    </a:lnTo>
                    <a:cubicBezTo>
                      <a:pt x="0" y="20768"/>
                      <a:pt x="696" y="21600"/>
                      <a:pt x="1554" y="21600"/>
                    </a:cubicBezTo>
                    <a:lnTo>
                      <a:pt x="20046" y="21600"/>
                    </a:lnTo>
                    <a:cubicBezTo>
                      <a:pt x="20904" y="21600"/>
                      <a:pt x="21600" y="20768"/>
                      <a:pt x="21600" y="19743"/>
                    </a:cubicBezTo>
                    <a:lnTo>
                      <a:pt x="21600" y="1857"/>
                    </a:lnTo>
                    <a:cubicBezTo>
                      <a:pt x="21600" y="832"/>
                      <a:pt x="20904" y="0"/>
                      <a:pt x="20046" y="0"/>
                    </a:cubicBezTo>
                    <a:lnTo>
                      <a:pt x="1554" y="0"/>
                    </a:lnTo>
                    <a:close/>
                  </a:path>
                </a:pathLst>
              </a:custGeom>
              <a:ln w="12700" cap="flat">
                <a:noFill/>
                <a:miter lim="400000"/>
                <a:headEnd/>
                <a:tailEnd/>
              </a:ln>
              <a:effectLst>
                <a:reflection stA="38000" endPos="40000" dir="5400000" sy="-100000" algn="bl" rotWithShape="0"/>
              </a:effectLst>
            </p:spPr>
          </p:pic>
        </p:grpSp>
        <p:sp>
          <p:nvSpPr>
            <p:cNvPr id="1082" name="文本框 28"/>
            <p:cNvSpPr txBox="1"/>
            <p:nvPr/>
          </p:nvSpPr>
          <p:spPr>
            <a:xfrm>
              <a:off x="623856" y="2187098"/>
              <a:ext cx="1593104" cy="243841"/>
            </a:xfrm>
            <a:prstGeom prst="rect">
              <a:avLst/>
            </a:prstGeom>
            <a:noFill/>
            <a:ln w="12700" cap="flat">
              <a:noFill/>
              <a:miter lim="400000"/>
            </a:ln>
            <a:effectLst/>
          </p:spPr>
          <p:txBody>
            <a:bodyPr wrap="none" lIns="45719" tIns="45719" rIns="45719" bIns="45719" numCol="1" anchor="t">
              <a:spAutoFit/>
            </a:bodyPr>
            <a:lstStyle>
              <a:lvl1pPr>
                <a:defRPr sz="1000" b="1"/>
              </a:lvl1pPr>
            </a:lstStyle>
            <a:p>
              <a:pPr rtl="1"/>
              <a:r>
                <a:t>ציפוי רצפה בשכבה דקה</a:t>
              </a:r>
            </a:p>
          </p:txBody>
        </p:sp>
      </p:grpSp>
      <p:sp>
        <p:nvSpPr>
          <p:cNvPr id="1084" name="文本框 29"/>
          <p:cNvSpPr txBox="1"/>
          <p:nvPr/>
        </p:nvSpPr>
        <p:spPr>
          <a:xfrm>
            <a:off x="3398246" y="6166730"/>
            <a:ext cx="1951990" cy="245110"/>
          </a:xfrm>
          <a:prstGeom prst="rect">
            <a:avLst/>
          </a:prstGeom>
          <a:ln w="12700">
            <a:miter lim="400000"/>
          </a:ln>
        </p:spPr>
        <p:txBody>
          <a:bodyPr wrap="none" lIns="45719" rIns="45719">
            <a:spAutoFit/>
          </a:bodyPr>
          <a:lstStyle/>
          <a:p>
            <a:pPr algn="l">
              <a:defRPr sz="1000" b="1"/>
            </a:pPr>
            <a:r>
              <a:rPr lang="" altLang="en-US"/>
              <a:t>תיקון וחיזוק חירום של תשתיות וציוד</a:t>
            </a:r>
            <a:endParaRPr lang="" altLang="en-US"/>
          </a:p>
        </p:txBody>
      </p:sp>
      <p:sp>
        <p:nvSpPr>
          <p:cNvPr id="1085" name="文本框 30"/>
          <p:cNvSpPr txBox="1"/>
          <p:nvPr/>
        </p:nvSpPr>
        <p:spPr>
          <a:xfrm>
            <a:off x="6218068" y="6221341"/>
            <a:ext cx="2843224" cy="243841"/>
          </a:xfrm>
          <a:prstGeom prst="rect">
            <a:avLst/>
          </a:prstGeom>
          <a:ln w="12700">
            <a:miter lim="400000"/>
          </a:ln>
        </p:spPr>
        <p:txBody>
          <a:bodyPr wrap="none" lIns="45719" rIns="45719">
            <a:spAutoFit/>
          </a:bodyPr>
          <a:lstStyle/>
          <a:p>
            <a:pPr rtl="1">
              <a:defRPr sz="800" b="1"/>
            </a:pPr>
            <a:r>
              <a:t>עיגון בדיוס/עיגון חיזוק</a:t>
            </a:r>
            <a:endParaRPr sz="1000"/>
          </a:p>
        </p:txBody>
      </p:sp>
      <p:grpSp>
        <p:nvGrpSpPr>
          <p:cNvPr id="1088" name="图片 32"/>
          <p:cNvGrpSpPr/>
          <p:nvPr/>
        </p:nvGrpSpPr>
        <p:grpSpPr>
          <a:xfrm>
            <a:off x="9294741" y="3979426"/>
            <a:ext cx="2621283" cy="2160001"/>
            <a:chOff x="0" y="0"/>
            <a:chExt cx="2621281" cy="2159999"/>
          </a:xfrm>
        </p:grpSpPr>
        <p:sp>
          <p:nvSpPr>
            <p:cNvPr id="1086" name="形状"/>
            <p:cNvSpPr/>
            <p:nvPr/>
          </p:nvSpPr>
          <p:spPr>
            <a:xfrm>
              <a:off x="0" y="-1"/>
              <a:ext cx="2621282" cy="2160001"/>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685" y="0"/>
                    <a:pt x="1530" y="0"/>
                  </a:cubicBezTo>
                  <a:lnTo>
                    <a:pt x="20070" y="0"/>
                  </a:lnTo>
                  <a:lnTo>
                    <a:pt x="20070" y="0"/>
                  </a:lnTo>
                  <a:cubicBezTo>
                    <a:pt x="20915" y="0"/>
                    <a:pt x="21600" y="831"/>
                    <a:pt x="21600" y="1856"/>
                  </a:cubicBezTo>
                  <a:lnTo>
                    <a:pt x="21600" y="19744"/>
                  </a:lnTo>
                  <a:lnTo>
                    <a:pt x="21600" y="19744"/>
                  </a:lnTo>
                  <a:cubicBezTo>
                    <a:pt x="21600" y="20769"/>
                    <a:pt x="20915" y="21600"/>
                    <a:pt x="20070" y="21600"/>
                  </a:cubicBezTo>
                  <a:lnTo>
                    <a:pt x="1530" y="21600"/>
                  </a:lnTo>
                  <a:lnTo>
                    <a:pt x="1530" y="21600"/>
                  </a:lnTo>
                  <a:cubicBezTo>
                    <a:pt x="685" y="21600"/>
                    <a:pt x="0" y="20769"/>
                    <a:pt x="0" y="19744"/>
                  </a:cubicBezTo>
                  <a:close/>
                </a:path>
              </a:pathLst>
            </a:custGeom>
            <a:solidFill>
              <a:srgbClr val="EDEDED"/>
            </a:solidFill>
            <a:ln w="12700" cap="flat">
              <a:noFill/>
              <a:miter lim="400000"/>
            </a:ln>
            <a:effectLst>
              <a:reflection stA="50000" endPos="40000" dir="5400000" sy="-100000" algn="bl" rotWithShape="0"/>
            </a:effectLst>
          </p:spPr>
          <p:txBody>
            <a:bodyPr wrap="square" lIns="45719" tIns="45719" rIns="45719" bIns="45719" numCol="1" anchor="ctr">
              <a:noAutofit/>
            </a:bodyPr>
            <a:lstStyle/>
            <a:p/>
          </p:txBody>
        </p:sp>
        <p:pic>
          <p:nvPicPr>
            <p:cNvPr id="1087" name="image71.png" descr="image71.png"/>
            <p:cNvPicPr>
              <a:picLocks noChangeAspect="1"/>
            </p:cNvPicPr>
            <p:nvPr/>
          </p:nvPicPr>
          <p:blipFill>
            <a:blip r:embed="rId7"/>
            <a:srcRect/>
            <a:stretch>
              <a:fillRect/>
            </a:stretch>
          </p:blipFill>
          <p:spPr>
            <a:xfrm>
              <a:off x="0" y="0"/>
              <a:ext cx="2621282" cy="2160000"/>
            </a:xfrm>
            <a:custGeom>
              <a:avLst/>
              <a:gdLst/>
              <a:ahLst/>
              <a:cxnLst>
                <a:cxn ang="0">
                  <a:pos x="wd2" y="hd2"/>
                </a:cxn>
                <a:cxn ang="5400000">
                  <a:pos x="wd2" y="hd2"/>
                </a:cxn>
                <a:cxn ang="10800000">
                  <a:pos x="wd2" y="hd2"/>
                </a:cxn>
                <a:cxn ang="16200000">
                  <a:pos x="wd2" y="hd2"/>
                </a:cxn>
              </a:cxnLst>
              <a:rect l="0" t="0" r="r" b="b"/>
              <a:pathLst>
                <a:path w="21600" h="21600" extrusionOk="0">
                  <a:moveTo>
                    <a:pt x="1530" y="0"/>
                  </a:moveTo>
                  <a:cubicBezTo>
                    <a:pt x="686" y="0"/>
                    <a:pt x="0" y="832"/>
                    <a:pt x="0" y="1857"/>
                  </a:cubicBezTo>
                  <a:lnTo>
                    <a:pt x="0" y="19743"/>
                  </a:lnTo>
                  <a:cubicBezTo>
                    <a:pt x="0" y="20768"/>
                    <a:pt x="686" y="21600"/>
                    <a:pt x="1530" y="21600"/>
                  </a:cubicBezTo>
                  <a:lnTo>
                    <a:pt x="20070" y="21600"/>
                  </a:lnTo>
                  <a:cubicBezTo>
                    <a:pt x="20914" y="21600"/>
                    <a:pt x="21600" y="20768"/>
                    <a:pt x="21600" y="19743"/>
                  </a:cubicBezTo>
                  <a:lnTo>
                    <a:pt x="21600" y="1857"/>
                  </a:lnTo>
                  <a:cubicBezTo>
                    <a:pt x="21600" y="832"/>
                    <a:pt x="20914" y="0"/>
                    <a:pt x="20070" y="0"/>
                  </a:cubicBezTo>
                  <a:lnTo>
                    <a:pt x="1530" y="0"/>
                  </a:lnTo>
                  <a:close/>
                </a:path>
              </a:pathLst>
            </a:custGeom>
            <a:ln w="12700" cap="flat">
              <a:noFill/>
              <a:miter lim="400000"/>
              <a:headEnd/>
              <a:tailEnd/>
            </a:ln>
            <a:effectLst>
              <a:reflection stA="38000" endPos="40000" dir="5400000" sy="-100000" algn="bl" rotWithShape="0"/>
            </a:effectLst>
          </p:spPr>
        </p:pic>
      </p:grpSp>
      <p:sp>
        <p:nvSpPr>
          <p:cNvPr id="1089" name="文本框 33"/>
          <p:cNvSpPr txBox="1"/>
          <p:nvPr/>
        </p:nvSpPr>
        <p:spPr>
          <a:xfrm>
            <a:off x="9799313" y="6232771"/>
            <a:ext cx="1513840" cy="398780"/>
          </a:xfrm>
          <a:prstGeom prst="rect">
            <a:avLst/>
          </a:prstGeom>
          <a:ln w="12700">
            <a:miter lim="400000"/>
          </a:ln>
        </p:spPr>
        <p:txBody>
          <a:bodyPr wrap="none" lIns="45719" rIns="45719">
            <a:spAutoFit/>
          </a:bodyPr>
          <a:lstStyle/>
          <a:p>
            <a:pPr algn="l">
              <a:defRPr sz="1000" b="1"/>
            </a:pPr>
            <a:r>
              <a:rPr lang="" altLang="en-US"/>
              <a:t>טמפרטורה שלילית/נמוכה</a:t>
            </a:r>
            <a:r>
              <a:t> </a:t>
            </a:r>
          </a:p>
          <a:p>
            <a:pPr algn="l" rtl="1">
              <a:defRPr sz="1000" b="1"/>
            </a:pPr>
            <a:r>
              <a:t>תיקון טמפרטורה</a:t>
            </a:r>
          </a:p>
        </p:txBody>
      </p:sp>
      <p:grpSp>
        <p:nvGrpSpPr>
          <p:cNvPr id="1096" name="组合 34"/>
          <p:cNvGrpSpPr/>
          <p:nvPr/>
        </p:nvGrpSpPr>
        <p:grpSpPr>
          <a:xfrm>
            <a:off x="3096147" y="1290446"/>
            <a:ext cx="2917408" cy="2160002"/>
            <a:chOff x="-29" y="0"/>
            <a:chExt cx="2917407" cy="2160000"/>
          </a:xfrm>
        </p:grpSpPr>
        <p:grpSp>
          <p:nvGrpSpPr>
            <p:cNvPr id="1092" name="图片 35"/>
            <p:cNvGrpSpPr/>
            <p:nvPr/>
          </p:nvGrpSpPr>
          <p:grpSpPr>
            <a:xfrm>
              <a:off x="1309975" y="-1"/>
              <a:ext cx="1607404" cy="2160002"/>
              <a:chOff x="0" y="0"/>
              <a:chExt cx="1607402" cy="2160000"/>
            </a:xfrm>
          </p:grpSpPr>
          <p:sp>
            <p:nvSpPr>
              <p:cNvPr id="1090" name="形状"/>
              <p:cNvSpPr/>
              <p:nvPr/>
            </p:nvSpPr>
            <p:spPr>
              <a:xfrm rot="5400000">
                <a:off x="-276300" y="276299"/>
                <a:ext cx="2160002" cy="1607403"/>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618" y="0"/>
                      <a:pt x="1381" y="0"/>
                    </a:cubicBezTo>
                    <a:lnTo>
                      <a:pt x="20219" y="0"/>
                    </a:lnTo>
                    <a:lnTo>
                      <a:pt x="20219" y="0"/>
                    </a:lnTo>
                    <a:cubicBezTo>
                      <a:pt x="20982" y="0"/>
                      <a:pt x="21600" y="831"/>
                      <a:pt x="21600" y="1856"/>
                    </a:cubicBezTo>
                    <a:lnTo>
                      <a:pt x="21600" y="19744"/>
                    </a:lnTo>
                    <a:lnTo>
                      <a:pt x="21600" y="19744"/>
                    </a:lnTo>
                    <a:cubicBezTo>
                      <a:pt x="21600" y="20769"/>
                      <a:pt x="20982" y="21600"/>
                      <a:pt x="20219" y="21600"/>
                    </a:cubicBezTo>
                    <a:lnTo>
                      <a:pt x="1381" y="21600"/>
                    </a:lnTo>
                    <a:lnTo>
                      <a:pt x="1381" y="21600"/>
                    </a:lnTo>
                    <a:cubicBezTo>
                      <a:pt x="618" y="21600"/>
                      <a:pt x="0" y="20769"/>
                      <a:pt x="0" y="19744"/>
                    </a:cubicBezTo>
                    <a:close/>
                  </a:path>
                </a:pathLst>
              </a:custGeom>
              <a:solidFill>
                <a:srgbClr val="EDEDED"/>
              </a:solidFill>
              <a:ln w="12700" cap="flat">
                <a:noFill/>
                <a:miter lim="400000"/>
              </a:ln>
              <a:effectLst>
                <a:reflection stA="50000" endPos="40000" dir="5400000" sy="-100000" algn="bl" rotWithShape="0"/>
              </a:effectLst>
            </p:spPr>
            <p:txBody>
              <a:bodyPr wrap="square" lIns="45719" tIns="45719" rIns="45719" bIns="45719" numCol="1" anchor="ctr">
                <a:noAutofit/>
              </a:bodyPr>
              <a:lstStyle/>
              <a:p/>
            </p:txBody>
          </p:sp>
          <p:pic>
            <p:nvPicPr>
              <p:cNvPr id="1091" name="image72.jpeg" descr="image72.jpeg"/>
              <p:cNvPicPr>
                <a:picLocks noChangeAspect="1"/>
              </p:cNvPicPr>
              <p:nvPr/>
            </p:nvPicPr>
            <p:blipFill>
              <a:blip r:embed="rId8"/>
              <a:srcRect b="3"/>
              <a:stretch>
                <a:fillRect/>
              </a:stretch>
            </p:blipFill>
            <p:spPr>
              <a:xfrm rot="5400000">
                <a:off x="-276270" y="276328"/>
                <a:ext cx="2160001" cy="1607344"/>
              </a:xfrm>
              <a:custGeom>
                <a:avLst/>
                <a:gdLst/>
                <a:ahLst/>
                <a:cxnLst>
                  <a:cxn ang="0">
                    <a:pos x="wd2" y="hd2"/>
                  </a:cxn>
                  <a:cxn ang="5400000">
                    <a:pos x="wd2" y="hd2"/>
                  </a:cxn>
                  <a:cxn ang="10800000">
                    <a:pos x="wd2" y="hd2"/>
                  </a:cxn>
                  <a:cxn ang="16200000">
                    <a:pos x="wd2" y="hd2"/>
                  </a:cxn>
                </a:cxnLst>
                <a:rect l="0" t="0" r="r" b="b"/>
                <a:pathLst>
                  <a:path w="21600" h="21600" extrusionOk="0">
                    <a:moveTo>
                      <a:pt x="1381" y="0"/>
                    </a:moveTo>
                    <a:cubicBezTo>
                      <a:pt x="618" y="0"/>
                      <a:pt x="0" y="831"/>
                      <a:pt x="0" y="1856"/>
                    </a:cubicBezTo>
                    <a:lnTo>
                      <a:pt x="0" y="19744"/>
                    </a:lnTo>
                    <a:cubicBezTo>
                      <a:pt x="0" y="20769"/>
                      <a:pt x="618" y="21600"/>
                      <a:pt x="1381" y="21600"/>
                    </a:cubicBezTo>
                    <a:lnTo>
                      <a:pt x="20215" y="21600"/>
                    </a:lnTo>
                    <a:cubicBezTo>
                      <a:pt x="20978" y="21600"/>
                      <a:pt x="21600" y="20769"/>
                      <a:pt x="21600" y="19744"/>
                    </a:cubicBezTo>
                    <a:lnTo>
                      <a:pt x="21600" y="1856"/>
                    </a:lnTo>
                    <a:cubicBezTo>
                      <a:pt x="21600" y="831"/>
                      <a:pt x="20978" y="0"/>
                      <a:pt x="20215" y="0"/>
                    </a:cubicBezTo>
                    <a:lnTo>
                      <a:pt x="1381" y="0"/>
                    </a:lnTo>
                    <a:close/>
                  </a:path>
                </a:pathLst>
              </a:custGeom>
              <a:ln w="12700" cap="flat">
                <a:noFill/>
                <a:miter lim="400000"/>
                <a:headEnd/>
                <a:tailEnd/>
              </a:ln>
              <a:effectLst>
                <a:reflection stA="38000" endPos="40000" dir="5400000" sy="-100000" algn="bl" rotWithShape="0"/>
              </a:effectLst>
            </p:spPr>
          </p:pic>
        </p:grpSp>
        <p:grpSp>
          <p:nvGrpSpPr>
            <p:cNvPr id="1095" name="图片 36"/>
            <p:cNvGrpSpPr/>
            <p:nvPr/>
          </p:nvGrpSpPr>
          <p:grpSpPr>
            <a:xfrm>
              <a:off x="-30" y="-1"/>
              <a:ext cx="1456929" cy="2160001"/>
              <a:chOff x="-29" y="0"/>
              <a:chExt cx="1456928" cy="2160000"/>
            </a:xfrm>
          </p:grpSpPr>
          <p:sp>
            <p:nvSpPr>
              <p:cNvPr id="1093" name="形状"/>
              <p:cNvSpPr/>
              <p:nvPr/>
            </p:nvSpPr>
            <p:spPr>
              <a:xfrm rot="5400000">
                <a:off x="-351551" y="351550"/>
                <a:ext cx="2160001" cy="1456900"/>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561" y="0"/>
                      <a:pt x="1252" y="0"/>
                    </a:cubicBezTo>
                    <a:lnTo>
                      <a:pt x="20348" y="0"/>
                    </a:lnTo>
                    <a:lnTo>
                      <a:pt x="20348" y="0"/>
                    </a:lnTo>
                    <a:cubicBezTo>
                      <a:pt x="21039" y="0"/>
                      <a:pt x="21600" y="831"/>
                      <a:pt x="21600" y="1856"/>
                    </a:cubicBezTo>
                    <a:lnTo>
                      <a:pt x="21600" y="19744"/>
                    </a:lnTo>
                    <a:lnTo>
                      <a:pt x="21600" y="19744"/>
                    </a:lnTo>
                    <a:cubicBezTo>
                      <a:pt x="21600" y="20769"/>
                      <a:pt x="21039" y="21600"/>
                      <a:pt x="20348" y="21600"/>
                    </a:cubicBezTo>
                    <a:lnTo>
                      <a:pt x="1252" y="21600"/>
                    </a:lnTo>
                    <a:lnTo>
                      <a:pt x="1252" y="21600"/>
                    </a:lnTo>
                    <a:cubicBezTo>
                      <a:pt x="561" y="21600"/>
                      <a:pt x="0" y="20769"/>
                      <a:pt x="0" y="19744"/>
                    </a:cubicBezTo>
                    <a:close/>
                  </a:path>
                </a:pathLst>
              </a:custGeom>
              <a:solidFill>
                <a:srgbClr val="EDEDED"/>
              </a:solidFill>
              <a:ln w="12700" cap="flat">
                <a:noFill/>
                <a:miter lim="400000"/>
              </a:ln>
              <a:effectLst>
                <a:reflection stA="50000" endPos="40000" dir="5400000" sy="-100000" algn="bl" rotWithShape="0"/>
              </a:effectLst>
            </p:spPr>
            <p:txBody>
              <a:bodyPr wrap="square" lIns="45719" tIns="45719" rIns="45719" bIns="45719" numCol="1" anchor="ctr">
                <a:noAutofit/>
              </a:bodyPr>
              <a:lstStyle/>
              <a:p/>
            </p:txBody>
          </p:sp>
          <p:pic>
            <p:nvPicPr>
              <p:cNvPr id="1094" name="image73.jpeg" descr="image73.jpeg"/>
              <p:cNvPicPr>
                <a:picLocks noChangeAspect="1"/>
              </p:cNvPicPr>
              <p:nvPr/>
            </p:nvPicPr>
            <p:blipFill>
              <a:blip r:embed="rId9"/>
              <a:srcRect b="10066"/>
              <a:stretch>
                <a:fillRect/>
              </a:stretch>
            </p:blipFill>
            <p:spPr>
              <a:xfrm rot="5400000">
                <a:off x="-351565" y="351535"/>
                <a:ext cx="2160000" cy="1456930"/>
              </a:xfrm>
              <a:custGeom>
                <a:avLst/>
                <a:gdLst/>
                <a:ahLst/>
                <a:cxnLst>
                  <a:cxn ang="0">
                    <a:pos x="wd2" y="hd2"/>
                  </a:cxn>
                  <a:cxn ang="5400000">
                    <a:pos x="wd2" y="hd2"/>
                  </a:cxn>
                  <a:cxn ang="10800000">
                    <a:pos x="wd2" y="hd2"/>
                  </a:cxn>
                  <a:cxn ang="16200000">
                    <a:pos x="wd2" y="hd2"/>
                  </a:cxn>
                </a:cxnLst>
                <a:rect l="0" t="0" r="r" b="b"/>
                <a:pathLst>
                  <a:path w="21600" h="21600" extrusionOk="0">
                    <a:moveTo>
                      <a:pt x="1250" y="0"/>
                    </a:moveTo>
                    <a:cubicBezTo>
                      <a:pt x="559" y="0"/>
                      <a:pt x="0" y="828"/>
                      <a:pt x="0" y="1853"/>
                    </a:cubicBezTo>
                    <a:lnTo>
                      <a:pt x="0" y="19741"/>
                    </a:lnTo>
                    <a:cubicBezTo>
                      <a:pt x="0" y="20766"/>
                      <a:pt x="559" y="21600"/>
                      <a:pt x="1250" y="21600"/>
                    </a:cubicBezTo>
                    <a:lnTo>
                      <a:pt x="20346" y="21600"/>
                    </a:lnTo>
                    <a:cubicBezTo>
                      <a:pt x="21037" y="21600"/>
                      <a:pt x="21600" y="20766"/>
                      <a:pt x="21600" y="19741"/>
                    </a:cubicBezTo>
                    <a:lnTo>
                      <a:pt x="21600" y="1853"/>
                    </a:lnTo>
                    <a:cubicBezTo>
                      <a:pt x="21600" y="828"/>
                      <a:pt x="21037" y="0"/>
                      <a:pt x="20346" y="0"/>
                    </a:cubicBezTo>
                    <a:lnTo>
                      <a:pt x="1250" y="0"/>
                    </a:lnTo>
                    <a:close/>
                  </a:path>
                </a:pathLst>
              </a:custGeom>
              <a:ln w="12700" cap="flat">
                <a:noFill/>
                <a:miter lim="400000"/>
                <a:headEnd/>
                <a:tailEnd/>
              </a:ln>
              <a:effectLst>
                <a:reflection stA="38000" endPos="40000" dir="5400000" sy="-100000" algn="bl" rotWithShape="0"/>
              </a:effectLst>
            </p:spPr>
          </p:pic>
        </p:grpSp>
      </p:grpSp>
      <p:grpSp>
        <p:nvGrpSpPr>
          <p:cNvPr id="1099" name="文本框 37"/>
          <p:cNvGrpSpPr/>
          <p:nvPr/>
        </p:nvGrpSpPr>
        <p:grpSpPr>
          <a:xfrm>
            <a:off x="228599" y="863599"/>
            <a:ext cx="11501122" cy="426721"/>
            <a:chOff x="0" y="0"/>
            <a:chExt cx="11501120" cy="426719"/>
          </a:xfrm>
        </p:grpSpPr>
        <p:sp>
          <p:nvSpPr>
            <p:cNvPr id="1097" name="矩形"/>
            <p:cNvSpPr/>
            <p:nvPr/>
          </p:nvSpPr>
          <p:spPr>
            <a:xfrm>
              <a:off x="-1" y="-1"/>
              <a:ext cx="11501122" cy="426721"/>
            </a:xfrm>
            <a:prstGeom prst="rect">
              <a:avLst/>
            </a:prstGeom>
            <a:noFill/>
            <a:ln w="22225" cap="flat">
              <a:solidFill>
                <a:srgbClr val="FF0000"/>
              </a:solidFill>
              <a:prstDash val="solid"/>
              <a:round/>
            </a:ln>
            <a:effectLst/>
          </p:spPr>
          <p:txBody>
            <a:bodyPr wrap="square" lIns="45719" tIns="45719" rIns="45719" bIns="45719" numCol="1" anchor="t">
              <a:noAutofit/>
            </a:bodyPr>
            <a:lstStyle/>
            <a:p>
              <a:pPr algn="ctr">
                <a:lnSpc>
                  <a:spcPct val="150000"/>
                </a:lnSpc>
                <a:defRPr sz="1200" b="1">
                  <a:solidFill>
                    <a:srgbClr val="FF0000"/>
                  </a:solidFill>
                </a:defRPr>
              </a:pPr>
            </a:p>
          </p:txBody>
        </p:sp>
        <p:sp>
          <p:nvSpPr>
            <p:cNvPr id="1098" name="Magnesium phosphate mortar has been applied in road repair projects in high-altitude and cold regions such as Qinghai and Inner Mongolia."/>
            <p:cNvSpPr txBox="1"/>
            <p:nvPr/>
          </p:nvSpPr>
          <p:spPr>
            <a:xfrm>
              <a:off x="56832" y="11112"/>
              <a:ext cx="11387456" cy="269241"/>
            </a:xfrm>
            <a:prstGeom prst="rect">
              <a:avLst/>
            </a:prstGeom>
            <a:noFill/>
            <a:ln w="12700" cap="flat">
              <a:noFill/>
              <a:miter lim="400000"/>
            </a:ln>
            <a:effectLst/>
          </p:spPr>
          <p:txBody>
            <a:bodyPr wrap="square" lIns="45719" tIns="45719" rIns="45719" bIns="45719" numCol="1" anchor="t">
              <a:spAutoFit/>
            </a:bodyPr>
            <a:lstStyle>
              <a:lvl1pPr marL="457200" indent="-457200" algn="ctr">
                <a:lnSpc>
                  <a:spcPct val="150000"/>
                </a:lnSpc>
                <a:buSzPct val="100000"/>
                <a:buAutoNum type="arabicPeriod"/>
                <a:defRPr sz="1200" b="1">
                  <a:solidFill>
                    <a:srgbClr val="FF0000"/>
                  </a:solidFill>
                </a:defRPr>
              </a:lvl1pPr>
            </a:lstStyle>
            <a:p>
              <a:pPr rtl="1"/>
              <a:r>
                <a:t>טיט פוספט מגנזיום יושם בפרויקטי תיקון כבישים באזורים בגובה רב וקרים כגון צ'ינגהאי ומונגוליה הפנימית.</a:t>
              </a:r>
            </a:p>
          </p:txBody>
        </p:sp>
      </p:gr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1" name="标题 1"/>
          <p:cNvSpPr txBox="1"/>
          <p:nvPr>
            <p:ph type="title"/>
          </p:nvPr>
        </p:nvSpPr>
        <p:spPr>
          <a:xfrm>
            <a:off x="353566" y="136524"/>
            <a:ext cx="8396539" cy="668149"/>
          </a:xfrm>
          <a:prstGeom prst="rect">
            <a:avLst/>
          </a:prstGeom>
        </p:spPr>
        <p:txBody>
          <a:bodyPr/>
          <a:lstStyle/>
          <a:p>
            <a:pPr defTabSz="685800" rtl="1">
              <a:defRPr sz="2100">
                <a:latin typeface="Times New Roman" panose="02020603050405020304"/>
                <a:ea typeface="Times New Roman" panose="02020603050405020304"/>
                <a:cs typeface="Times New Roman" panose="02020603050405020304"/>
                <a:sym typeface="Times New Roman" panose="02020603050405020304"/>
              </a:defRPr>
            </a:pPr>
            <a:r>
              <a:t>2. יישומים הנדסיים של חומרים צמנטיים פוספט-מגנזיום</a:t>
            </a:r>
          </a:p>
        </p:txBody>
      </p:sp>
      <p:pic>
        <p:nvPicPr>
          <p:cNvPr id="1102" name="图片 12" descr="图片 12"/>
          <p:cNvPicPr>
            <a:picLocks noChangeAspect="1"/>
          </p:cNvPicPr>
          <p:nvPr/>
        </p:nvPicPr>
        <p:blipFill>
          <a:blip r:embed="rId1"/>
          <a:stretch>
            <a:fillRect/>
          </a:stretch>
        </p:blipFill>
        <p:spPr>
          <a:xfrm>
            <a:off x="2782570" y="1322019"/>
            <a:ext cx="1687830" cy="2316533"/>
          </a:xfrm>
          <a:prstGeom prst="rect">
            <a:avLst/>
          </a:prstGeom>
          <a:ln w="12700">
            <a:miter lim="400000"/>
            <a:headEnd/>
            <a:tailEnd/>
          </a:ln>
        </p:spPr>
      </p:pic>
      <p:sp>
        <p:nvSpPr>
          <p:cNvPr id="1103" name="文本框 4"/>
          <p:cNvSpPr txBox="1"/>
          <p:nvPr/>
        </p:nvSpPr>
        <p:spPr>
          <a:xfrm>
            <a:off x="3052106" y="991869"/>
            <a:ext cx="1178324" cy="942341"/>
          </a:xfrm>
          <a:prstGeom prst="rect">
            <a:avLst/>
          </a:prstGeom>
          <a:solidFill>
            <a:srgbClr val="FFFFFF"/>
          </a:solidFill>
          <a:ln w="12700">
            <a:solidFill>
              <a:srgbClr val="0C08B8"/>
            </a:solidFill>
          </a:ln>
        </p:spPr>
        <p:txBody>
          <a:bodyPr lIns="45719" rIns="45719">
            <a:spAutoFit/>
          </a:bodyPr>
          <a:lstStyle>
            <a:lvl1pPr algn="ctr">
              <a:defRPr b="1">
                <a:solidFill>
                  <a:srgbClr val="00B050"/>
                </a:solidFill>
                <a:latin typeface="MiSans Bold"/>
                <a:ea typeface="MiSans Bold"/>
                <a:cs typeface="MiSans Bold"/>
                <a:sym typeface="MiSans Bold"/>
              </a:defRPr>
            </a:lvl1pPr>
          </a:lstStyle>
          <a:p>
            <a:pPr rtl="1"/>
            <a:r>
              <a:t>התקנת רשת פלדה</a:t>
            </a:r>
          </a:p>
        </p:txBody>
      </p:sp>
      <p:sp>
        <p:nvSpPr>
          <p:cNvPr id="1104" name="右箭头 15"/>
          <p:cNvSpPr/>
          <p:nvPr/>
        </p:nvSpPr>
        <p:spPr>
          <a:xfrm>
            <a:off x="4342765" y="1054100"/>
            <a:ext cx="532131" cy="215900"/>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05" name="右箭头 18"/>
          <p:cNvSpPr/>
          <p:nvPr/>
        </p:nvSpPr>
        <p:spPr>
          <a:xfrm>
            <a:off x="5927090" y="1054100"/>
            <a:ext cx="575946" cy="22479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pic>
        <p:nvPicPr>
          <p:cNvPr id="1106" name="图片 13" descr="图片 13"/>
          <p:cNvPicPr>
            <a:picLocks noChangeAspect="1"/>
          </p:cNvPicPr>
          <p:nvPr/>
        </p:nvPicPr>
        <p:blipFill>
          <a:blip r:embed="rId2"/>
          <a:stretch>
            <a:fillRect/>
          </a:stretch>
        </p:blipFill>
        <p:spPr>
          <a:xfrm>
            <a:off x="4596507" y="1328484"/>
            <a:ext cx="1642912" cy="2309430"/>
          </a:xfrm>
          <a:prstGeom prst="rect">
            <a:avLst/>
          </a:prstGeom>
          <a:ln w="12700">
            <a:miter lim="400000"/>
            <a:headEnd/>
            <a:tailEnd/>
          </a:ln>
        </p:spPr>
      </p:pic>
      <p:sp>
        <p:nvSpPr>
          <p:cNvPr id="1107" name="文本框 2"/>
          <p:cNvSpPr txBox="1"/>
          <p:nvPr/>
        </p:nvSpPr>
        <p:spPr>
          <a:xfrm>
            <a:off x="4980218" y="991235"/>
            <a:ext cx="809492" cy="662941"/>
          </a:xfrm>
          <a:prstGeom prst="rect">
            <a:avLst/>
          </a:prstGeom>
          <a:solidFill>
            <a:srgbClr val="FFFFFF"/>
          </a:solidFill>
          <a:ln w="12700">
            <a:solidFill>
              <a:srgbClr val="0C08B8"/>
            </a:solidFill>
          </a:ln>
        </p:spPr>
        <p:txBody>
          <a:bodyPr lIns="45719" rIns="45719">
            <a:spAutoFit/>
          </a:bodyPr>
          <a:lstStyle>
            <a:lvl1pPr algn="ctr">
              <a:defRPr b="1">
                <a:solidFill>
                  <a:srgbClr val="00B050"/>
                </a:solidFill>
                <a:latin typeface="MiSans Bold"/>
                <a:ea typeface="MiSans Bold"/>
                <a:cs typeface="MiSans Bold"/>
                <a:sym typeface="MiSans Bold"/>
              </a:defRPr>
            </a:lvl1pPr>
          </a:lstStyle>
          <a:p>
            <a:pPr rtl="1"/>
            <a:r>
              <a:t>תבנית</a:t>
            </a:r>
          </a:p>
        </p:txBody>
      </p:sp>
      <p:pic>
        <p:nvPicPr>
          <p:cNvPr id="1108" name="图片 21" descr="图片 21"/>
          <p:cNvPicPr>
            <a:picLocks noChangeAspect="1"/>
          </p:cNvPicPr>
          <p:nvPr/>
        </p:nvPicPr>
        <p:blipFill>
          <a:blip r:embed="rId3"/>
          <a:stretch>
            <a:fillRect/>
          </a:stretch>
        </p:blipFill>
        <p:spPr>
          <a:xfrm>
            <a:off x="6347459" y="1320818"/>
            <a:ext cx="1805941" cy="2317097"/>
          </a:xfrm>
          <a:prstGeom prst="rect">
            <a:avLst/>
          </a:prstGeom>
          <a:ln w="12700">
            <a:miter lim="400000"/>
            <a:headEnd/>
            <a:tailEnd/>
          </a:ln>
        </p:spPr>
      </p:pic>
      <p:sp>
        <p:nvSpPr>
          <p:cNvPr id="1109" name="文本框 20"/>
          <p:cNvSpPr txBox="1"/>
          <p:nvPr/>
        </p:nvSpPr>
        <p:spPr>
          <a:xfrm>
            <a:off x="6656705" y="996314"/>
            <a:ext cx="1403351" cy="662941"/>
          </a:xfrm>
          <a:prstGeom prst="rect">
            <a:avLst/>
          </a:prstGeom>
          <a:solidFill>
            <a:srgbClr val="FFFFFF"/>
          </a:solidFill>
          <a:ln w="12700">
            <a:solidFill>
              <a:srgbClr val="0C08B8"/>
            </a:solidFill>
          </a:ln>
        </p:spPr>
        <p:txBody>
          <a:bodyPr lIns="45719" rIns="45719">
            <a:spAutoFit/>
          </a:bodyPr>
          <a:lstStyle>
            <a:lvl1pPr algn="ctr">
              <a:defRPr b="1">
                <a:solidFill>
                  <a:srgbClr val="00B050"/>
                </a:solidFill>
                <a:latin typeface="MiSans Bold"/>
                <a:ea typeface="MiSans Bold"/>
                <a:cs typeface="MiSans Bold"/>
                <a:sym typeface="MiSans Bold"/>
              </a:defRPr>
            </a:lvl1pPr>
          </a:lstStyle>
          <a:p>
            <a:pPr rtl="1"/>
            <a:r>
              <a:t>דיוס עליון</a:t>
            </a:r>
          </a:p>
        </p:txBody>
      </p:sp>
      <p:grpSp>
        <p:nvGrpSpPr>
          <p:cNvPr id="1112" name="组合 55"/>
          <p:cNvGrpSpPr/>
          <p:nvPr/>
        </p:nvGrpSpPr>
        <p:grpSpPr>
          <a:xfrm>
            <a:off x="8275573" y="1320819"/>
            <a:ext cx="3678137" cy="2333626"/>
            <a:chOff x="0" y="0"/>
            <a:chExt cx="3678136" cy="2333626"/>
          </a:xfrm>
        </p:grpSpPr>
        <p:pic>
          <p:nvPicPr>
            <p:cNvPr id="1110" name="图片 19" descr="图片 19"/>
            <p:cNvPicPr>
              <a:picLocks noChangeAspect="1"/>
            </p:cNvPicPr>
            <p:nvPr/>
          </p:nvPicPr>
          <p:blipFill>
            <a:blip r:embed="rId4"/>
            <a:stretch>
              <a:fillRect/>
            </a:stretch>
          </p:blipFill>
          <p:spPr>
            <a:xfrm>
              <a:off x="-1" y="7664"/>
              <a:ext cx="1805940" cy="2325963"/>
            </a:xfrm>
            <a:prstGeom prst="rect">
              <a:avLst/>
            </a:prstGeom>
            <a:ln w="12700" cap="flat">
              <a:noFill/>
              <a:miter lim="400000"/>
              <a:headEnd/>
              <a:tailEnd/>
            </a:ln>
            <a:effectLst/>
          </p:spPr>
        </p:pic>
        <p:pic>
          <p:nvPicPr>
            <p:cNvPr id="1111" name="图片 20" descr="图片 20"/>
            <p:cNvPicPr>
              <a:picLocks noChangeAspect="1"/>
            </p:cNvPicPr>
            <p:nvPr/>
          </p:nvPicPr>
          <p:blipFill>
            <a:blip r:embed="rId5"/>
            <a:stretch>
              <a:fillRect/>
            </a:stretch>
          </p:blipFill>
          <p:spPr>
            <a:xfrm>
              <a:off x="1805939" y="-1"/>
              <a:ext cx="1872197" cy="2315649"/>
            </a:xfrm>
            <a:prstGeom prst="rect">
              <a:avLst/>
            </a:prstGeom>
            <a:ln w="12700" cap="flat">
              <a:noFill/>
              <a:miter lim="400000"/>
              <a:headEnd/>
              <a:tailEnd/>
            </a:ln>
            <a:effectLst/>
          </p:spPr>
        </p:pic>
      </p:grpSp>
      <p:grpSp>
        <p:nvGrpSpPr>
          <p:cNvPr id="1115" name="文本框 1"/>
          <p:cNvGrpSpPr/>
          <p:nvPr/>
        </p:nvGrpSpPr>
        <p:grpSpPr>
          <a:xfrm>
            <a:off x="8750300" y="992504"/>
            <a:ext cx="2755900" cy="946787"/>
            <a:chOff x="0" y="0"/>
            <a:chExt cx="2755900" cy="946785"/>
          </a:xfrm>
        </p:grpSpPr>
        <p:sp>
          <p:nvSpPr>
            <p:cNvPr id="1113" name="矩形"/>
            <p:cNvSpPr/>
            <p:nvPr/>
          </p:nvSpPr>
          <p:spPr>
            <a:xfrm>
              <a:off x="0" y="-1"/>
              <a:ext cx="2755900" cy="946787"/>
            </a:xfrm>
            <a:prstGeom prst="rect">
              <a:avLst/>
            </a:prstGeom>
            <a:solidFill>
              <a:srgbClr val="FFFFFF"/>
            </a:solidFill>
            <a:ln w="12700" cap="flat">
              <a:solidFill>
                <a:srgbClr val="0C08B8"/>
              </a:solidFill>
              <a:prstDash val="solid"/>
              <a:round/>
            </a:ln>
            <a:effectLst/>
          </p:spPr>
          <p:txBody>
            <a:bodyPr wrap="square" lIns="45719" tIns="45719" rIns="45719" bIns="45719" numCol="1" anchor="t">
              <a:noAutofit/>
            </a:bodyPr>
            <a:lstStyle/>
            <a:p>
              <a:pPr algn="ctr">
                <a:defRPr b="1">
                  <a:solidFill>
                    <a:srgbClr val="00B050"/>
                  </a:solidFill>
                  <a:latin typeface="MiSans Bold"/>
                  <a:ea typeface="MiSans Bold"/>
                  <a:cs typeface="MiSans Bold"/>
                  <a:sym typeface="MiSans Bold"/>
                </a:defRPr>
              </a:pPr>
            </a:p>
          </p:txBody>
        </p:sp>
        <p:sp>
          <p:nvSpPr>
            <p:cNvPr id="1114" name="Demolding in 2 hours with good apparent quality"/>
            <p:cNvSpPr txBox="1"/>
            <p:nvPr/>
          </p:nvSpPr>
          <p:spPr>
            <a:xfrm>
              <a:off x="52069" y="6349"/>
              <a:ext cx="2651762" cy="929641"/>
            </a:xfrm>
            <a:prstGeom prst="rect">
              <a:avLst/>
            </a:prstGeom>
            <a:noFill/>
            <a:ln w="12700" cap="flat">
              <a:noFill/>
              <a:miter lim="400000"/>
            </a:ln>
            <a:effectLst/>
          </p:spPr>
          <p:txBody>
            <a:bodyPr wrap="square" lIns="45719" tIns="45719" rIns="45719" bIns="45719" numCol="1" anchor="t">
              <a:spAutoFit/>
            </a:bodyPr>
            <a:lstStyle>
              <a:lvl1pPr algn="ctr">
                <a:defRPr b="1">
                  <a:solidFill>
                    <a:srgbClr val="00B050"/>
                  </a:solidFill>
                  <a:latin typeface="MiSans Bold"/>
                  <a:ea typeface="MiSans Bold"/>
                  <a:cs typeface="MiSans Bold"/>
                  <a:sym typeface="MiSans Bold"/>
                </a:defRPr>
              </a:lvl1pPr>
            </a:lstStyle>
            <a:p>
              <a:pPr rtl="1"/>
              <a:r>
                <a:t>הסרת תבנית תוך שעתיים עם איכות נראית טובה</a:t>
              </a:r>
            </a:p>
          </p:txBody>
        </p:sp>
      </p:grpSp>
      <p:grpSp>
        <p:nvGrpSpPr>
          <p:cNvPr id="1118" name="文本框 23"/>
          <p:cNvGrpSpPr/>
          <p:nvPr/>
        </p:nvGrpSpPr>
        <p:grpSpPr>
          <a:xfrm>
            <a:off x="1752599" y="3568512"/>
            <a:ext cx="10201111" cy="689357"/>
            <a:chOff x="0" y="0"/>
            <a:chExt cx="10201109" cy="689355"/>
          </a:xfrm>
        </p:grpSpPr>
        <p:sp>
          <p:nvSpPr>
            <p:cNvPr id="1116" name="矩形"/>
            <p:cNvSpPr/>
            <p:nvPr/>
          </p:nvSpPr>
          <p:spPr>
            <a:xfrm>
              <a:off x="0" y="106407"/>
              <a:ext cx="10201110" cy="476542"/>
            </a:xfrm>
            <a:prstGeom prst="rect">
              <a:avLst/>
            </a:prstGeom>
            <a:solidFill>
              <a:srgbClr val="00B0F0">
                <a:alpha val="73000"/>
              </a:srgbClr>
            </a:solidFill>
            <a:ln w="12700" cap="flat">
              <a:noFill/>
              <a:miter lim="400000"/>
            </a:ln>
            <a:effectLst>
              <a:outerShdw blurRad="38100" dist="20000" dir="5400000" rotWithShape="0">
                <a:srgbClr val="000000">
                  <a:alpha val="38000"/>
                </a:srgbClr>
              </a:outerShdw>
            </a:effectLst>
          </p:spPr>
          <p:txBody>
            <a:bodyPr wrap="square" lIns="45719" tIns="45719" rIns="45719" bIns="45719" numCol="1" anchor="ctr">
              <a:noAutofit/>
            </a:bodyPr>
            <a:lstStyle/>
            <a:p>
              <a:pPr algn="ctr">
                <a:lnSpc>
                  <a:spcPct val="114000"/>
                </a:lnSpc>
                <a:defRPr b="1">
                  <a:solidFill>
                    <a:srgbClr val="FFFF00"/>
                  </a:solidFill>
                </a:defRPr>
              </a:pPr>
            </a:p>
          </p:txBody>
        </p:sp>
        <p:sp>
          <p:nvSpPr>
            <p:cNvPr id="1117" name="Grouting/grouting process: Early strength and excellent fluidity, used for slope stabilization, tunnel lining, or shield segment protection"/>
            <p:cNvSpPr txBox="1"/>
            <p:nvPr/>
          </p:nvSpPr>
          <p:spPr>
            <a:xfrm>
              <a:off x="45719" y="0"/>
              <a:ext cx="10109671" cy="689356"/>
            </a:xfrm>
            <a:prstGeom prst="rect">
              <a:avLst/>
            </a:prstGeom>
            <a:noFill/>
            <a:ln w="12700" cap="flat">
              <a:noFill/>
              <a:miter lim="400000"/>
            </a:ln>
            <a:effectLst/>
          </p:spPr>
          <p:txBody>
            <a:bodyPr wrap="square" lIns="45719" tIns="45719" rIns="45719" bIns="45719" numCol="1" anchor="ctr">
              <a:spAutoFit/>
            </a:bodyPr>
            <a:lstStyle>
              <a:lvl1pPr algn="ctr">
                <a:lnSpc>
                  <a:spcPct val="114000"/>
                </a:lnSpc>
                <a:defRPr b="1">
                  <a:solidFill>
                    <a:srgbClr val="FFFF00"/>
                  </a:solidFill>
                </a:defRPr>
              </a:lvl1pPr>
            </a:lstStyle>
            <a:p>
              <a:pPr rtl="1"/>
              <a:r>
                <a:t>תהליך דיוס: חוזק מוקדם וזרימה מצוינת, משמש לייצוב מדרונות, דיפון מנהרות או הגנת מקטעי מגן</a:t>
              </a:r>
            </a:p>
          </p:txBody>
        </p:sp>
      </p:grpSp>
      <p:grpSp>
        <p:nvGrpSpPr>
          <p:cNvPr id="1121" name="组合 25"/>
          <p:cNvGrpSpPr/>
          <p:nvPr/>
        </p:nvGrpSpPr>
        <p:grpSpPr>
          <a:xfrm>
            <a:off x="187116" y="1022349"/>
            <a:ext cx="2478686" cy="2987041"/>
            <a:chOff x="0" y="0"/>
            <a:chExt cx="2478685" cy="2987040"/>
          </a:xfrm>
        </p:grpSpPr>
        <p:pic>
          <p:nvPicPr>
            <p:cNvPr id="1119" name="图片 24" descr="图片 24"/>
            <p:cNvPicPr>
              <a:picLocks noChangeAspect="1"/>
            </p:cNvPicPr>
            <p:nvPr/>
          </p:nvPicPr>
          <p:blipFill>
            <a:blip r:embed="rId6"/>
            <a:srcRect t="20850"/>
            <a:stretch>
              <a:fillRect/>
            </a:stretch>
          </p:blipFill>
          <p:spPr>
            <a:xfrm>
              <a:off x="0" y="0"/>
              <a:ext cx="2478686" cy="2615566"/>
            </a:xfrm>
            <a:prstGeom prst="rect">
              <a:avLst/>
            </a:prstGeom>
            <a:ln w="12700" cap="flat">
              <a:noFill/>
              <a:miter lim="400000"/>
              <a:headEnd/>
              <a:tailEnd/>
            </a:ln>
            <a:effectLst/>
          </p:spPr>
        </p:pic>
        <p:sp>
          <p:nvSpPr>
            <p:cNvPr id="1120" name="文本框 27"/>
            <p:cNvSpPr txBox="1"/>
            <p:nvPr/>
          </p:nvSpPr>
          <p:spPr>
            <a:xfrm>
              <a:off x="10794" y="2616200"/>
              <a:ext cx="1741806" cy="370841"/>
            </a:xfrm>
            <a:prstGeom prst="rect">
              <a:avLst/>
            </a:prstGeom>
            <a:noFill/>
            <a:ln w="12700" cap="flat">
              <a:noFill/>
              <a:miter lim="400000"/>
            </a:ln>
            <a:effectLst/>
          </p:spPr>
          <p:txBody>
            <a:bodyPr wrap="square" lIns="45719" tIns="45719" rIns="45719" bIns="45719" numCol="1" anchor="t">
              <a:spAutoFit/>
            </a:bodyPr>
            <a:lstStyle>
              <a:lvl1pPr>
                <a:defRPr b="1">
                  <a:solidFill>
                    <a:srgbClr val="C00000"/>
                  </a:solidFill>
                </a:defRPr>
              </a:lvl1pPr>
            </a:lstStyle>
            <a:p>
              <a:pPr rtl="1"/>
              <a:r>
                <a:t>פילוס עצמי</a:t>
              </a:r>
            </a:p>
          </p:txBody>
        </p:sp>
      </p:grpSp>
      <p:grpSp>
        <p:nvGrpSpPr>
          <p:cNvPr id="1127" name="组合 31"/>
          <p:cNvGrpSpPr/>
          <p:nvPr/>
        </p:nvGrpSpPr>
        <p:grpSpPr>
          <a:xfrm>
            <a:off x="288644" y="4191000"/>
            <a:ext cx="11481032" cy="2093624"/>
            <a:chOff x="0" y="0"/>
            <a:chExt cx="11481032" cy="2093623"/>
          </a:xfrm>
        </p:grpSpPr>
        <p:pic>
          <p:nvPicPr>
            <p:cNvPr id="1122" name="图片 7" descr="图片 7"/>
            <p:cNvPicPr>
              <a:picLocks noChangeAspect="1"/>
            </p:cNvPicPr>
            <p:nvPr/>
          </p:nvPicPr>
          <p:blipFill>
            <a:blip r:embed="rId7"/>
            <a:stretch>
              <a:fillRect/>
            </a:stretch>
          </p:blipFill>
          <p:spPr>
            <a:xfrm>
              <a:off x="-1" y="11150"/>
              <a:ext cx="2109750" cy="2082474"/>
            </a:xfrm>
            <a:prstGeom prst="rect">
              <a:avLst/>
            </a:prstGeom>
            <a:ln w="12700" cap="flat">
              <a:noFill/>
              <a:miter lim="400000"/>
              <a:headEnd/>
              <a:tailEnd/>
            </a:ln>
            <a:effectLst/>
          </p:spPr>
        </p:pic>
        <p:pic>
          <p:nvPicPr>
            <p:cNvPr id="1123" name="图片 6" descr="图片 6"/>
            <p:cNvPicPr>
              <a:picLocks noChangeAspect="1"/>
            </p:cNvPicPr>
            <p:nvPr/>
          </p:nvPicPr>
          <p:blipFill>
            <a:blip r:embed="rId8"/>
            <a:srcRect l="10505" r="26277"/>
            <a:stretch>
              <a:fillRect/>
            </a:stretch>
          </p:blipFill>
          <p:spPr>
            <a:xfrm>
              <a:off x="2254663" y="965"/>
              <a:ext cx="2278162" cy="2082474"/>
            </a:xfrm>
            <a:prstGeom prst="rect">
              <a:avLst/>
            </a:prstGeom>
            <a:ln w="12700" cap="flat">
              <a:noFill/>
              <a:miter lim="400000"/>
              <a:headEnd/>
              <a:tailEnd/>
            </a:ln>
            <a:effectLst/>
          </p:spPr>
        </p:pic>
        <p:pic>
          <p:nvPicPr>
            <p:cNvPr id="1124" name="c736fad33ef422c9b8e4b3e23092446b" descr="c736fad33ef422c9b8e4b3e23092446b"/>
            <p:cNvPicPr>
              <a:picLocks noChangeAspect="1"/>
            </p:cNvPicPr>
            <p:nvPr/>
          </p:nvPicPr>
          <p:blipFill>
            <a:blip r:embed="rId9"/>
            <a:srcRect l="40706"/>
            <a:stretch>
              <a:fillRect/>
            </a:stretch>
          </p:blipFill>
          <p:spPr>
            <a:xfrm>
              <a:off x="4717290" y="4466"/>
              <a:ext cx="2383396" cy="2078972"/>
            </a:xfrm>
            <a:prstGeom prst="rect">
              <a:avLst/>
            </a:prstGeom>
            <a:ln w="12700" cap="flat">
              <a:noFill/>
              <a:miter lim="400000"/>
              <a:headEnd/>
              <a:tailEnd/>
            </a:ln>
            <a:effectLst/>
          </p:spPr>
        </p:pic>
        <p:pic>
          <p:nvPicPr>
            <p:cNvPr id="1125" name="图片 1" descr="图片 1"/>
            <p:cNvPicPr>
              <a:picLocks noChangeAspect="1"/>
            </p:cNvPicPr>
            <p:nvPr/>
          </p:nvPicPr>
          <p:blipFill>
            <a:blip r:embed="rId10"/>
            <a:srcRect l="7312" r="17939"/>
            <a:stretch>
              <a:fillRect/>
            </a:stretch>
          </p:blipFill>
          <p:spPr>
            <a:xfrm>
              <a:off x="7229754" y="1"/>
              <a:ext cx="1953262" cy="2078972"/>
            </a:xfrm>
            <a:prstGeom prst="rect">
              <a:avLst/>
            </a:prstGeom>
            <a:ln w="12700" cap="flat">
              <a:noFill/>
              <a:miter lim="400000"/>
              <a:headEnd/>
              <a:tailEnd/>
            </a:ln>
            <a:effectLst/>
          </p:spPr>
        </p:pic>
        <p:pic>
          <p:nvPicPr>
            <p:cNvPr id="1126" name="图片 10" descr="图片 10"/>
            <p:cNvPicPr>
              <a:picLocks noChangeAspect="1"/>
            </p:cNvPicPr>
            <p:nvPr/>
          </p:nvPicPr>
          <p:blipFill>
            <a:blip r:embed="rId11"/>
            <a:srcRect l="49632" t="7643" r="8440" b="797"/>
            <a:stretch>
              <a:fillRect/>
            </a:stretch>
          </p:blipFill>
          <p:spPr>
            <a:xfrm>
              <a:off x="9464955" y="0"/>
              <a:ext cx="2016077" cy="2078971"/>
            </a:xfrm>
            <a:prstGeom prst="rect">
              <a:avLst/>
            </a:prstGeom>
            <a:ln w="12700" cap="flat">
              <a:noFill/>
              <a:miter lim="400000"/>
              <a:headEnd/>
              <a:tailEnd/>
            </a:ln>
            <a:effectLst/>
          </p:spPr>
        </p:pic>
      </p:grpSp>
      <p:sp>
        <p:nvSpPr>
          <p:cNvPr id="1128" name="文本框 44"/>
          <p:cNvSpPr txBox="1"/>
          <p:nvPr/>
        </p:nvSpPr>
        <p:spPr>
          <a:xfrm>
            <a:off x="5951854" y="6300492"/>
            <a:ext cx="705168" cy="3835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ניקוז מים</a:t>
            </a:r>
          </a:p>
        </p:txBody>
      </p:sp>
      <p:sp>
        <p:nvSpPr>
          <p:cNvPr id="1129" name="文本框 46"/>
          <p:cNvSpPr txBox="1"/>
          <p:nvPr/>
        </p:nvSpPr>
        <p:spPr>
          <a:xfrm>
            <a:off x="8153399" y="6300492"/>
            <a:ext cx="666165" cy="2438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נוזל</a:t>
            </a:r>
          </a:p>
        </p:txBody>
      </p:sp>
      <p:sp>
        <p:nvSpPr>
          <p:cNvPr id="1130" name="文本框 48"/>
          <p:cNvSpPr txBox="1"/>
          <p:nvPr/>
        </p:nvSpPr>
        <p:spPr>
          <a:xfrm>
            <a:off x="3139793" y="6300668"/>
            <a:ext cx="1341134" cy="2438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ערבוב, דיוס</a:t>
            </a:r>
          </a:p>
        </p:txBody>
      </p:sp>
      <p:sp>
        <p:nvSpPr>
          <p:cNvPr id="1131" name="文本框 50"/>
          <p:cNvSpPr txBox="1"/>
          <p:nvPr/>
        </p:nvSpPr>
        <p:spPr>
          <a:xfrm>
            <a:off x="934548" y="6309643"/>
            <a:ext cx="643858" cy="2438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נקבובית</a:t>
            </a:r>
          </a:p>
        </p:txBody>
      </p:sp>
      <p:sp>
        <p:nvSpPr>
          <p:cNvPr id="1132" name="文本框 51"/>
          <p:cNvSpPr txBox="1"/>
          <p:nvPr/>
        </p:nvSpPr>
        <p:spPr>
          <a:xfrm>
            <a:off x="9677400" y="6309643"/>
            <a:ext cx="2209800" cy="3835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מבחן כוח עיגון לשלושה ימים עבר</a:t>
            </a:r>
          </a:p>
        </p:txBody>
      </p:sp>
      <p:sp>
        <p:nvSpPr>
          <p:cNvPr id="1133" name="右箭头 31"/>
          <p:cNvSpPr/>
          <p:nvPr/>
        </p:nvSpPr>
        <p:spPr>
          <a:xfrm>
            <a:off x="8949000" y="6371399"/>
            <a:ext cx="576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34" name="右箭头 31"/>
          <p:cNvSpPr/>
          <p:nvPr/>
        </p:nvSpPr>
        <p:spPr>
          <a:xfrm>
            <a:off x="1828800" y="6385259"/>
            <a:ext cx="1080000"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35" name="右箭头 31"/>
          <p:cNvSpPr/>
          <p:nvPr/>
        </p:nvSpPr>
        <p:spPr>
          <a:xfrm>
            <a:off x="4706999" y="6371399"/>
            <a:ext cx="1008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36" name="右箭头 31"/>
          <p:cNvSpPr/>
          <p:nvPr/>
        </p:nvSpPr>
        <p:spPr>
          <a:xfrm>
            <a:off x="6858000" y="6385259"/>
            <a:ext cx="1080000"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8" name="标题 1"/>
          <p:cNvSpPr txBox="1"/>
          <p:nvPr>
            <p:ph type="title"/>
          </p:nvPr>
        </p:nvSpPr>
        <p:spPr>
          <a:xfrm>
            <a:off x="353566" y="136524"/>
            <a:ext cx="8396539" cy="668149"/>
          </a:xfrm>
          <a:prstGeom prst="rect">
            <a:avLst/>
          </a:prstGeom>
        </p:spPr>
        <p:txBody>
          <a:bodyPr/>
          <a:lstStyle/>
          <a:p>
            <a:pPr defTabSz="685800" rtl="1">
              <a:defRPr sz="2100">
                <a:latin typeface="Times New Roman" panose="02020603050405020304"/>
                <a:ea typeface="Times New Roman" panose="02020603050405020304"/>
                <a:cs typeface="Times New Roman" panose="02020603050405020304"/>
                <a:sym typeface="Times New Roman" panose="02020603050405020304"/>
              </a:defRPr>
            </a:pPr>
            <a:r>
              <a:t>2. יישומים הנדסיים של חומרים צמנטיים פוספט-מגנזיום</a:t>
            </a:r>
          </a:p>
        </p:txBody>
      </p:sp>
      <p:pic>
        <p:nvPicPr>
          <p:cNvPr id="1139" name="图片 15" descr="图片 15"/>
          <p:cNvPicPr>
            <a:picLocks noChangeAspect="1"/>
          </p:cNvPicPr>
          <p:nvPr/>
        </p:nvPicPr>
        <p:blipFill>
          <a:blip r:embed="rId1"/>
          <a:stretch>
            <a:fillRect/>
          </a:stretch>
        </p:blipFill>
        <p:spPr>
          <a:xfrm>
            <a:off x="304800" y="1142997"/>
            <a:ext cx="1295400" cy="2410294"/>
          </a:xfrm>
          <a:prstGeom prst="rect">
            <a:avLst/>
          </a:prstGeom>
          <a:ln w="12700">
            <a:miter lim="400000"/>
            <a:headEnd/>
            <a:tailEnd/>
          </a:ln>
        </p:spPr>
      </p:pic>
      <p:pic>
        <p:nvPicPr>
          <p:cNvPr id="1140" name="Picture 3" descr="Picture 3"/>
          <p:cNvPicPr>
            <a:picLocks noChangeAspect="1"/>
          </p:cNvPicPr>
          <p:nvPr/>
        </p:nvPicPr>
        <p:blipFill>
          <a:blip r:embed="rId2"/>
          <a:stretch>
            <a:fillRect/>
          </a:stretch>
        </p:blipFill>
        <p:spPr>
          <a:xfrm>
            <a:off x="304800" y="4194542"/>
            <a:ext cx="1847570" cy="2067776"/>
          </a:xfrm>
          <a:prstGeom prst="rect">
            <a:avLst/>
          </a:prstGeom>
          <a:ln w="12700">
            <a:miter lim="400000"/>
            <a:headEnd/>
            <a:tailEnd/>
          </a:ln>
        </p:spPr>
      </p:pic>
      <p:pic>
        <p:nvPicPr>
          <p:cNvPr id="1141" name="Picture 4" descr="Picture 4"/>
          <p:cNvPicPr>
            <a:picLocks noChangeAspect="1"/>
          </p:cNvPicPr>
          <p:nvPr/>
        </p:nvPicPr>
        <p:blipFill>
          <a:blip r:embed="rId3"/>
          <a:stretch>
            <a:fillRect/>
          </a:stretch>
        </p:blipFill>
        <p:spPr>
          <a:xfrm>
            <a:off x="2313359" y="4203779"/>
            <a:ext cx="3094534" cy="2058540"/>
          </a:xfrm>
          <a:prstGeom prst="rect">
            <a:avLst/>
          </a:prstGeom>
          <a:ln w="12700">
            <a:miter lim="400000"/>
            <a:headEnd/>
            <a:tailEnd/>
          </a:ln>
        </p:spPr>
      </p:pic>
      <p:pic>
        <p:nvPicPr>
          <p:cNvPr id="1142" name="Picture 6" descr="Picture 6"/>
          <p:cNvPicPr>
            <a:picLocks noChangeAspect="1"/>
          </p:cNvPicPr>
          <p:nvPr/>
        </p:nvPicPr>
        <p:blipFill>
          <a:blip r:embed="rId4"/>
          <a:stretch>
            <a:fillRect/>
          </a:stretch>
        </p:blipFill>
        <p:spPr>
          <a:xfrm>
            <a:off x="5548100" y="4203777"/>
            <a:ext cx="3854223" cy="2058540"/>
          </a:xfrm>
          <a:prstGeom prst="rect">
            <a:avLst/>
          </a:prstGeom>
          <a:ln w="12700">
            <a:miter lim="400000"/>
            <a:headEnd/>
            <a:tailEnd/>
          </a:ln>
        </p:spPr>
      </p:pic>
      <p:pic>
        <p:nvPicPr>
          <p:cNvPr id="1143" name="Picture 1" descr="Picture 1"/>
          <p:cNvPicPr>
            <a:picLocks noChangeAspect="1"/>
          </p:cNvPicPr>
          <p:nvPr/>
        </p:nvPicPr>
        <p:blipFill>
          <a:blip r:embed="rId5"/>
          <a:stretch>
            <a:fillRect/>
          </a:stretch>
        </p:blipFill>
        <p:spPr>
          <a:xfrm>
            <a:off x="9682398" y="4203777"/>
            <a:ext cx="1900002" cy="2041057"/>
          </a:xfrm>
          <a:prstGeom prst="rect">
            <a:avLst/>
          </a:prstGeom>
          <a:ln w="12700">
            <a:miter lim="400000"/>
            <a:headEnd/>
            <a:tailEnd/>
          </a:ln>
        </p:spPr>
      </p:pic>
      <p:sp>
        <p:nvSpPr>
          <p:cNvPr id="1144" name="直接连接符 15"/>
          <p:cNvSpPr/>
          <p:nvPr/>
        </p:nvSpPr>
        <p:spPr>
          <a:xfrm>
            <a:off x="1163665" y="1905000"/>
            <a:ext cx="436535" cy="0"/>
          </a:xfrm>
          <a:prstGeom prst="line">
            <a:avLst/>
          </a:prstGeom>
          <a:ln w="28575">
            <a:solidFill>
              <a:srgbClr val="FF0000"/>
            </a:solidFill>
          </a:ln>
        </p:spPr>
        <p:txBody>
          <a:bodyPr lIns="45719" rIns="45719"/>
          <a:lstStyle/>
          <a:p/>
        </p:txBody>
      </p:sp>
      <p:sp>
        <p:nvSpPr>
          <p:cNvPr id="1145" name="直接连接符 16"/>
          <p:cNvSpPr/>
          <p:nvPr/>
        </p:nvSpPr>
        <p:spPr>
          <a:xfrm>
            <a:off x="1163665" y="2895600"/>
            <a:ext cx="436535" cy="0"/>
          </a:xfrm>
          <a:prstGeom prst="line">
            <a:avLst/>
          </a:prstGeom>
          <a:ln w="28575">
            <a:solidFill>
              <a:srgbClr val="FF0000"/>
            </a:solidFill>
          </a:ln>
        </p:spPr>
        <p:txBody>
          <a:bodyPr lIns="45719" rIns="45719"/>
          <a:lstStyle/>
          <a:p/>
        </p:txBody>
      </p:sp>
      <p:sp>
        <p:nvSpPr>
          <p:cNvPr id="1146" name="直接连接符 17"/>
          <p:cNvSpPr/>
          <p:nvPr/>
        </p:nvSpPr>
        <p:spPr>
          <a:xfrm flipH="1">
            <a:off x="1381932" y="1905000"/>
            <a:ext cx="1" cy="990601"/>
          </a:xfrm>
          <a:prstGeom prst="line">
            <a:avLst/>
          </a:prstGeom>
          <a:ln w="28575">
            <a:solidFill>
              <a:srgbClr val="FF0000"/>
            </a:solidFill>
            <a:headEnd type="stealth"/>
            <a:tailEnd type="stealth"/>
          </a:ln>
        </p:spPr>
        <p:txBody>
          <a:bodyPr lIns="45719" rIns="45719"/>
          <a:lstStyle/>
          <a:p/>
        </p:txBody>
      </p:sp>
      <p:sp>
        <p:nvSpPr>
          <p:cNvPr id="1147" name="文本框 18"/>
          <p:cNvSpPr txBox="1"/>
          <p:nvPr/>
        </p:nvSpPr>
        <p:spPr>
          <a:xfrm>
            <a:off x="508342" y="2249577"/>
            <a:ext cx="892074" cy="370841"/>
          </a:xfrm>
          <a:prstGeom prst="rect">
            <a:avLst/>
          </a:prstGeom>
          <a:ln w="12700">
            <a:miter lim="400000"/>
          </a:ln>
        </p:spPr>
        <p:txBody>
          <a:bodyPr wrap="none" lIns="45719" rIns="45719">
            <a:spAutoFit/>
          </a:bodyPr>
          <a:lstStyle>
            <a:lvl1pPr>
              <a:defRPr b="1">
                <a:solidFill>
                  <a:srgbClr val="FF0000"/>
                </a:solidFill>
              </a:defRPr>
            </a:lvl1pPr>
          </a:lstStyle>
          <a:p>
            <a:r>
              <a:t>200mm</a:t>
            </a:r>
          </a:p>
        </p:txBody>
      </p:sp>
      <p:graphicFrame>
        <p:nvGraphicFramePr>
          <p:cNvPr id="1148" name="表格 19"/>
          <p:cNvGraphicFramePr/>
          <p:nvPr/>
        </p:nvGraphicFramePr>
        <p:xfrm>
          <a:off x="6934200" y="1196366"/>
          <a:ext cx="4922803" cy="1209675"/>
        </p:xfrm>
        <a:graphic>
          <a:graphicData uri="http://schemas.openxmlformats.org/drawingml/2006/table">
            <a:tbl>
              <a:tblPr>
                <a:tableStyleId>{4C3C2611-4C71-4FC5-86AE-919BDF0F9419}</a:tableStyleId>
              </a:tblPr>
              <a:tblGrid>
                <a:gridCol w="433011"/>
                <a:gridCol w="651675"/>
                <a:gridCol w="500624"/>
                <a:gridCol w="750936"/>
                <a:gridCol w="750936"/>
                <a:gridCol w="834373"/>
                <a:gridCol w="1001247"/>
              </a:tblGrid>
              <a:tr h="339725">
                <a:tc>
                  <a:txBody>
                    <a:bodyPr/>
                    <a:lstStyle/>
                    <a:p>
                      <a:pPr algn="ctr" rtl="1">
                        <a:lnSpc>
                          <a:spcPct val="150000"/>
                        </a:lnSpc>
                        <a:defRPr sz="1800"/>
                      </a:pPr>
                      <a:r>
                        <a:rPr sz="800">
                          <a:sym typeface="MiSans" panose="00000500000000000000" charset="-122"/>
                        </a:rPr>
                        <a:t>מס'</a:t>
                      </a:r>
                      <a:endParaRPr sz="800">
                        <a:sym typeface="MiSans" panose="00000500000000000000" charset="-122"/>
                      </a:endParaRP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a:lnSpc>
                          <a:spcPct val="150000"/>
                        </a:lnSpc>
                        <a:defRPr sz="800">
                          <a:sym typeface="MiSans" panose="00000500000000000000" charset="-122"/>
                        </a:defRPr>
                      </a:pPr>
                      <a:r>
                        <a:t>MPC</a:t>
                      </a:r>
                      <a:endParaRPr sz="1600"/>
                    </a:p>
                    <a:p>
                      <a:pPr algn="ctr">
                        <a:lnSpc>
                          <a:spcPct val="150000"/>
                        </a:lnSpc>
                        <a:defRPr sz="800">
                          <a:sym typeface="MiSans" panose="00000500000000000000" charset="-122"/>
                        </a:defRPr>
                      </a:pPr>
                      <a:r>
                        <a:t>(%)</a:t>
                      </a: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a:lnSpc>
                          <a:spcPct val="150000"/>
                        </a:lnSpc>
                        <a:defRPr sz="800">
                          <a:sym typeface="MiSans" panose="00000500000000000000" charset="-122"/>
                        </a:defRPr>
                      </a:pPr>
                      <a:r>
                        <a:t>FA</a:t>
                      </a:r>
                      <a:endParaRPr sz="1600"/>
                    </a:p>
                    <a:p>
                      <a:pPr algn="ctr">
                        <a:lnSpc>
                          <a:spcPct val="150000"/>
                        </a:lnSpc>
                        <a:defRPr sz="800">
                          <a:sym typeface="MiSans" panose="00000500000000000000" charset="-122"/>
                        </a:defRPr>
                      </a:pPr>
                      <a:r>
                        <a:t>(%)</a:t>
                      </a: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rtl="1">
                        <a:lnSpc>
                          <a:spcPct val="150000"/>
                        </a:lnSpc>
                        <a:defRPr sz="1800"/>
                      </a:pPr>
                      <a:r>
                        <a:rPr sz="800">
                          <a:sym typeface="MiSans" panose="00000500000000000000" charset="-122"/>
                        </a:rPr>
                        <a:t>יחס מים-מלט</a:t>
                      </a:r>
                      <a:endParaRPr sz="800">
                        <a:sym typeface="MiSans" panose="00000500000000000000" charset="-122"/>
                      </a:endParaRP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rtl="1">
                        <a:lnSpc>
                          <a:spcPct val="150000"/>
                        </a:lnSpc>
                        <a:defRPr sz="1800"/>
                      </a:pPr>
                      <a:r>
                        <a:rPr sz="800">
                          <a:sym typeface="MiSans" panose="00000500000000000000" charset="-122"/>
                        </a:rPr>
                        <a:t>יחס זכוכית-מלט</a:t>
                      </a:r>
                      <a:endParaRPr sz="800">
                        <a:sym typeface="MiSans" panose="00000500000000000000" charset="-122"/>
                      </a:endParaRP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rtl="1">
                        <a:lnSpc>
                          <a:spcPct val="150000"/>
                        </a:lnSpc>
                        <a:defRPr sz="1800"/>
                      </a:pPr>
                      <a:r>
                        <a:rPr sz="800">
                          <a:sym typeface="MiSans" panose="00000500000000000000" charset="-122"/>
                        </a:rPr>
                        <a:t>פיזור (מ"מ)</a:t>
                      </a:r>
                      <a:endParaRPr sz="800">
                        <a:sym typeface="MiSans" panose="00000500000000000000" charset="-122"/>
                      </a:endParaRPr>
                    </a:p>
                  </a:txBody>
                  <a:tcPr marL="0" marR="0" marT="0" marB="0" anchor="ctr" anchorCtr="0" horzOverflow="overflow">
                    <a:lnL w="12700">
                      <a:miter lim="400000"/>
                    </a:lnL>
                    <a:lnR w="12700">
                      <a:miter lim="400000"/>
                    </a:lnR>
                    <a:lnT w="19050">
                      <a:solidFill>
                        <a:srgbClr val="000000"/>
                      </a:solidFill>
                    </a:lnT>
                    <a:solidFill>
                      <a:srgbClr val="F2F2F2"/>
                    </a:solidFill>
                  </a:tcPr>
                </a:tc>
                <a:tc>
                  <a:txBody>
                    <a:bodyPr/>
                    <a:lstStyle/>
                    <a:p>
                      <a:pPr algn="ctr" rtl="1">
                        <a:lnSpc>
                          <a:spcPct val="150000"/>
                        </a:lnSpc>
                        <a:defRPr sz="1800"/>
                      </a:pPr>
                      <a:r>
                        <a:rPr sz="800">
                          <a:sym typeface="MiSans" panose="00000500000000000000" charset="-122"/>
                        </a:rPr>
                        <a:t>עומק הזרקה (מ"מ)</a:t>
                      </a:r>
                      <a:endParaRPr sz="800">
                        <a:sym typeface="MiSans" panose="00000500000000000000" charset="-122"/>
                      </a:endParaRPr>
                    </a:p>
                  </a:txBody>
                  <a:tcPr marL="0" marR="0" marT="0" marB="0" anchor="ctr" anchorCtr="0" horzOverflow="overflow">
                    <a:lnL w="12700">
                      <a:miter lim="400000"/>
                    </a:lnL>
                    <a:lnR w="12700">
                      <a:miter lim="400000"/>
                    </a:lnR>
                    <a:lnT w="19050">
                      <a:solidFill>
                        <a:srgbClr val="000000"/>
                      </a:solidFill>
                    </a:lnT>
                    <a:solidFill>
                      <a:srgbClr val="F2F2F2"/>
                    </a:solidFill>
                  </a:tcPr>
                </a:tc>
              </a:tr>
              <a:tr h="173990">
                <a:tc>
                  <a:txBody>
                    <a:bodyPr/>
                    <a:lstStyle/>
                    <a:p>
                      <a:pPr algn="ctr">
                        <a:lnSpc>
                          <a:spcPct val="150000"/>
                        </a:lnSpc>
                        <a:defRPr sz="1800"/>
                      </a:pPr>
                      <a:r>
                        <a:rPr sz="800">
                          <a:sym typeface="MiSans" panose="00000500000000000000" charset="-122"/>
                        </a:rPr>
                        <a:t>1</a:t>
                      </a:r>
                      <a:endParaRPr sz="800">
                        <a:sym typeface="MiSans" panose="00000500000000000000" charset="-122"/>
                      </a:endParaRP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panose="00000500000000000000" charset="-122"/>
                        </a:rPr>
                        <a:t>100</a:t>
                      </a:r>
                      <a:endParaRPr sz="800">
                        <a:sym typeface="MiSans" panose="00000500000000000000" charset="-122"/>
                      </a:endParaRP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panose="00000500000000000000" charset="-122"/>
                        </a:rPr>
                        <a:t>0</a:t>
                      </a:r>
                      <a:endParaRPr sz="800">
                        <a:sym typeface="MiSans" panose="00000500000000000000" charset="-122"/>
                      </a:endParaRP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panose="00000500000000000000" charset="-122"/>
                        </a:rPr>
                        <a:t>0.18</a:t>
                      </a:r>
                      <a:endParaRPr sz="800">
                        <a:sym typeface="MiSans" panose="00000500000000000000" charset="-122"/>
                      </a:endParaRP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panose="00000500000000000000" charset="-122"/>
                        </a:rPr>
                        <a:t>1:0.5</a:t>
                      </a:r>
                      <a:endParaRPr sz="800">
                        <a:sym typeface="MiSans" panose="00000500000000000000" charset="-122"/>
                      </a:endParaRP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panose="00000500000000000000" charset="-122"/>
                        </a:rPr>
                        <a:t>275</a:t>
                      </a:r>
                      <a:endParaRPr sz="800">
                        <a:sym typeface="MiSans" panose="00000500000000000000" charset="-122"/>
                      </a:endParaRPr>
                    </a:p>
                  </a:txBody>
                  <a:tcPr marL="0" marR="0" marT="0" marB="0" anchor="ctr" anchorCtr="0" horzOverflow="overflow">
                    <a:lnL w="12700">
                      <a:miter lim="400000"/>
                    </a:lnL>
                    <a:lnR w="12700">
                      <a:miter lim="400000"/>
                    </a:lnR>
                    <a:lnB w="12700">
                      <a:miter lim="400000"/>
                    </a:lnB>
                  </a:tcPr>
                </a:tc>
                <a:tc>
                  <a:txBody>
                    <a:bodyPr/>
                    <a:lstStyle/>
                    <a:p>
                      <a:pPr algn="ctr">
                        <a:lnSpc>
                          <a:spcPct val="150000"/>
                        </a:lnSpc>
                        <a:defRPr sz="1800"/>
                      </a:pPr>
                      <a:r>
                        <a:rPr sz="800">
                          <a:sym typeface="MiSans" panose="00000500000000000000" charset="-122"/>
                        </a:rPr>
                        <a:t>163</a:t>
                      </a:r>
                      <a:endParaRPr sz="800">
                        <a:sym typeface="MiSans" panose="00000500000000000000" charset="-122"/>
                      </a:endParaRPr>
                    </a:p>
                  </a:txBody>
                  <a:tcPr marL="0" marR="0" marT="0" marB="0" anchor="ctr" anchorCtr="0" horzOverflow="overflow">
                    <a:lnL w="12700">
                      <a:miter lim="400000"/>
                    </a:lnL>
                    <a:lnR w="12700">
                      <a:miter lim="400000"/>
                    </a:lnR>
                    <a:lnB w="12700">
                      <a:miter lim="400000"/>
                    </a:lnB>
                  </a:tcPr>
                </a:tc>
              </a:tr>
              <a:tr h="173990">
                <a:tc>
                  <a:txBody>
                    <a:bodyPr/>
                    <a:lstStyle/>
                    <a:p>
                      <a:pPr algn="ctr">
                        <a:lnSpc>
                          <a:spcPct val="150000"/>
                        </a:lnSpc>
                        <a:defRPr sz="1800"/>
                      </a:pPr>
                      <a:r>
                        <a:rPr sz="800">
                          <a:sym typeface="MiSans" panose="00000500000000000000" charset="-122"/>
                        </a:rPr>
                        <a:t>2</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95</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5</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0.24</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1:0.5</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335</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200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r>
              <a:tr h="173990">
                <a:tc>
                  <a:txBody>
                    <a:bodyPr/>
                    <a:lstStyle/>
                    <a:p>
                      <a:pPr algn="ctr">
                        <a:lnSpc>
                          <a:spcPct val="150000"/>
                        </a:lnSpc>
                        <a:defRPr sz="1800"/>
                      </a:pPr>
                      <a:r>
                        <a:rPr sz="800">
                          <a:sym typeface="MiSans" panose="00000500000000000000" charset="-122"/>
                        </a:rPr>
                        <a:t>3</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90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10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0.24</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1:0.5</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340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200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r>
              <a:tr h="173990">
                <a:tc>
                  <a:txBody>
                    <a:bodyPr/>
                    <a:lstStyle/>
                    <a:p>
                      <a:pPr algn="ctr">
                        <a:lnSpc>
                          <a:spcPct val="150000"/>
                        </a:lnSpc>
                        <a:defRPr sz="1800"/>
                      </a:pPr>
                      <a:r>
                        <a:rPr sz="800">
                          <a:sym typeface="MiSans" panose="00000500000000000000" charset="-122"/>
                        </a:rPr>
                        <a:t>4</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80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20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0.24</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1:0.5</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345</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c>
                  <a:txBody>
                    <a:bodyPr/>
                    <a:lstStyle/>
                    <a:p>
                      <a:pPr algn="ctr">
                        <a:lnSpc>
                          <a:spcPct val="150000"/>
                        </a:lnSpc>
                        <a:defRPr sz="1800"/>
                      </a:pPr>
                      <a:r>
                        <a:rPr sz="800">
                          <a:sym typeface="MiSans" panose="00000500000000000000" charset="-122"/>
                        </a:rPr>
                        <a:t>200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2700">
                      <a:miter lim="400000"/>
                    </a:lnB>
                  </a:tcPr>
                </a:tc>
              </a:tr>
              <a:tr h="173990">
                <a:tc>
                  <a:txBody>
                    <a:bodyPr/>
                    <a:lstStyle/>
                    <a:p>
                      <a:pPr algn="ctr">
                        <a:lnSpc>
                          <a:spcPct val="150000"/>
                        </a:lnSpc>
                        <a:defRPr sz="1800"/>
                      </a:pPr>
                      <a:r>
                        <a:rPr sz="800">
                          <a:sym typeface="MiSans" panose="00000500000000000000" charset="-122"/>
                        </a:rPr>
                        <a:t>5</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panose="00000500000000000000" charset="-122"/>
                        </a:rPr>
                        <a:t>70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panose="00000500000000000000" charset="-122"/>
                        </a:rPr>
                        <a:t>30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panose="00000500000000000000" charset="-122"/>
                        </a:rPr>
                        <a:t>0.24</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panose="00000500000000000000" charset="-122"/>
                        </a:rPr>
                        <a:t>1:0.5</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panose="00000500000000000000" charset="-122"/>
                        </a:rPr>
                        <a:t>320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9050">
                      <a:solidFill>
                        <a:srgbClr val="000000"/>
                      </a:solidFill>
                    </a:lnB>
                  </a:tcPr>
                </a:tc>
                <a:tc>
                  <a:txBody>
                    <a:bodyPr/>
                    <a:lstStyle/>
                    <a:p>
                      <a:pPr algn="ctr">
                        <a:lnSpc>
                          <a:spcPct val="150000"/>
                        </a:lnSpc>
                        <a:defRPr sz="1800"/>
                      </a:pPr>
                      <a:r>
                        <a:rPr sz="800">
                          <a:sym typeface="MiSans" panose="00000500000000000000" charset="-122"/>
                        </a:rPr>
                        <a:t>200</a:t>
                      </a:r>
                      <a:endParaRPr sz="800">
                        <a:sym typeface="MiSans" panose="00000500000000000000" charset="-122"/>
                      </a:endParaRPr>
                    </a:p>
                  </a:txBody>
                  <a:tcPr marL="0" marR="0" marT="0" marB="0" anchor="ctr" anchorCtr="0" horzOverflow="overflow">
                    <a:lnL w="12700">
                      <a:miter lim="400000"/>
                    </a:lnL>
                    <a:lnR w="12700">
                      <a:miter lim="400000"/>
                    </a:lnR>
                    <a:lnT w="12700">
                      <a:miter lim="400000"/>
                    </a:lnT>
                    <a:lnB w="19050">
                      <a:solidFill>
                        <a:srgbClr val="000000"/>
                      </a:solidFill>
                    </a:lnB>
                  </a:tcPr>
                </a:tc>
              </a:tr>
            </a:tbl>
          </a:graphicData>
        </a:graphic>
      </p:graphicFrame>
      <p:grpSp>
        <p:nvGrpSpPr>
          <p:cNvPr id="1151" name="文本框 26"/>
          <p:cNvGrpSpPr/>
          <p:nvPr/>
        </p:nvGrpSpPr>
        <p:grpSpPr>
          <a:xfrm>
            <a:off x="304801" y="3538655"/>
            <a:ext cx="11552202" cy="607823"/>
            <a:chOff x="0" y="0"/>
            <a:chExt cx="11552201" cy="607822"/>
          </a:xfrm>
        </p:grpSpPr>
        <p:sp>
          <p:nvSpPr>
            <p:cNvPr id="1149" name="矩形"/>
            <p:cNvSpPr/>
            <p:nvPr/>
          </p:nvSpPr>
          <p:spPr>
            <a:xfrm>
              <a:off x="0" y="65640"/>
              <a:ext cx="11552202" cy="476542"/>
            </a:xfrm>
            <a:prstGeom prst="rect">
              <a:avLst/>
            </a:prstGeom>
            <a:solidFill>
              <a:srgbClr val="00B0F0">
                <a:alpha val="73000"/>
              </a:srgbClr>
            </a:solidFill>
            <a:ln w="12700" cap="flat">
              <a:noFill/>
              <a:miter lim="400000"/>
            </a:ln>
            <a:effectLst>
              <a:outerShdw blurRad="38100" dist="20000" dir="5400000" rotWithShape="0">
                <a:srgbClr val="000000">
                  <a:alpha val="38000"/>
                </a:srgbClr>
              </a:outerShdw>
            </a:effectLst>
          </p:spPr>
          <p:txBody>
            <a:bodyPr wrap="square" lIns="45719" tIns="45719" rIns="45719" bIns="45719" numCol="1" anchor="ctr">
              <a:noAutofit/>
            </a:bodyPr>
            <a:lstStyle/>
            <a:p>
              <a:pPr algn="ctr">
                <a:lnSpc>
                  <a:spcPct val="114000"/>
                </a:lnSpc>
                <a:defRPr sz="1600" b="1">
                  <a:solidFill>
                    <a:srgbClr val="FFFF00"/>
                  </a:solidFill>
                </a:defRPr>
              </a:pPr>
            </a:p>
          </p:txBody>
        </p:sp>
        <p:sp>
          <p:nvSpPr>
            <p:cNvPr id="1150" name="Pretreated coarse aggregate grouting: Utilizing excellent fluidity and bonding properties for road expansion joints, airport runways, and pavement pothole repairs"/>
            <p:cNvSpPr txBox="1"/>
            <p:nvPr/>
          </p:nvSpPr>
          <p:spPr>
            <a:xfrm>
              <a:off x="45719" y="0"/>
              <a:ext cx="11460763" cy="607822"/>
            </a:xfrm>
            <a:prstGeom prst="rect">
              <a:avLst/>
            </a:prstGeom>
            <a:noFill/>
            <a:ln w="12700" cap="flat">
              <a:noFill/>
              <a:miter lim="400000"/>
            </a:ln>
            <a:effectLst/>
          </p:spPr>
          <p:txBody>
            <a:bodyPr wrap="square" lIns="45719" tIns="45719" rIns="45719" bIns="45719" numCol="1" anchor="ctr">
              <a:spAutoFit/>
            </a:bodyPr>
            <a:lstStyle>
              <a:lvl1pPr algn="ctr">
                <a:lnSpc>
                  <a:spcPct val="114000"/>
                </a:lnSpc>
                <a:defRPr sz="1600" b="1">
                  <a:solidFill>
                    <a:srgbClr val="FFFF00"/>
                  </a:solidFill>
                </a:defRPr>
              </a:lvl1pPr>
            </a:lstStyle>
            <a:p>
              <a:pPr rtl="1"/>
              <a:r>
                <a:t>דיוס אגרגט גס מקדים: ניצול זרימה והידבקות מצוינות לתפרי התפשטות כביש, מסלולי שדה תעופה ותיקון בורות כביש</a:t>
              </a:r>
            </a:p>
          </p:txBody>
        </p:sp>
      </p:grpSp>
      <p:sp>
        <p:nvSpPr>
          <p:cNvPr id="1152" name="文本框 28"/>
          <p:cNvSpPr txBox="1"/>
          <p:nvPr/>
        </p:nvSpPr>
        <p:spPr>
          <a:xfrm>
            <a:off x="304800" y="6337844"/>
            <a:ext cx="1847570" cy="2438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ניקוי האזור לתיקון</a:t>
            </a:r>
          </a:p>
        </p:txBody>
      </p:sp>
      <p:sp>
        <p:nvSpPr>
          <p:cNvPr id="1153" name="右箭头 31"/>
          <p:cNvSpPr/>
          <p:nvPr/>
        </p:nvSpPr>
        <p:spPr>
          <a:xfrm>
            <a:off x="2239199" y="6414968"/>
            <a:ext cx="504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54" name="文本框 30"/>
          <p:cNvSpPr txBox="1"/>
          <p:nvPr/>
        </p:nvSpPr>
        <p:spPr>
          <a:xfrm>
            <a:off x="2809889" y="6353233"/>
            <a:ext cx="2519404" cy="2438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אגרגט גס מוטמע, טיט יצוק</a:t>
            </a:r>
          </a:p>
        </p:txBody>
      </p:sp>
      <p:sp>
        <p:nvSpPr>
          <p:cNvPr id="1155" name="文本框 32"/>
          <p:cNvSpPr txBox="1"/>
          <p:nvPr/>
        </p:nvSpPr>
        <p:spPr>
          <a:xfrm>
            <a:off x="6629400" y="6353233"/>
            <a:ext cx="1847982" cy="3835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גימור משטח ותחזוקת כיסוי</a:t>
            </a:r>
          </a:p>
        </p:txBody>
      </p:sp>
      <p:sp>
        <p:nvSpPr>
          <p:cNvPr id="1156" name="文本框 33"/>
          <p:cNvSpPr txBox="1"/>
          <p:nvPr/>
        </p:nvSpPr>
        <p:spPr>
          <a:xfrm>
            <a:off x="9746508" y="6356165"/>
            <a:ext cx="1771783" cy="2438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בשירות תוך שעתיים</a:t>
            </a:r>
          </a:p>
        </p:txBody>
      </p:sp>
      <p:sp>
        <p:nvSpPr>
          <p:cNvPr id="1157" name="右箭头 31"/>
          <p:cNvSpPr/>
          <p:nvPr/>
        </p:nvSpPr>
        <p:spPr>
          <a:xfrm>
            <a:off x="5545199" y="6414560"/>
            <a:ext cx="936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58" name="右箭头 31"/>
          <p:cNvSpPr/>
          <p:nvPr/>
        </p:nvSpPr>
        <p:spPr>
          <a:xfrm>
            <a:off x="8692126" y="6414560"/>
            <a:ext cx="878877" cy="2160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grpSp>
        <p:nvGrpSpPr>
          <p:cNvPr id="1162" name="组合 36"/>
          <p:cNvGrpSpPr/>
          <p:nvPr/>
        </p:nvGrpSpPr>
        <p:grpSpPr>
          <a:xfrm>
            <a:off x="1965816" y="1138258"/>
            <a:ext cx="4663584" cy="2412001"/>
            <a:chOff x="0" y="0"/>
            <a:chExt cx="4663584" cy="2412000"/>
          </a:xfrm>
        </p:grpSpPr>
        <p:pic>
          <p:nvPicPr>
            <p:cNvPr id="1159" name="图片 29" descr="图片 29"/>
            <p:cNvPicPr>
              <a:picLocks noChangeAspect="1"/>
            </p:cNvPicPr>
            <p:nvPr/>
          </p:nvPicPr>
          <p:blipFill>
            <a:blip r:embed="rId6"/>
            <a:srcRect l="1682" r="2338"/>
            <a:stretch>
              <a:fillRect/>
            </a:stretch>
          </p:blipFill>
          <p:spPr>
            <a:xfrm>
              <a:off x="1463555" y="0"/>
              <a:ext cx="3200029" cy="2410292"/>
            </a:xfrm>
            <a:prstGeom prst="rect">
              <a:avLst/>
            </a:prstGeom>
            <a:ln w="12700" cap="flat">
              <a:noFill/>
              <a:miter lim="400000"/>
              <a:headEnd/>
              <a:tailEnd/>
            </a:ln>
            <a:effectLst/>
          </p:spPr>
        </p:pic>
        <p:sp>
          <p:nvSpPr>
            <p:cNvPr id="1160" name="文本框 37"/>
            <p:cNvSpPr txBox="1"/>
            <p:nvPr/>
          </p:nvSpPr>
          <p:spPr>
            <a:xfrm>
              <a:off x="1592401" y="80942"/>
              <a:ext cx="2195474" cy="348429"/>
            </a:xfrm>
            <a:prstGeom prst="rect">
              <a:avLst/>
            </a:prstGeom>
            <a:noFill/>
            <a:ln w="12700" cap="flat">
              <a:noFill/>
              <a:miter lim="400000"/>
            </a:ln>
            <a:effectLst/>
          </p:spPr>
          <p:txBody>
            <a:bodyPr wrap="none" lIns="45719" tIns="45719" rIns="45719" bIns="45719" numCol="1" anchor="t">
              <a:spAutoFit/>
            </a:bodyPr>
            <a:lstStyle>
              <a:lvl1pPr>
                <a:defRPr b="1">
                  <a:solidFill>
                    <a:srgbClr val="FFFFFF"/>
                  </a:solidFill>
                  <a:latin typeface="Times New Roman" panose="02020603050405020304"/>
                  <a:ea typeface="Times New Roman" panose="02020603050405020304"/>
                  <a:cs typeface="Times New Roman" panose="02020603050405020304"/>
                  <a:sym typeface="Times New Roman" panose="02020603050405020304"/>
                </a:defRPr>
              </a:lvl1pPr>
            </a:lstStyle>
            <a:p>
              <a:pPr rtl="1"/>
              <a:r>
                <a:t>FA משפר את הניידות</a:t>
              </a:r>
            </a:p>
          </p:txBody>
        </p:sp>
        <p:pic>
          <p:nvPicPr>
            <p:cNvPr id="1161" name="图片 24" descr="图片 24"/>
            <p:cNvPicPr>
              <a:picLocks noChangeAspect="1"/>
            </p:cNvPicPr>
            <p:nvPr/>
          </p:nvPicPr>
          <p:blipFill>
            <a:blip r:embed="rId7"/>
            <a:srcRect r="56480"/>
            <a:stretch>
              <a:fillRect/>
            </a:stretch>
          </p:blipFill>
          <p:spPr>
            <a:xfrm>
              <a:off x="-1" y="0"/>
              <a:ext cx="1457774" cy="2412001"/>
            </a:xfrm>
            <a:prstGeom prst="rect">
              <a:avLst/>
            </a:prstGeom>
            <a:ln w="12700" cap="flat">
              <a:noFill/>
              <a:miter lim="400000"/>
              <a:headEnd/>
              <a:tailEnd/>
            </a:ln>
            <a:effectLst/>
          </p:spPr>
        </p:pic>
      </p:gr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4" name="标题 1"/>
          <p:cNvSpPr txBox="1"/>
          <p:nvPr>
            <p:ph type="title"/>
          </p:nvPr>
        </p:nvSpPr>
        <p:spPr>
          <a:xfrm>
            <a:off x="353566" y="136524"/>
            <a:ext cx="8396539" cy="668149"/>
          </a:xfrm>
          <a:prstGeom prst="rect">
            <a:avLst/>
          </a:prstGeom>
        </p:spPr>
        <p:txBody>
          <a:bodyPr/>
          <a:lstStyle/>
          <a:p>
            <a:pPr defTabSz="685800" rtl="1">
              <a:defRPr sz="2100">
                <a:latin typeface="Times New Roman" panose="02020603050405020304"/>
                <a:ea typeface="Times New Roman" panose="02020603050405020304"/>
                <a:cs typeface="Times New Roman" panose="02020603050405020304"/>
                <a:sym typeface="Times New Roman" panose="02020603050405020304"/>
              </a:defRPr>
            </a:pPr>
            <a:r>
              <a:t>2. יישומים הנדסיים של חומרים צמנטיים פוספט-מגנזיום</a:t>
            </a:r>
          </a:p>
        </p:txBody>
      </p:sp>
      <p:grpSp>
        <p:nvGrpSpPr>
          <p:cNvPr id="1170" name="组合 11"/>
          <p:cNvGrpSpPr/>
          <p:nvPr/>
        </p:nvGrpSpPr>
        <p:grpSpPr>
          <a:xfrm>
            <a:off x="2743201" y="885213"/>
            <a:ext cx="1885075" cy="2520002"/>
            <a:chOff x="0" y="0"/>
            <a:chExt cx="1885073" cy="2520000"/>
          </a:xfrm>
        </p:grpSpPr>
        <p:pic>
          <p:nvPicPr>
            <p:cNvPr id="1165" name="Picture 2" descr="Picture 2"/>
            <p:cNvPicPr>
              <a:picLocks noChangeAspect="1"/>
            </p:cNvPicPr>
            <p:nvPr/>
          </p:nvPicPr>
          <p:blipFill>
            <a:blip r:embed="rId1"/>
            <a:stretch>
              <a:fillRect/>
            </a:stretch>
          </p:blipFill>
          <p:spPr>
            <a:xfrm>
              <a:off x="0" y="0"/>
              <a:ext cx="1771496" cy="2520001"/>
            </a:xfrm>
            <a:prstGeom prst="rect">
              <a:avLst/>
            </a:prstGeom>
            <a:ln w="12700" cap="flat">
              <a:noFill/>
              <a:miter lim="400000"/>
              <a:headEnd/>
              <a:tailEnd/>
            </a:ln>
            <a:effectLst/>
          </p:spPr>
        </p:pic>
        <p:grpSp>
          <p:nvGrpSpPr>
            <p:cNvPr id="1169" name="组合 9"/>
            <p:cNvGrpSpPr/>
            <p:nvPr/>
          </p:nvGrpSpPr>
          <p:grpSpPr>
            <a:xfrm>
              <a:off x="41668" y="749137"/>
              <a:ext cx="1843406" cy="1198246"/>
              <a:chOff x="0" y="0"/>
              <a:chExt cx="1843405" cy="1198244"/>
            </a:xfrm>
          </p:grpSpPr>
          <p:sp>
            <p:nvSpPr>
              <p:cNvPr id="1166" name="TextBox 12"/>
              <p:cNvSpPr txBox="1"/>
              <p:nvPr/>
            </p:nvSpPr>
            <p:spPr>
              <a:xfrm>
                <a:off x="0" y="268604"/>
                <a:ext cx="1843406" cy="929641"/>
              </a:xfrm>
              <a:prstGeom prst="rect">
                <a:avLst/>
              </a:prstGeom>
              <a:noFill/>
              <a:ln w="12700" cap="flat">
                <a:noFill/>
                <a:miter lim="400000"/>
              </a:ln>
              <a:effectLst/>
            </p:spPr>
            <p:txBody>
              <a:bodyPr wrap="square" lIns="45719" tIns="45719" rIns="45719" bIns="45719" numCol="1" anchor="t">
                <a:spAutoFit/>
              </a:bodyPr>
              <a:lstStyle/>
              <a:p>
                <a:pPr rtl="1">
                  <a:defRPr b="1">
                    <a:solidFill>
                      <a:srgbClr val="FFFF00"/>
                    </a:solidFill>
                  </a:defRPr>
                </a:pPr>
                <a:r>
                  <a:t>בטון מטריצה</a:t>
                </a:r>
              </a:p>
              <a:p>
                <a:pPr>
                  <a:defRPr b="1">
                    <a:solidFill>
                      <a:srgbClr val="FFFF00"/>
                    </a:solidFill>
                  </a:defRPr>
                </a:pPr>
              </a:p>
              <a:p>
                <a:pPr rtl="1">
                  <a:defRPr b="1">
                    <a:solidFill>
                      <a:srgbClr val="FFFF00"/>
                    </a:solidFill>
                  </a:defRPr>
                </a:pPr>
                <a:r>
                  <a:t>כשל הידבקות</a:t>
                </a:r>
              </a:p>
            </p:txBody>
          </p:sp>
          <p:sp>
            <p:nvSpPr>
              <p:cNvPr id="1167" name="直接箭头连接符 10"/>
              <p:cNvSpPr/>
              <p:nvPr/>
            </p:nvSpPr>
            <p:spPr>
              <a:xfrm flipV="1">
                <a:off x="255066" y="0"/>
                <a:ext cx="264764" cy="268532"/>
              </a:xfrm>
              <a:prstGeom prst="line">
                <a:avLst/>
              </a:prstGeom>
              <a:noFill/>
              <a:ln w="28575" cap="flat">
                <a:solidFill>
                  <a:srgbClr val="FFFF00"/>
                </a:solidFill>
                <a:prstDash val="solid"/>
                <a:round/>
                <a:tailEnd type="triangle" w="med" len="med"/>
              </a:ln>
              <a:effectLst/>
            </p:spPr>
            <p:txBody>
              <a:bodyPr wrap="square" lIns="45719" tIns="45719" rIns="45719" bIns="45719" numCol="1" anchor="t">
                <a:noAutofit/>
              </a:bodyPr>
              <a:lstStyle/>
              <a:p/>
            </p:txBody>
          </p:sp>
          <p:sp>
            <p:nvSpPr>
              <p:cNvPr id="1168" name="直接箭头连接符 5"/>
              <p:cNvSpPr/>
              <p:nvPr/>
            </p:nvSpPr>
            <p:spPr>
              <a:xfrm>
                <a:off x="255066" y="607085"/>
                <a:ext cx="264763" cy="287811"/>
              </a:xfrm>
              <a:prstGeom prst="line">
                <a:avLst/>
              </a:prstGeom>
              <a:noFill/>
              <a:ln w="28575" cap="flat">
                <a:solidFill>
                  <a:srgbClr val="FFFF00"/>
                </a:solidFill>
                <a:prstDash val="solid"/>
                <a:round/>
                <a:tailEnd type="triangle" w="med" len="med"/>
              </a:ln>
              <a:effectLst/>
            </p:spPr>
            <p:txBody>
              <a:bodyPr wrap="square" lIns="45719" tIns="45719" rIns="45719" bIns="45719" numCol="1" anchor="t">
                <a:noAutofit/>
              </a:bodyPr>
              <a:lstStyle/>
              <a:p/>
            </p:txBody>
          </p:sp>
        </p:grpSp>
      </p:grpSp>
      <p:pic>
        <p:nvPicPr>
          <p:cNvPr id="1171" name="图片 12" descr="图片 12"/>
          <p:cNvPicPr>
            <a:picLocks noChangeAspect="1"/>
          </p:cNvPicPr>
          <p:nvPr/>
        </p:nvPicPr>
        <p:blipFill>
          <a:blip r:embed="rId2"/>
          <a:srcRect l="10379" r="7299"/>
          <a:stretch>
            <a:fillRect/>
          </a:stretch>
        </p:blipFill>
        <p:spPr>
          <a:xfrm>
            <a:off x="165721" y="885214"/>
            <a:ext cx="2577479" cy="2520002"/>
          </a:xfrm>
          <a:prstGeom prst="rect">
            <a:avLst/>
          </a:prstGeom>
          <a:ln w="12700">
            <a:miter lim="400000"/>
            <a:headEnd/>
            <a:tailEnd/>
          </a:ln>
        </p:spPr>
      </p:pic>
      <p:sp>
        <p:nvSpPr>
          <p:cNvPr id="1172" name="文本框 20"/>
          <p:cNvSpPr txBox="1"/>
          <p:nvPr/>
        </p:nvSpPr>
        <p:spPr>
          <a:xfrm>
            <a:off x="240665" y="2971799"/>
            <a:ext cx="1919604" cy="311409"/>
          </a:xfrm>
          <a:prstGeom prst="rect">
            <a:avLst/>
          </a:prstGeom>
          <a:solidFill>
            <a:srgbClr val="FFFFFF"/>
          </a:solidFill>
          <a:ln w="12700">
            <a:miter lim="400000"/>
          </a:ln>
        </p:spPr>
        <p:txBody>
          <a:bodyPr lIns="45719" rIns="45719">
            <a:spAutoFit/>
          </a:bodyPr>
          <a:lstStyle>
            <a:lvl1pPr>
              <a:defRPr sz="1600" b="1">
                <a:solidFill>
                  <a:srgbClr val="C00000"/>
                </a:solidFill>
                <a:latin typeface="Times New Roman" panose="02020603050405020304"/>
                <a:ea typeface="Times New Roman" panose="02020603050405020304"/>
                <a:cs typeface="Times New Roman" panose="02020603050405020304"/>
                <a:sym typeface="Times New Roman" panose="02020603050405020304"/>
              </a:defRPr>
            </a:lvl1pPr>
          </a:lstStyle>
          <a:p>
            <a:pPr rtl="1"/>
            <a:r>
              <a:t>מבחן משיכת הידבקות</a:t>
            </a:r>
          </a:p>
        </p:txBody>
      </p:sp>
      <p:pic>
        <p:nvPicPr>
          <p:cNvPr id="1173" name="Picture 3" descr="Picture 3"/>
          <p:cNvPicPr>
            <a:picLocks noChangeAspect="1"/>
          </p:cNvPicPr>
          <p:nvPr/>
        </p:nvPicPr>
        <p:blipFill>
          <a:blip r:embed="rId3"/>
          <a:stretch>
            <a:fillRect/>
          </a:stretch>
        </p:blipFill>
        <p:spPr>
          <a:xfrm>
            <a:off x="4716333" y="885213"/>
            <a:ext cx="4066813" cy="2520002"/>
          </a:xfrm>
          <a:prstGeom prst="rect">
            <a:avLst/>
          </a:prstGeom>
          <a:ln w="12700">
            <a:miter lim="400000"/>
            <a:headEnd/>
            <a:tailEnd/>
          </a:ln>
        </p:spPr>
      </p:pic>
      <p:pic>
        <p:nvPicPr>
          <p:cNvPr id="1174" name="Picture 2" descr="Picture 2"/>
          <p:cNvPicPr>
            <a:picLocks noChangeAspect="1"/>
          </p:cNvPicPr>
          <p:nvPr/>
        </p:nvPicPr>
        <p:blipFill>
          <a:blip r:embed="rId4"/>
          <a:srcRect l="25101"/>
          <a:stretch>
            <a:fillRect/>
          </a:stretch>
        </p:blipFill>
        <p:spPr>
          <a:xfrm>
            <a:off x="8077200" y="885213"/>
            <a:ext cx="3886200" cy="2552782"/>
          </a:xfrm>
          <a:prstGeom prst="rect">
            <a:avLst/>
          </a:prstGeom>
          <a:ln w="12700">
            <a:miter lim="400000"/>
            <a:headEnd/>
            <a:tailEnd/>
          </a:ln>
        </p:spPr>
      </p:pic>
      <p:sp>
        <p:nvSpPr>
          <p:cNvPr id="1175" name="文本框 23"/>
          <p:cNvSpPr txBox="1"/>
          <p:nvPr/>
        </p:nvSpPr>
        <p:spPr>
          <a:xfrm>
            <a:off x="7696199" y="3068320"/>
            <a:ext cx="4027172" cy="311409"/>
          </a:xfrm>
          <a:prstGeom prst="rect">
            <a:avLst/>
          </a:prstGeom>
          <a:solidFill>
            <a:srgbClr val="FFFFFF"/>
          </a:solidFill>
          <a:ln w="12700">
            <a:miter lim="400000"/>
          </a:ln>
        </p:spPr>
        <p:txBody>
          <a:bodyPr lIns="45719" rIns="45719">
            <a:spAutoFit/>
          </a:bodyPr>
          <a:lstStyle>
            <a:lvl1pPr>
              <a:defRPr sz="1600" b="1">
                <a:solidFill>
                  <a:srgbClr val="C00000"/>
                </a:solidFill>
                <a:latin typeface="Times New Roman" panose="02020603050405020304"/>
                <a:ea typeface="Times New Roman" panose="02020603050405020304"/>
                <a:cs typeface="Times New Roman" panose="02020603050405020304"/>
                <a:sym typeface="Times New Roman" panose="02020603050405020304"/>
              </a:defRPr>
            </a:lvl1pPr>
          </a:lstStyle>
          <a:p>
            <a:pPr rtl="1"/>
            <a:r>
              <a:t>בניית שכבת ציפוי רצפה דקה 1 ס"מ</a:t>
            </a:r>
          </a:p>
        </p:txBody>
      </p:sp>
      <p:pic>
        <p:nvPicPr>
          <p:cNvPr id="1176" name="Picture 5" descr="Picture 5"/>
          <p:cNvPicPr>
            <a:picLocks noChangeAspect="1"/>
          </p:cNvPicPr>
          <p:nvPr/>
        </p:nvPicPr>
        <p:blipFill>
          <a:blip r:embed="rId5"/>
          <a:stretch>
            <a:fillRect/>
          </a:stretch>
        </p:blipFill>
        <p:spPr>
          <a:xfrm>
            <a:off x="240888" y="4028280"/>
            <a:ext cx="3020274" cy="2160001"/>
          </a:xfrm>
          <a:prstGeom prst="rect">
            <a:avLst/>
          </a:prstGeom>
          <a:ln w="12700">
            <a:miter lim="400000"/>
            <a:headEnd/>
            <a:tailEnd/>
          </a:ln>
        </p:spPr>
      </p:pic>
      <p:pic>
        <p:nvPicPr>
          <p:cNvPr id="1177" name="Picture 4" descr="Picture 4"/>
          <p:cNvPicPr>
            <a:picLocks noChangeAspect="1"/>
          </p:cNvPicPr>
          <p:nvPr/>
        </p:nvPicPr>
        <p:blipFill>
          <a:blip r:embed="rId6"/>
          <a:stretch>
            <a:fillRect/>
          </a:stretch>
        </p:blipFill>
        <p:spPr>
          <a:xfrm>
            <a:off x="3629728" y="4032124"/>
            <a:ext cx="1621208" cy="2160001"/>
          </a:xfrm>
          <a:prstGeom prst="rect">
            <a:avLst/>
          </a:prstGeom>
          <a:ln w="12700">
            <a:miter lim="400000"/>
            <a:headEnd/>
            <a:tailEnd/>
          </a:ln>
        </p:spPr>
      </p:pic>
      <p:pic>
        <p:nvPicPr>
          <p:cNvPr id="1178" name="Picture 2" descr="Picture 2"/>
          <p:cNvPicPr>
            <a:picLocks noChangeAspect="1"/>
          </p:cNvPicPr>
          <p:nvPr/>
        </p:nvPicPr>
        <p:blipFill>
          <a:blip r:embed="rId7"/>
          <a:stretch>
            <a:fillRect/>
          </a:stretch>
        </p:blipFill>
        <p:spPr>
          <a:xfrm>
            <a:off x="5619501" y="4032124"/>
            <a:ext cx="2874930" cy="2160001"/>
          </a:xfrm>
          <a:prstGeom prst="rect">
            <a:avLst/>
          </a:prstGeom>
          <a:ln w="12700">
            <a:miter lim="400000"/>
            <a:headEnd/>
            <a:tailEnd/>
          </a:ln>
        </p:spPr>
      </p:pic>
      <p:pic>
        <p:nvPicPr>
          <p:cNvPr id="1179" name="Picture 3" descr="Picture 3"/>
          <p:cNvPicPr>
            <a:picLocks noChangeAspect="1"/>
          </p:cNvPicPr>
          <p:nvPr/>
        </p:nvPicPr>
        <p:blipFill>
          <a:blip r:embed="rId8"/>
          <a:stretch>
            <a:fillRect/>
          </a:stretch>
        </p:blipFill>
        <p:spPr>
          <a:xfrm>
            <a:off x="8946606" y="4028280"/>
            <a:ext cx="2894539" cy="2160001"/>
          </a:xfrm>
          <a:prstGeom prst="rect">
            <a:avLst/>
          </a:prstGeom>
          <a:ln w="12700">
            <a:miter lim="400000"/>
            <a:headEnd/>
            <a:tailEnd/>
          </a:ln>
        </p:spPr>
      </p:pic>
      <p:sp>
        <p:nvSpPr>
          <p:cNvPr id="1180" name="文本框 38"/>
          <p:cNvSpPr txBox="1"/>
          <p:nvPr/>
        </p:nvSpPr>
        <p:spPr>
          <a:xfrm>
            <a:off x="462115" y="6261374"/>
            <a:ext cx="2577820" cy="2438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כרסום וניקוי משטח הבטון</a:t>
            </a:r>
          </a:p>
        </p:txBody>
      </p:sp>
      <p:sp>
        <p:nvSpPr>
          <p:cNvPr id="1181" name="右箭头 31"/>
          <p:cNvSpPr/>
          <p:nvPr/>
        </p:nvSpPr>
        <p:spPr>
          <a:xfrm>
            <a:off x="3225577" y="6356379"/>
            <a:ext cx="532114"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82" name="文本框 40"/>
          <p:cNvSpPr txBox="1"/>
          <p:nvPr/>
        </p:nvSpPr>
        <p:spPr>
          <a:xfrm>
            <a:off x="3900706" y="6279662"/>
            <a:ext cx="1150238" cy="2438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ערבוב תערובת</a:t>
            </a:r>
          </a:p>
        </p:txBody>
      </p:sp>
      <p:sp>
        <p:nvSpPr>
          <p:cNvPr id="1183" name="文本框 41"/>
          <p:cNvSpPr txBox="1"/>
          <p:nvPr/>
        </p:nvSpPr>
        <p:spPr>
          <a:xfrm>
            <a:off x="6364708" y="6286120"/>
            <a:ext cx="1384517" cy="2438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ריצוף וגימור משטח</a:t>
            </a:r>
          </a:p>
        </p:txBody>
      </p:sp>
      <p:sp>
        <p:nvSpPr>
          <p:cNvPr id="1184" name="右箭头 31"/>
          <p:cNvSpPr/>
          <p:nvPr/>
        </p:nvSpPr>
        <p:spPr>
          <a:xfrm>
            <a:off x="5257800" y="6383349"/>
            <a:ext cx="900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85" name="右箭头 31"/>
          <p:cNvSpPr/>
          <p:nvPr/>
        </p:nvSpPr>
        <p:spPr>
          <a:xfrm>
            <a:off x="8077200" y="6383349"/>
            <a:ext cx="1368001" cy="215901"/>
          </a:xfrm>
          <a:prstGeom prst="rightArrow">
            <a:avLst>
              <a:gd name="adj1" fmla="val 50000"/>
              <a:gd name="adj2" fmla="val 50000"/>
            </a:avLst>
          </a:prstGeom>
          <a:solidFill>
            <a:srgbClr val="FFFFFF"/>
          </a:solidFill>
          <a:ln w="25400">
            <a:solidFill>
              <a:srgbClr val="BABABA"/>
            </a:solidFill>
          </a:ln>
        </p:spPr>
        <p:txBody>
          <a:bodyPr lIns="45719" rIns="45719" anchor="ctr"/>
          <a:lstStyle/>
          <a:p>
            <a:pPr algn="ctr">
              <a:defRPr>
                <a:solidFill>
                  <a:srgbClr val="FFFFFF"/>
                </a:solidFill>
              </a:defRPr>
            </a:pPr>
          </a:p>
        </p:txBody>
      </p:sp>
      <p:sp>
        <p:nvSpPr>
          <p:cNvPr id="1186" name="文本框 44"/>
          <p:cNvSpPr txBox="1"/>
          <p:nvPr/>
        </p:nvSpPr>
        <p:spPr>
          <a:xfrm>
            <a:off x="9753599" y="6286120"/>
            <a:ext cx="1466261" cy="243841"/>
          </a:xfrm>
          <a:prstGeom prst="rect">
            <a:avLst/>
          </a:prstGeom>
          <a:solidFill>
            <a:srgbClr val="FFFFFF"/>
          </a:solidFill>
          <a:ln w="12700">
            <a:solidFill>
              <a:srgbClr val="0C08B8"/>
            </a:solidFill>
          </a:ln>
        </p:spPr>
        <p:txBody>
          <a:bodyPr lIns="45719" rIns="45719">
            <a:spAutoFit/>
          </a:bodyPr>
          <a:lstStyle>
            <a:lvl1pPr algn="ctr">
              <a:defRPr sz="900" b="1">
                <a:solidFill>
                  <a:srgbClr val="00B050"/>
                </a:solidFill>
              </a:defRPr>
            </a:lvl1pPr>
          </a:lstStyle>
          <a:p>
            <a:pPr rtl="1"/>
            <a:r>
              <a:t>בשירות תוך שעתיים</a:t>
            </a:r>
          </a:p>
        </p:txBody>
      </p:sp>
      <p:grpSp>
        <p:nvGrpSpPr>
          <p:cNvPr id="1189" name="文本框 2"/>
          <p:cNvGrpSpPr/>
          <p:nvPr/>
        </p:nvGrpSpPr>
        <p:grpSpPr>
          <a:xfrm>
            <a:off x="1523999" y="3399089"/>
            <a:ext cx="9695861" cy="689357"/>
            <a:chOff x="0" y="0"/>
            <a:chExt cx="9695859" cy="689355"/>
          </a:xfrm>
        </p:grpSpPr>
        <p:sp>
          <p:nvSpPr>
            <p:cNvPr id="1187" name="矩形"/>
            <p:cNvSpPr/>
            <p:nvPr/>
          </p:nvSpPr>
          <p:spPr>
            <a:xfrm>
              <a:off x="0" y="106407"/>
              <a:ext cx="9695860" cy="476542"/>
            </a:xfrm>
            <a:prstGeom prst="rect">
              <a:avLst/>
            </a:prstGeom>
            <a:solidFill>
              <a:srgbClr val="00B0F0">
                <a:alpha val="73000"/>
              </a:srgbClr>
            </a:solidFill>
            <a:ln w="12700" cap="flat">
              <a:noFill/>
              <a:miter lim="400000"/>
            </a:ln>
            <a:effectLst>
              <a:outerShdw blurRad="38100" dist="20000" dir="5400000" rotWithShape="0">
                <a:srgbClr val="000000">
                  <a:alpha val="38000"/>
                </a:srgbClr>
              </a:outerShdw>
            </a:effectLst>
          </p:spPr>
          <p:txBody>
            <a:bodyPr wrap="square" lIns="45719" tIns="45719" rIns="45719" bIns="45719" numCol="1" anchor="ctr">
              <a:noAutofit/>
            </a:bodyPr>
            <a:lstStyle/>
            <a:p>
              <a:pPr algn="ctr">
                <a:lnSpc>
                  <a:spcPct val="114000"/>
                </a:lnSpc>
                <a:defRPr b="1">
                  <a:solidFill>
                    <a:srgbClr val="FFFF00"/>
                  </a:solidFill>
                </a:defRPr>
              </a:pPr>
            </a:p>
          </p:txBody>
        </p:sp>
        <p:sp>
          <p:nvSpPr>
            <p:cNvPr id="1188" name="Ultra-thin layer coating: Utilizing excellent adhesion properties, it is applied as a surface layer for garage floors and light-duty road surfaces."/>
            <p:cNvSpPr txBox="1"/>
            <p:nvPr/>
          </p:nvSpPr>
          <p:spPr>
            <a:xfrm>
              <a:off x="45719" y="0"/>
              <a:ext cx="9604421" cy="689356"/>
            </a:xfrm>
            <a:prstGeom prst="rect">
              <a:avLst/>
            </a:prstGeom>
            <a:noFill/>
            <a:ln w="12700" cap="flat">
              <a:noFill/>
              <a:miter lim="400000"/>
            </a:ln>
            <a:effectLst/>
          </p:spPr>
          <p:txBody>
            <a:bodyPr wrap="square" lIns="45719" tIns="45719" rIns="45719" bIns="45719" numCol="1" anchor="ctr">
              <a:spAutoFit/>
            </a:bodyPr>
            <a:lstStyle>
              <a:lvl1pPr algn="ctr">
                <a:lnSpc>
                  <a:spcPct val="114000"/>
                </a:lnSpc>
                <a:defRPr b="1">
                  <a:solidFill>
                    <a:srgbClr val="FFFF00"/>
                  </a:solidFill>
                </a:defRPr>
              </a:lvl1pPr>
            </a:lstStyle>
            <a:p>
              <a:pPr rtl="1"/>
              <a:r>
                <a:t>ציפוי שכבה דקה במיוחד: ניצול הידבקות מצוינת, מיושם כשכבת משטח לרצפות חניון ומשטחי כביש קלים.</a:t>
              </a:r>
            </a:p>
          </p:txBody>
        </p:sp>
      </p:gr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1" name="标题 1"/>
          <p:cNvSpPr txBox="1"/>
          <p:nvPr>
            <p:ph type="title"/>
          </p:nvPr>
        </p:nvSpPr>
        <p:spPr>
          <a:xfrm>
            <a:off x="353566" y="136524"/>
            <a:ext cx="8396539" cy="668149"/>
          </a:xfrm>
          <a:prstGeom prst="rect">
            <a:avLst/>
          </a:prstGeom>
        </p:spPr>
        <p:txBody>
          <a:bodyPr/>
          <a:lstStyle/>
          <a:p>
            <a:pPr defTabSz="685800" rtl="1">
              <a:defRPr sz="2100">
                <a:latin typeface="Times New Roman" panose="02020603050405020304"/>
                <a:ea typeface="Times New Roman" panose="02020603050405020304"/>
                <a:cs typeface="Times New Roman" panose="02020603050405020304"/>
                <a:sym typeface="Times New Roman" panose="02020603050405020304"/>
              </a:defRPr>
            </a:pPr>
            <a:r>
              <a:t>2. יישומים הנדסיים של חומרים צמנטיים פוספט-מגנזיום</a:t>
            </a:r>
          </a:p>
        </p:txBody>
      </p:sp>
      <p:pic>
        <p:nvPicPr>
          <p:cNvPr id="1192" name="图片 2" descr="图片 2"/>
          <p:cNvPicPr>
            <a:picLocks noChangeAspect="1"/>
          </p:cNvPicPr>
          <p:nvPr/>
        </p:nvPicPr>
        <p:blipFill>
          <a:blip r:embed="rId1"/>
          <a:stretch>
            <a:fillRect/>
          </a:stretch>
        </p:blipFill>
        <p:spPr>
          <a:xfrm>
            <a:off x="257210" y="1385597"/>
            <a:ext cx="1828801" cy="1598604"/>
          </a:xfrm>
          <a:prstGeom prst="rect">
            <a:avLst/>
          </a:prstGeom>
          <a:ln w="12700">
            <a:miter lim="400000"/>
            <a:headEnd/>
            <a:tailEnd/>
          </a:ln>
        </p:spPr>
      </p:pic>
      <p:pic>
        <p:nvPicPr>
          <p:cNvPr id="1193" name="图片 3" descr="图片 3"/>
          <p:cNvPicPr>
            <a:picLocks noChangeAspect="1"/>
          </p:cNvPicPr>
          <p:nvPr/>
        </p:nvPicPr>
        <p:blipFill>
          <a:blip r:embed="rId2"/>
          <a:stretch>
            <a:fillRect/>
          </a:stretch>
        </p:blipFill>
        <p:spPr>
          <a:xfrm>
            <a:off x="2209800" y="1350052"/>
            <a:ext cx="3733800" cy="1669694"/>
          </a:xfrm>
          <a:prstGeom prst="rect">
            <a:avLst/>
          </a:prstGeom>
          <a:ln w="12700">
            <a:miter lim="400000"/>
            <a:headEnd/>
            <a:tailEnd/>
          </a:ln>
        </p:spPr>
      </p:pic>
      <p:pic>
        <p:nvPicPr>
          <p:cNvPr id="1194" name="图片 5" descr="图片 5"/>
          <p:cNvPicPr>
            <a:picLocks noChangeAspect="1"/>
          </p:cNvPicPr>
          <p:nvPr/>
        </p:nvPicPr>
        <p:blipFill>
          <a:blip r:embed="rId3"/>
          <a:stretch>
            <a:fillRect/>
          </a:stretch>
        </p:blipFill>
        <p:spPr>
          <a:xfrm>
            <a:off x="4059936" y="3407363"/>
            <a:ext cx="1895729" cy="1534639"/>
          </a:xfrm>
          <a:prstGeom prst="rect">
            <a:avLst/>
          </a:prstGeom>
          <a:ln w="12700">
            <a:miter lim="400000"/>
            <a:headEnd/>
            <a:tailEnd/>
          </a:ln>
        </p:spPr>
      </p:pic>
      <p:pic>
        <p:nvPicPr>
          <p:cNvPr id="1195" name="图片 8" descr="图片 8"/>
          <p:cNvPicPr>
            <a:picLocks noChangeAspect="1"/>
          </p:cNvPicPr>
          <p:nvPr/>
        </p:nvPicPr>
        <p:blipFill>
          <a:blip r:embed="rId4"/>
          <a:srcRect l="50000"/>
          <a:stretch>
            <a:fillRect/>
          </a:stretch>
        </p:blipFill>
        <p:spPr>
          <a:xfrm>
            <a:off x="233976" y="3243383"/>
            <a:ext cx="1897229" cy="1656001"/>
          </a:xfrm>
          <a:prstGeom prst="rect">
            <a:avLst/>
          </a:prstGeom>
          <a:ln w="12700">
            <a:miter lim="400000"/>
            <a:headEnd/>
            <a:tailEnd/>
          </a:ln>
        </p:spPr>
      </p:pic>
      <p:pic>
        <p:nvPicPr>
          <p:cNvPr id="1196" name="图片 10" descr="图片 10"/>
          <p:cNvPicPr>
            <a:picLocks noChangeAspect="1"/>
          </p:cNvPicPr>
          <p:nvPr/>
        </p:nvPicPr>
        <p:blipFill>
          <a:blip r:embed="rId5"/>
          <a:stretch>
            <a:fillRect/>
          </a:stretch>
        </p:blipFill>
        <p:spPr>
          <a:xfrm>
            <a:off x="6449302" y="990600"/>
            <a:ext cx="3383848" cy="2628002"/>
          </a:xfrm>
          <a:prstGeom prst="rect">
            <a:avLst/>
          </a:prstGeom>
          <a:ln w="12700">
            <a:miter lim="400000"/>
            <a:headEnd/>
            <a:tailEnd/>
          </a:ln>
        </p:spPr>
      </p:pic>
      <p:pic>
        <p:nvPicPr>
          <p:cNvPr id="1197" name="图片 7" descr="图片 7"/>
          <p:cNvPicPr>
            <a:picLocks noChangeAspect="1"/>
          </p:cNvPicPr>
          <p:nvPr/>
        </p:nvPicPr>
        <p:blipFill>
          <a:blip r:embed="rId6"/>
          <a:stretch>
            <a:fillRect/>
          </a:stretch>
        </p:blipFill>
        <p:spPr>
          <a:xfrm>
            <a:off x="9838469" y="990600"/>
            <a:ext cx="1896332" cy="2628001"/>
          </a:xfrm>
          <a:prstGeom prst="rect">
            <a:avLst/>
          </a:prstGeom>
          <a:ln w="12700">
            <a:miter lim="400000"/>
            <a:headEnd/>
            <a:tailEnd/>
          </a:ln>
        </p:spPr>
      </p:pic>
      <p:sp>
        <p:nvSpPr>
          <p:cNvPr id="1198" name="文本框 12"/>
          <p:cNvSpPr txBox="1"/>
          <p:nvPr/>
        </p:nvSpPr>
        <p:spPr>
          <a:xfrm>
            <a:off x="8034177" y="3172144"/>
            <a:ext cx="3756157" cy="523241"/>
          </a:xfrm>
          <a:prstGeom prst="rect">
            <a:avLst/>
          </a:prstGeom>
          <a:solidFill>
            <a:srgbClr val="F2F2F2"/>
          </a:solidFill>
          <a:ln w="12700">
            <a:miter lim="400000"/>
          </a:ln>
        </p:spPr>
        <p:txBody>
          <a:bodyPr lIns="45719" rIns="45719">
            <a:spAutoFit/>
          </a:bodyPr>
          <a:lstStyle>
            <a:lvl1pPr algn="ctr">
              <a:defRPr sz="1400"/>
            </a:lvl1pPr>
          </a:lstStyle>
          <a:p>
            <a:pPr rtl="1"/>
            <a:r>
              <a:t>חיזוק קיר התנגשות בכביש הטבעת של גואנגג'ואו</a:t>
            </a:r>
          </a:p>
        </p:txBody>
      </p:sp>
      <p:pic>
        <p:nvPicPr>
          <p:cNvPr id="1199" name="图片 27" descr="图片 27"/>
          <p:cNvPicPr>
            <a:picLocks noChangeAspect="1"/>
          </p:cNvPicPr>
          <p:nvPr/>
        </p:nvPicPr>
        <p:blipFill>
          <a:blip r:embed="rId7"/>
          <a:srcRect t="17139" b="6547"/>
          <a:stretch>
            <a:fillRect/>
          </a:stretch>
        </p:blipFill>
        <p:spPr>
          <a:xfrm>
            <a:off x="9756950" y="3832123"/>
            <a:ext cx="2079116" cy="2113263"/>
          </a:xfrm>
          <a:prstGeom prst="rect">
            <a:avLst/>
          </a:prstGeom>
          <a:ln w="12700">
            <a:miter lim="400000"/>
            <a:headEnd/>
            <a:tailEnd/>
          </a:ln>
        </p:spPr>
      </p:pic>
      <p:pic>
        <p:nvPicPr>
          <p:cNvPr id="1200" name="图片 9" descr="图片 9"/>
          <p:cNvPicPr>
            <a:picLocks noChangeAspect="1"/>
          </p:cNvPicPr>
          <p:nvPr/>
        </p:nvPicPr>
        <p:blipFill>
          <a:blip r:embed="rId4"/>
          <a:srcRect r="49674"/>
          <a:stretch>
            <a:fillRect/>
          </a:stretch>
        </p:blipFill>
        <p:spPr>
          <a:xfrm>
            <a:off x="2130849" y="3284889"/>
            <a:ext cx="1911476" cy="1657618"/>
          </a:xfrm>
          <a:prstGeom prst="rect">
            <a:avLst/>
          </a:prstGeom>
          <a:ln w="12700">
            <a:miter lim="400000"/>
            <a:headEnd/>
            <a:tailEnd/>
          </a:ln>
        </p:spPr>
      </p:pic>
      <p:sp>
        <p:nvSpPr>
          <p:cNvPr id="1201" name="直接箭头连接符 31"/>
          <p:cNvSpPr/>
          <p:nvPr/>
        </p:nvSpPr>
        <p:spPr>
          <a:xfrm>
            <a:off x="1972556" y="2133600"/>
            <a:ext cx="288001" cy="0"/>
          </a:xfrm>
          <a:prstGeom prst="line">
            <a:avLst/>
          </a:prstGeom>
          <a:ln w="57150">
            <a:solidFill>
              <a:srgbClr val="FF0000"/>
            </a:solidFill>
            <a:tailEnd type="triangle"/>
          </a:ln>
        </p:spPr>
        <p:txBody>
          <a:bodyPr lIns="45719" rIns="45719"/>
          <a:lstStyle/>
          <a:p/>
        </p:txBody>
      </p:sp>
      <p:sp>
        <p:nvSpPr>
          <p:cNvPr id="1202" name="直接箭头连接符 13"/>
          <p:cNvSpPr/>
          <p:nvPr/>
        </p:nvSpPr>
        <p:spPr>
          <a:xfrm>
            <a:off x="3912930" y="2133600"/>
            <a:ext cx="288001" cy="0"/>
          </a:xfrm>
          <a:prstGeom prst="line">
            <a:avLst/>
          </a:prstGeom>
          <a:ln w="57150">
            <a:solidFill>
              <a:srgbClr val="FF0000"/>
            </a:solidFill>
            <a:tailEnd type="triangle"/>
          </a:ln>
        </p:spPr>
        <p:txBody>
          <a:bodyPr lIns="45719" rIns="45719"/>
          <a:lstStyle/>
          <a:p/>
        </p:txBody>
      </p:sp>
      <p:sp>
        <p:nvSpPr>
          <p:cNvPr id="1203" name="直接箭头连接符 20"/>
          <p:cNvSpPr/>
          <p:nvPr/>
        </p:nvSpPr>
        <p:spPr>
          <a:xfrm flipH="1">
            <a:off x="3914702" y="3810000"/>
            <a:ext cx="286228" cy="0"/>
          </a:xfrm>
          <a:prstGeom prst="line">
            <a:avLst/>
          </a:prstGeom>
          <a:ln w="57150">
            <a:solidFill>
              <a:srgbClr val="FF0000"/>
            </a:solidFill>
            <a:tailEnd type="triangle"/>
          </a:ln>
        </p:spPr>
        <p:txBody>
          <a:bodyPr lIns="45719" rIns="45719"/>
          <a:lstStyle/>
          <a:p/>
        </p:txBody>
      </p:sp>
      <p:sp>
        <p:nvSpPr>
          <p:cNvPr id="1204" name="直接箭头连接符 21"/>
          <p:cNvSpPr/>
          <p:nvPr/>
        </p:nvSpPr>
        <p:spPr>
          <a:xfrm flipH="1">
            <a:off x="2007797" y="3832123"/>
            <a:ext cx="286228" cy="1"/>
          </a:xfrm>
          <a:prstGeom prst="line">
            <a:avLst/>
          </a:prstGeom>
          <a:ln w="57150">
            <a:solidFill>
              <a:srgbClr val="FF0000"/>
            </a:solidFill>
            <a:tailEnd type="triangle"/>
          </a:ln>
        </p:spPr>
        <p:txBody>
          <a:bodyPr lIns="45719" rIns="45719"/>
          <a:lstStyle/>
          <a:p/>
        </p:txBody>
      </p:sp>
      <p:sp>
        <p:nvSpPr>
          <p:cNvPr id="1205" name="直接箭头连接符 22"/>
          <p:cNvSpPr/>
          <p:nvPr/>
        </p:nvSpPr>
        <p:spPr>
          <a:xfrm>
            <a:off x="5096757" y="2867344"/>
            <a:ext cx="1" cy="304801"/>
          </a:xfrm>
          <a:prstGeom prst="line">
            <a:avLst/>
          </a:prstGeom>
          <a:ln w="57150">
            <a:solidFill>
              <a:srgbClr val="FF0000"/>
            </a:solidFill>
            <a:tailEnd type="triangle"/>
          </a:ln>
        </p:spPr>
        <p:txBody>
          <a:bodyPr lIns="45719" rIns="45719"/>
          <a:lstStyle/>
          <a:p/>
        </p:txBody>
      </p:sp>
      <p:pic>
        <p:nvPicPr>
          <p:cNvPr id="1206" name="图片 42" descr="图片 42"/>
          <p:cNvPicPr>
            <a:picLocks noChangeAspect="1"/>
          </p:cNvPicPr>
          <p:nvPr/>
        </p:nvPicPr>
        <p:blipFill>
          <a:blip r:embed="rId8"/>
          <a:stretch>
            <a:fillRect/>
          </a:stretch>
        </p:blipFill>
        <p:spPr>
          <a:xfrm>
            <a:off x="4295775" y="5445125"/>
            <a:ext cx="1297305" cy="1438910"/>
          </a:xfrm>
          <a:prstGeom prst="rect">
            <a:avLst/>
          </a:prstGeom>
          <a:ln w="12700">
            <a:miter lim="400000"/>
            <a:headEnd/>
            <a:tailEnd/>
          </a:ln>
        </p:spPr>
      </p:pic>
      <p:pic>
        <p:nvPicPr>
          <p:cNvPr id="1207" name="图片 23" descr="图片 23"/>
          <p:cNvPicPr>
            <a:picLocks noChangeAspect="1"/>
          </p:cNvPicPr>
          <p:nvPr/>
        </p:nvPicPr>
        <p:blipFill>
          <a:blip r:embed="rId9"/>
          <a:stretch>
            <a:fillRect/>
          </a:stretch>
        </p:blipFill>
        <p:spPr>
          <a:xfrm>
            <a:off x="6358471" y="3809898"/>
            <a:ext cx="3191169" cy="2113263"/>
          </a:xfrm>
          <a:prstGeom prst="rect">
            <a:avLst/>
          </a:prstGeom>
          <a:ln w="12700">
            <a:miter lim="400000"/>
            <a:headEnd/>
            <a:tailEnd/>
          </a:ln>
        </p:spPr>
      </p:pic>
      <p:sp>
        <p:nvSpPr>
          <p:cNvPr id="1208" name="Rectangle 30"/>
          <p:cNvSpPr txBox="1"/>
          <p:nvPr/>
        </p:nvSpPr>
        <p:spPr>
          <a:xfrm>
            <a:off x="6510237" y="990600"/>
            <a:ext cx="3317823" cy="370840"/>
          </a:xfrm>
          <a:prstGeom prst="rect">
            <a:avLst/>
          </a:prstGeom>
          <a:ln w="12700">
            <a:miter lim="400000"/>
          </a:ln>
          <a:effectLst>
            <a:outerShdw dist="17961" dir="2700000" rotWithShape="0">
              <a:srgbClr val="999999"/>
            </a:outerShdw>
          </a:effectLst>
        </p:spPr>
        <p:txBody>
          <a:bodyPr wrap="none" lIns="45719" rIns="45719">
            <a:spAutoFit/>
          </a:bodyPr>
          <a:lstStyle>
            <a:lvl1pPr>
              <a:defRPr b="1">
                <a:solidFill>
                  <a:srgbClr val="CC3300"/>
                </a:solidFill>
              </a:defRPr>
            </a:lvl1pPr>
          </a:lstStyle>
          <a:p>
            <a:pPr rtl="1"/>
            <a:r>
              <a:t>כביש הטבעת גואנגג'ואו</a:t>
            </a:r>
          </a:p>
        </p:txBody>
      </p:sp>
      <p:sp>
        <p:nvSpPr>
          <p:cNvPr id="1209" name="Rectangle 30"/>
          <p:cNvSpPr txBox="1"/>
          <p:nvPr/>
        </p:nvSpPr>
        <p:spPr>
          <a:xfrm>
            <a:off x="9816464" y="3733800"/>
            <a:ext cx="2334896" cy="650241"/>
          </a:xfrm>
          <a:prstGeom prst="rect">
            <a:avLst/>
          </a:prstGeom>
          <a:ln w="12700">
            <a:miter lim="400000"/>
          </a:ln>
          <a:effectLst>
            <a:outerShdw dist="17961" dir="2700000" rotWithShape="0">
              <a:srgbClr val="999999"/>
            </a:outerShdw>
          </a:effectLst>
        </p:spPr>
        <p:txBody>
          <a:bodyPr lIns="45719" rIns="45719">
            <a:spAutoFit/>
          </a:bodyPr>
          <a:lstStyle/>
          <a:p>
            <a:pPr rtl="1">
              <a:defRPr b="1">
                <a:solidFill>
                  <a:srgbClr val="FFFFFF"/>
                </a:solidFill>
                <a:effectLst>
                  <a:outerShdw blurRad="38100" dist="38100" dir="2700000" rotWithShape="0">
                    <a:srgbClr val="000000">
                      <a:alpha val="43137"/>
                    </a:srgbClr>
                  </a:outerShdw>
                </a:effectLst>
              </a:defRPr>
            </a:pPr>
            <a:r>
              <a:t>גואנגג'ואו פולי</a:t>
            </a:r>
          </a:p>
          <a:p>
            <a:pPr rtl="1">
              <a:defRPr b="1">
                <a:solidFill>
                  <a:srgbClr val="FFFFFF"/>
                </a:solidFill>
                <a:effectLst>
                  <a:outerShdw blurRad="38100" dist="38100" dir="2700000" rotWithShape="0">
                    <a:srgbClr val="000000">
                      <a:alpha val="43137"/>
                    </a:srgbClr>
                  </a:outerShdw>
                </a:effectLst>
              </a:defRPr>
            </a:pPr>
            <a:r>
              <a:t>• העיר הפיננסית</a:t>
            </a:r>
          </a:p>
        </p:txBody>
      </p:sp>
      <p:sp>
        <p:nvSpPr>
          <p:cNvPr id="1210" name="Rectangle 30"/>
          <p:cNvSpPr txBox="1"/>
          <p:nvPr/>
        </p:nvSpPr>
        <p:spPr>
          <a:xfrm>
            <a:off x="6350878" y="3886098"/>
            <a:ext cx="3317824" cy="370841"/>
          </a:xfrm>
          <a:prstGeom prst="rect">
            <a:avLst/>
          </a:prstGeom>
          <a:ln w="12700">
            <a:miter lim="400000"/>
          </a:ln>
          <a:effectLst>
            <a:outerShdw dist="17961" dir="2700000" rotWithShape="0">
              <a:srgbClr val="999999"/>
            </a:outerShdw>
          </a:effectLst>
        </p:spPr>
        <p:txBody>
          <a:bodyPr wrap="none" lIns="45719" rIns="45719">
            <a:spAutoFit/>
          </a:bodyPr>
          <a:lstStyle>
            <a:lvl1pPr>
              <a:defRPr b="1">
                <a:solidFill>
                  <a:srgbClr val="FFFFFF"/>
                </a:solidFill>
                <a:effectLst>
                  <a:outerShdw blurRad="38100" dist="38100" dir="2700000" rotWithShape="0">
                    <a:srgbClr val="000000">
                      <a:alpha val="43137"/>
                    </a:srgbClr>
                  </a:outerShdw>
                </a:effectLst>
              </a:defRPr>
            </a:lvl1pPr>
          </a:lstStyle>
          <a:p>
            <a:pPr rtl="1"/>
            <a:r>
              <a:t>כביש הטבעת גואנגג'ואו</a:t>
            </a:r>
          </a:p>
        </p:txBody>
      </p:sp>
      <p:sp>
        <p:nvSpPr>
          <p:cNvPr id="1211" name="文本框 32"/>
          <p:cNvSpPr txBox="1"/>
          <p:nvPr/>
        </p:nvSpPr>
        <p:spPr>
          <a:xfrm>
            <a:off x="6381208" y="6017405"/>
            <a:ext cx="5496225" cy="613157"/>
          </a:xfrm>
          <a:prstGeom prst="rect">
            <a:avLst/>
          </a:prstGeom>
          <a:ln w="12700">
            <a:miter lim="400000"/>
          </a:ln>
          <a:effectLst>
            <a:outerShdw dist="17961" dir="2700000" rotWithShape="0">
              <a:srgbClr val="999999"/>
            </a:outerShdw>
          </a:effectLst>
        </p:spPr>
        <p:txBody>
          <a:bodyPr lIns="45719" rIns="45719">
            <a:spAutoFit/>
          </a:bodyPr>
          <a:lstStyle/>
          <a:p>
            <a:pPr marL="342900" indent="-342900">
              <a:lnSpc>
                <a:spcPct val="114000"/>
              </a:lnSpc>
              <a:spcBef>
                <a:spcPts val="500"/>
              </a:spcBef>
              <a:buClr>
                <a:srgbClr val="000000"/>
              </a:buClr>
              <a:buSzPct val="100000"/>
              <a:buChar char="◆"/>
              <a:defRPr sz="900" b="1">
                <a:latin typeface="微软雅黑" panose="020B0503020204020204" charset="-122"/>
                <a:ea typeface="微软雅黑" panose="020B0503020204020204" charset="-122"/>
                <a:cs typeface="微软雅黑" panose="020B0503020204020204" charset="-122"/>
                <a:sym typeface="微软雅黑" panose="020B0503020204020204" charset="-122"/>
              </a:defRPr>
            </a:pPr>
            <a:r>
              <a:t>MPC inorganic anchoring agent was employed for reinforcement bar anchoring.</a:t>
            </a:r>
          </a:p>
          <a:p>
            <a:pPr marL="342900" indent="-342900">
              <a:lnSpc>
                <a:spcPct val="114000"/>
              </a:lnSpc>
              <a:spcBef>
                <a:spcPts val="500"/>
              </a:spcBef>
              <a:buClr>
                <a:srgbClr val="000000"/>
              </a:buClr>
              <a:buSzPct val="100000"/>
              <a:buChar char="◆"/>
              <a:defRPr sz="900" b="1">
                <a:solidFill>
                  <a:srgbClr val="FF0000"/>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The on-site pull-out test conducted within 3-6 hours demonstrated that the anchoring force met the design requirements.</a:t>
            </a:r>
          </a:p>
        </p:txBody>
      </p:sp>
      <p:sp>
        <p:nvSpPr>
          <p:cNvPr id="1212" name="文本框 35"/>
          <p:cNvSpPr txBox="1"/>
          <p:nvPr/>
        </p:nvSpPr>
        <p:spPr>
          <a:xfrm>
            <a:off x="8477026" y="5328480"/>
            <a:ext cx="1869317" cy="370841"/>
          </a:xfrm>
          <a:prstGeom prst="rect">
            <a:avLst/>
          </a:prstGeom>
          <a:ln w="12700">
            <a:miter lim="400000"/>
          </a:ln>
        </p:spPr>
        <p:txBody>
          <a:bodyPr wrap="none" lIns="45719" rIns="45719">
            <a:spAutoFit/>
          </a:bodyPr>
          <a:lstStyle>
            <a:lvl1pPr>
              <a:defRPr b="1">
                <a:solidFill>
                  <a:srgbClr val="FFFF00"/>
                </a:solidFill>
              </a:defRPr>
            </a:lvl1pPr>
          </a:lstStyle>
          <a:p>
            <a:pPr rtl="1"/>
            <a:r>
              <a:t>קיר אקוסטי</a:t>
            </a:r>
          </a:p>
        </p:txBody>
      </p:sp>
      <p:sp>
        <p:nvSpPr>
          <p:cNvPr id="1213" name="文本框 38"/>
          <p:cNvSpPr txBox="1"/>
          <p:nvPr/>
        </p:nvSpPr>
        <p:spPr>
          <a:xfrm>
            <a:off x="9453096" y="1348020"/>
            <a:ext cx="510554" cy="370841"/>
          </a:xfrm>
          <a:prstGeom prst="rect">
            <a:avLst/>
          </a:prstGeom>
          <a:ln w="12700">
            <a:miter lim="400000"/>
          </a:ln>
        </p:spPr>
        <p:txBody>
          <a:bodyPr wrap="none" lIns="45719" rIns="45719">
            <a:spAutoFit/>
          </a:bodyPr>
          <a:lstStyle>
            <a:lvl1pPr>
              <a:defRPr b="1">
                <a:solidFill>
                  <a:srgbClr val="FFFF00"/>
                </a:solidFill>
              </a:defRPr>
            </a:lvl1pPr>
          </a:lstStyle>
          <a:p>
            <a:pPr rtl="1"/>
            <a:r>
              <a:t>אנטי</a:t>
            </a:r>
          </a:p>
        </p:txBody>
      </p:sp>
      <p:grpSp>
        <p:nvGrpSpPr>
          <p:cNvPr id="1216" name="文本框 39"/>
          <p:cNvGrpSpPr/>
          <p:nvPr/>
        </p:nvGrpSpPr>
        <p:grpSpPr>
          <a:xfrm>
            <a:off x="705407" y="860541"/>
            <a:ext cx="4932658" cy="553467"/>
            <a:chOff x="0" y="0"/>
            <a:chExt cx="4932657" cy="553465"/>
          </a:xfrm>
        </p:grpSpPr>
        <p:sp>
          <p:nvSpPr>
            <p:cNvPr id="1214" name="矩形"/>
            <p:cNvSpPr/>
            <p:nvPr/>
          </p:nvSpPr>
          <p:spPr>
            <a:xfrm>
              <a:off x="0" y="38462"/>
              <a:ext cx="4932658" cy="476542"/>
            </a:xfrm>
            <a:prstGeom prst="rect">
              <a:avLst/>
            </a:prstGeom>
            <a:solidFill>
              <a:srgbClr val="00B0F0">
                <a:alpha val="73000"/>
              </a:srgbClr>
            </a:solidFill>
            <a:ln w="12700" cap="flat">
              <a:noFill/>
              <a:miter lim="400000"/>
            </a:ln>
            <a:effectLst>
              <a:outerShdw blurRad="38100" dist="20000" dir="5400000" rotWithShape="0">
                <a:srgbClr val="000000">
                  <a:alpha val="38000"/>
                </a:srgbClr>
              </a:outerShdw>
            </a:effectLst>
          </p:spPr>
          <p:txBody>
            <a:bodyPr wrap="square" lIns="45719" tIns="45719" rIns="45719" bIns="45719" numCol="1" anchor="ctr">
              <a:noAutofit/>
            </a:bodyPr>
            <a:lstStyle/>
            <a:p>
              <a:pPr algn="ctr">
                <a:lnSpc>
                  <a:spcPct val="114000"/>
                </a:lnSpc>
                <a:defRPr sz="1400" b="1">
                  <a:solidFill>
                    <a:srgbClr val="FFFF00"/>
                  </a:solidFill>
                </a:defRPr>
              </a:pPr>
            </a:p>
          </p:txBody>
        </p:sp>
        <p:sp>
          <p:nvSpPr>
            <p:cNvPr id="1215" name="Planting and anchoring technique: Utilizing adhesive properties"/>
            <p:cNvSpPr txBox="1"/>
            <p:nvPr/>
          </p:nvSpPr>
          <p:spPr>
            <a:xfrm>
              <a:off x="45719" y="0"/>
              <a:ext cx="4841219" cy="553466"/>
            </a:xfrm>
            <a:prstGeom prst="rect">
              <a:avLst/>
            </a:prstGeom>
            <a:noFill/>
            <a:ln w="12700" cap="flat">
              <a:noFill/>
              <a:miter lim="400000"/>
            </a:ln>
            <a:effectLst/>
          </p:spPr>
          <p:txBody>
            <a:bodyPr wrap="square" lIns="45719" tIns="45719" rIns="45719" bIns="45719" numCol="1" anchor="ctr">
              <a:spAutoFit/>
            </a:bodyPr>
            <a:lstStyle>
              <a:lvl1pPr algn="ctr">
                <a:lnSpc>
                  <a:spcPct val="114000"/>
                </a:lnSpc>
                <a:defRPr sz="1400" b="1">
                  <a:solidFill>
                    <a:srgbClr val="FFFF00"/>
                  </a:solidFill>
                </a:defRPr>
              </a:lvl1pPr>
            </a:lstStyle>
            <a:p>
              <a:pPr rtl="1"/>
              <a:r>
                <a:t>טכניקת שתילה ועיגון: ניצול תכונות הדבקה</a:t>
              </a:r>
            </a:p>
          </p:txBody>
        </p:sp>
      </p:grpSp>
      <p:sp>
        <p:nvSpPr>
          <p:cNvPr id="1217" name="文本框 40"/>
          <p:cNvSpPr txBox="1"/>
          <p:nvPr/>
        </p:nvSpPr>
        <p:spPr>
          <a:xfrm>
            <a:off x="4616332" y="5480731"/>
            <a:ext cx="1685143" cy="218441"/>
          </a:xfrm>
          <a:prstGeom prst="rect">
            <a:avLst/>
          </a:prstGeom>
          <a:ln w="12700">
            <a:miter lim="400000"/>
          </a:ln>
        </p:spPr>
        <p:txBody>
          <a:bodyPr wrap="none" lIns="45719" rIns="45719">
            <a:spAutoFit/>
          </a:bodyPr>
          <a:lstStyle>
            <a:lvl1pPr>
              <a:defRPr sz="800" b="1">
                <a:solidFill>
                  <a:srgbClr val="C00000"/>
                </a:solidFill>
              </a:defRPr>
            </a:lvl1pPr>
          </a:lstStyle>
          <a:p>
            <a:pPr rtl="1"/>
            <a:r>
              <a:t>חבילת עיגון מותקנת מראש</a:t>
            </a:r>
          </a:p>
        </p:txBody>
      </p:sp>
      <p:sp>
        <p:nvSpPr>
          <p:cNvPr id="4" name="文本框 3"/>
          <p:cNvSpPr txBox="1"/>
          <p:nvPr/>
        </p:nvSpPr>
        <p:spPr>
          <a:xfrm>
            <a:off x="335915" y="2984500"/>
            <a:ext cx="1581785"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spAutoFit/>
          </a:bodyPr>
          <a:p>
            <a:pPr marL="0" marR="0" indent="0" algn="l" defTabSz="914400" rtl="0" fontAlgn="auto" latinLnBrk="0" hangingPunct="0">
              <a:lnSpc>
                <a:spcPct val="100000"/>
              </a:lnSpc>
              <a:spcBef>
                <a:spcPts val="0"/>
              </a:spcBef>
              <a:spcAft>
                <a:spcPts val="0"/>
              </a:spcAft>
              <a:buClrTx/>
              <a:buSzTx/>
              <a:buFontTx/>
              <a:buNone/>
            </a:pPr>
            <a:r>
              <a:rPr kumimoji="0" lang="" altLang="en-US"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rPr>
              <a:t>א. קידוח</a:t>
            </a:r>
            <a:endParaRPr kumimoji="0" lang="zh-CN" altLang="en-US"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11" name="文本框 10"/>
          <p:cNvSpPr txBox="1"/>
          <p:nvPr/>
        </p:nvSpPr>
        <p:spPr>
          <a:xfrm>
            <a:off x="2151380" y="3040380"/>
            <a:ext cx="2224405" cy="26670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noAutofit/>
          </a:bodyPr>
          <a:p>
            <a:pPr marL="0" marR="0" indent="0" algn="l" defTabSz="914400" rtl="0" fontAlgn="auto" latinLnBrk="0" hangingPunct="0">
              <a:lnSpc>
                <a:spcPct val="100000"/>
              </a:lnSpc>
              <a:spcBef>
                <a:spcPts val="0"/>
              </a:spcBef>
              <a:spcAft>
                <a:spcPts val="0"/>
              </a:spcAft>
              <a:buClrTx/>
              <a:buSzTx/>
              <a:buFontTx/>
              <a:buNone/>
            </a:pPr>
            <a:r>
              <a:rPr kumimoji="0" lang="" altLang="en-US" sz="10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rPr>
              <a:t>ב.1 נקו את החור והברישו ממנו את האבק.</a:t>
            </a:r>
            <a:endParaRPr kumimoji="0" lang="" altLang="en-US" sz="10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12" name="文本框 11"/>
          <p:cNvSpPr txBox="1"/>
          <p:nvPr/>
        </p:nvSpPr>
        <p:spPr>
          <a:xfrm>
            <a:off x="4398645" y="3063240"/>
            <a:ext cx="3652520" cy="24384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spAutoFit/>
          </a:bodyPr>
          <a:p>
            <a:pPr marL="0" marR="0" indent="0" algn="l" defTabSz="914400" rtl="0" fontAlgn="auto" latinLnBrk="0" hangingPunct="0">
              <a:lnSpc>
                <a:spcPct val="100000"/>
              </a:lnSpc>
              <a:spcBef>
                <a:spcPts val="0"/>
              </a:spcBef>
              <a:spcAft>
                <a:spcPts val="0"/>
              </a:spcAft>
              <a:buClrTx/>
              <a:buSzTx/>
              <a:buFontTx/>
              <a:buNone/>
            </a:pPr>
            <a:r>
              <a:rPr kumimoji="0" lang="en-US" altLang="zh-CN" sz="10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rPr>
              <a:t>b.2 </a:t>
            </a:r>
            <a:r>
              <a:rPr kumimoji="0" lang="" altLang="en-US" sz="10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rPr>
              <a:t>סילוק אבק בנשיפת אוויר</a:t>
            </a:r>
            <a:endParaRPr kumimoji="0" lang="" altLang="en-US" sz="10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13" name="文本框 12"/>
          <p:cNvSpPr txBox="1"/>
          <p:nvPr/>
        </p:nvSpPr>
        <p:spPr>
          <a:xfrm>
            <a:off x="191770" y="5013325"/>
            <a:ext cx="2551430" cy="31496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noAutofit/>
          </a:bodyPr>
          <a:p>
            <a:pPr marL="0" marR="0" indent="0" algn="l" defTabSz="914400" rtl="0" fontAlgn="auto" latinLnBrk="0" hangingPunct="0">
              <a:lnSpc>
                <a:spcPct val="100000"/>
              </a:lnSpc>
              <a:spcBef>
                <a:spcPts val="0"/>
              </a:spcBef>
              <a:spcAft>
                <a:spcPts val="0"/>
              </a:spcAft>
              <a:buClrTx/>
              <a:buSzTx/>
              <a:buFontTx/>
              <a:buNone/>
            </a:pPr>
            <a:r>
              <a:rPr kumimoji="0" lang="en-US" altLang="zh-CN" sz="9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rPr>
              <a:t>d2. </a:t>
            </a:r>
            <a:r>
              <a:rPr kumimoji="0" lang="" altLang="en-US" sz="9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rPr>
              <a:t>החדירו את מוטות הפלדה והניחו לדבק להתקשות.</a:t>
            </a:r>
            <a:endParaRPr kumimoji="0" lang="" altLang="en-US" sz="9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14" name="文本框 13"/>
          <p:cNvSpPr txBox="1"/>
          <p:nvPr/>
        </p:nvSpPr>
        <p:spPr>
          <a:xfrm>
            <a:off x="2357120" y="5231765"/>
            <a:ext cx="2604770" cy="24384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spAutoFit/>
          </a:bodyPr>
          <a:p>
            <a:pPr marL="0" marR="0" indent="0" algn="l" defTabSz="914400" rtl="0" fontAlgn="auto" latinLnBrk="0" hangingPunct="0">
              <a:lnSpc>
                <a:spcPct val="100000"/>
              </a:lnSpc>
              <a:spcBef>
                <a:spcPts val="0"/>
              </a:spcBef>
              <a:spcAft>
                <a:spcPts val="0"/>
              </a:spcAft>
              <a:buClrTx/>
              <a:buSzTx/>
              <a:buFontTx/>
              <a:buNone/>
            </a:pPr>
            <a:r>
              <a:rPr kumimoji="0" lang="en-US" altLang="zh-CN" sz="10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rPr>
              <a:t>d1. </a:t>
            </a:r>
            <a:r>
              <a:rPr kumimoji="0" lang="" altLang="en-US" sz="10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rPr>
              <a:t>הכנס לתוך החור המיועד למוט הזיון.</a:t>
            </a:r>
            <a:endParaRPr kumimoji="0" lang="" altLang="en-US" sz="10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15" name="文本框 14"/>
          <p:cNvSpPr txBox="1"/>
          <p:nvPr/>
        </p:nvSpPr>
        <p:spPr>
          <a:xfrm>
            <a:off x="4008120" y="4965065"/>
            <a:ext cx="2812415" cy="24384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spAutoFit/>
          </a:bodyPr>
          <a:p>
            <a:pPr marL="0" marR="0" indent="0" algn="l" defTabSz="914400" rtl="0" fontAlgn="auto" latinLnBrk="0" hangingPunct="0">
              <a:lnSpc>
                <a:spcPct val="100000"/>
              </a:lnSpc>
              <a:spcBef>
                <a:spcPts val="0"/>
              </a:spcBef>
              <a:spcAft>
                <a:spcPts val="0"/>
              </a:spcAft>
              <a:buClrTx/>
              <a:buSzTx/>
              <a:buFontTx/>
              <a:buNone/>
            </a:pPr>
            <a:r>
              <a:rPr kumimoji="0" lang="" altLang="en-US" sz="10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rPr>
              <a:t>ג</a:t>
            </a:r>
            <a:r>
              <a:rPr kumimoji="0" lang="" altLang="en-US" sz="10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rPr>
              <a:t>. גלגלו הלוך ושוב כדי לספוג את המים באופן אחיד.</a:t>
            </a:r>
            <a:endParaRPr kumimoji="0" lang="" altLang="en-US" sz="10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9" name="标题 1"/>
          <p:cNvSpPr txBox="1"/>
          <p:nvPr>
            <p:ph type="title"/>
          </p:nvPr>
        </p:nvSpPr>
        <p:spPr>
          <a:xfrm>
            <a:off x="353566" y="136524"/>
            <a:ext cx="8396539" cy="668149"/>
          </a:xfrm>
          <a:prstGeom prst="rect">
            <a:avLst/>
          </a:prstGeom>
        </p:spPr>
        <p:txBody>
          <a:bodyPr/>
          <a:lstStyle/>
          <a:p>
            <a:pPr defTabSz="685800" rtl="1">
              <a:defRPr sz="2100">
                <a:latin typeface="Times New Roman" panose="02020603050405020304"/>
                <a:ea typeface="Times New Roman" panose="02020603050405020304"/>
                <a:cs typeface="Times New Roman" panose="02020603050405020304"/>
                <a:sym typeface="Times New Roman" panose="02020603050405020304"/>
              </a:defRPr>
            </a:pPr>
            <a:r>
              <a:t>2. יישומים הנדסיים של חומרים צמנטיים פוספט-מגנזיום</a:t>
            </a:r>
          </a:p>
        </p:txBody>
      </p:sp>
      <p:grpSp>
        <p:nvGrpSpPr>
          <p:cNvPr id="1224" name="组合 15"/>
          <p:cNvGrpSpPr/>
          <p:nvPr/>
        </p:nvGrpSpPr>
        <p:grpSpPr>
          <a:xfrm>
            <a:off x="533400" y="914400"/>
            <a:ext cx="5052672" cy="3881438"/>
            <a:chOff x="0" y="0"/>
            <a:chExt cx="5052671" cy="3881437"/>
          </a:xfrm>
        </p:grpSpPr>
        <p:pic>
          <p:nvPicPr>
            <p:cNvPr id="1220" name="图片 4" descr="图片 4"/>
            <p:cNvPicPr>
              <a:picLocks noChangeAspect="1"/>
            </p:cNvPicPr>
            <p:nvPr/>
          </p:nvPicPr>
          <p:blipFill>
            <a:blip r:embed="rId1"/>
            <a:stretch>
              <a:fillRect/>
            </a:stretch>
          </p:blipFill>
          <p:spPr>
            <a:xfrm>
              <a:off x="-1" y="-1"/>
              <a:ext cx="2463154" cy="1849546"/>
            </a:xfrm>
            <a:prstGeom prst="rect">
              <a:avLst/>
            </a:prstGeom>
            <a:ln w="12700" cap="flat">
              <a:noFill/>
              <a:miter lim="400000"/>
              <a:headEnd/>
              <a:tailEnd/>
            </a:ln>
            <a:effectLst/>
          </p:spPr>
        </p:pic>
        <p:pic>
          <p:nvPicPr>
            <p:cNvPr id="1221" name="图片 6" descr="图片 6"/>
            <p:cNvPicPr>
              <a:picLocks noChangeAspect="1"/>
            </p:cNvPicPr>
            <p:nvPr/>
          </p:nvPicPr>
          <p:blipFill>
            <a:blip r:embed="rId2"/>
            <a:stretch>
              <a:fillRect/>
            </a:stretch>
          </p:blipFill>
          <p:spPr>
            <a:xfrm>
              <a:off x="2592776" y="-1"/>
              <a:ext cx="2456637" cy="1849546"/>
            </a:xfrm>
            <a:prstGeom prst="rect">
              <a:avLst/>
            </a:prstGeom>
            <a:ln w="12700" cap="flat">
              <a:noFill/>
              <a:miter lim="400000"/>
              <a:headEnd/>
              <a:tailEnd/>
            </a:ln>
            <a:effectLst/>
          </p:spPr>
        </p:pic>
        <p:pic>
          <p:nvPicPr>
            <p:cNvPr id="1222" name="图片 11" descr="图片 11"/>
            <p:cNvPicPr>
              <a:picLocks noChangeAspect="1"/>
            </p:cNvPicPr>
            <p:nvPr/>
          </p:nvPicPr>
          <p:blipFill>
            <a:blip r:embed="rId3"/>
            <a:stretch>
              <a:fillRect/>
            </a:stretch>
          </p:blipFill>
          <p:spPr>
            <a:xfrm>
              <a:off x="-1" y="2031893"/>
              <a:ext cx="2463154" cy="1849545"/>
            </a:xfrm>
            <a:prstGeom prst="rect">
              <a:avLst/>
            </a:prstGeom>
            <a:ln w="12700" cap="flat">
              <a:noFill/>
              <a:miter lim="400000"/>
              <a:headEnd/>
              <a:tailEnd/>
            </a:ln>
            <a:effectLst/>
          </p:spPr>
        </p:pic>
        <p:pic>
          <p:nvPicPr>
            <p:cNvPr id="1223" name="图片 14" descr="图片 14"/>
            <p:cNvPicPr>
              <a:picLocks noChangeAspect="1"/>
            </p:cNvPicPr>
            <p:nvPr/>
          </p:nvPicPr>
          <p:blipFill>
            <a:blip r:embed="rId4"/>
            <a:stretch>
              <a:fillRect/>
            </a:stretch>
          </p:blipFill>
          <p:spPr>
            <a:xfrm>
              <a:off x="2589518" y="2031893"/>
              <a:ext cx="2463154" cy="1849545"/>
            </a:xfrm>
            <a:prstGeom prst="rect">
              <a:avLst/>
            </a:prstGeom>
            <a:ln w="12700" cap="flat">
              <a:noFill/>
              <a:miter lim="400000"/>
              <a:headEnd/>
              <a:tailEnd/>
            </a:ln>
            <a:effectLst/>
          </p:spPr>
        </p:pic>
      </p:grpSp>
      <p:sp>
        <p:nvSpPr>
          <p:cNvPr id="1225" name="矩形 8"/>
          <p:cNvSpPr txBox="1"/>
          <p:nvPr/>
        </p:nvSpPr>
        <p:spPr>
          <a:xfrm>
            <a:off x="198119" y="5314010"/>
            <a:ext cx="5852162" cy="1139191"/>
          </a:xfrm>
          <a:prstGeom prst="rect">
            <a:avLst/>
          </a:prstGeom>
          <a:ln w="12700">
            <a:miter lim="400000"/>
          </a:ln>
        </p:spPr>
        <p:txBody>
          <a:bodyPr lIns="45719" rIns="45719" anchor="ctr">
            <a:spAutoFit/>
          </a:bodyPr>
          <a:lstStyle/>
          <a:p>
            <a:pPr marL="285750" indent="-285750" rtl="1">
              <a:lnSpc>
                <a:spcPct val="125000"/>
              </a:lnSpc>
              <a:spcBef>
                <a:spcPts val="800"/>
              </a:spcBef>
              <a:buSzPct val="100000"/>
              <a:buChar char="◆"/>
              <a:defRPr sz="1200" b="1"/>
            </a:pPr>
            <a:r>
              <a:t>יישום ציפוי אנטי-קורוזיה וחסין אש של MPC</a:t>
            </a:r>
          </a:p>
          <a:p>
            <a:pPr marL="285750" indent="-285750" rtl="1">
              <a:lnSpc>
                <a:spcPct val="125000"/>
              </a:lnSpc>
              <a:spcBef>
                <a:spcPts val="800"/>
              </a:spcBef>
              <a:buSzPct val="100000"/>
              <a:buChar char="◆"/>
              <a:defRPr sz="1200" b="1"/>
            </a:pPr>
            <a:r>
              <a:t>שיפור ביצועי אנטי-החלקה באמצעות חיזוק סיבי ליגנין</a:t>
            </a:r>
          </a:p>
          <a:p>
            <a:pPr marL="285750" indent="-285750" rtl="1">
              <a:lnSpc>
                <a:spcPct val="125000"/>
              </a:lnSpc>
              <a:spcBef>
                <a:spcPts val="800"/>
              </a:spcBef>
              <a:buSzPct val="100000"/>
              <a:buChar char="◆"/>
              <a:defRPr sz="1200" b="1"/>
            </a:pPr>
            <a:r>
              <a:t>לא נצפו בעיות כגון היפרדות שכבת הגנה או קורוזיה של צינור פלדה לאחר 6 חודשי טיפול מגן.</a:t>
            </a:r>
          </a:p>
        </p:txBody>
      </p:sp>
      <p:sp>
        <p:nvSpPr>
          <p:cNvPr id="1226" name="文本框 17"/>
          <p:cNvSpPr txBox="1"/>
          <p:nvPr/>
        </p:nvSpPr>
        <p:spPr>
          <a:xfrm>
            <a:off x="986155" y="4851400"/>
            <a:ext cx="3655061" cy="396240"/>
          </a:xfrm>
          <a:prstGeom prst="rect">
            <a:avLst/>
          </a:prstGeom>
          <a:ln w="12700">
            <a:miter lim="400000"/>
          </a:ln>
        </p:spPr>
        <p:txBody>
          <a:bodyPr lIns="45719" rIns="45719">
            <a:spAutoFit/>
          </a:bodyPr>
          <a:lstStyle>
            <a:lvl1pPr algn="ctr">
              <a:defRPr sz="1000" b="1"/>
            </a:lvl1pPr>
          </a:lstStyle>
          <a:p>
            <a:pPr rtl="1"/>
            <a:r>
              <a:t>ציפוי אנטי-קורוזיה לצינורות במפעל בגוויג'ואו</a:t>
            </a:r>
          </a:p>
        </p:txBody>
      </p:sp>
      <p:sp>
        <p:nvSpPr>
          <p:cNvPr id="1227" name="文本框 18"/>
          <p:cNvSpPr txBox="1"/>
          <p:nvPr/>
        </p:nvSpPr>
        <p:spPr>
          <a:xfrm>
            <a:off x="7714124" y="4860156"/>
            <a:ext cx="3212955" cy="243841"/>
          </a:xfrm>
          <a:prstGeom prst="rect">
            <a:avLst/>
          </a:prstGeom>
          <a:ln w="12700">
            <a:miter lim="400000"/>
          </a:ln>
        </p:spPr>
        <p:txBody>
          <a:bodyPr lIns="45719" rIns="45719">
            <a:spAutoFit/>
          </a:bodyPr>
          <a:lstStyle>
            <a:lvl1pPr algn="ctr">
              <a:defRPr sz="1000" b="1"/>
            </a:lvl1pPr>
          </a:lstStyle>
          <a:p>
            <a:pPr rtl="1"/>
            <a:r>
              <a:t>תיקון עמודי בטון גשר בטיט MPC</a:t>
            </a:r>
          </a:p>
        </p:txBody>
      </p:sp>
      <p:sp>
        <p:nvSpPr>
          <p:cNvPr id="1228" name="矩形 8"/>
          <p:cNvSpPr txBox="1"/>
          <p:nvPr/>
        </p:nvSpPr>
        <p:spPr>
          <a:xfrm>
            <a:off x="6370319" y="5380355"/>
            <a:ext cx="5471162" cy="1259841"/>
          </a:xfrm>
          <a:prstGeom prst="rect">
            <a:avLst/>
          </a:prstGeom>
          <a:ln w="12700">
            <a:miter lim="400000"/>
          </a:ln>
        </p:spPr>
        <p:txBody>
          <a:bodyPr lIns="45719" rIns="45719" anchor="ctr">
            <a:spAutoFit/>
          </a:bodyPr>
          <a:lstStyle>
            <a:lvl1pPr marL="285750" indent="-285750">
              <a:lnSpc>
                <a:spcPct val="125000"/>
              </a:lnSpc>
              <a:spcBef>
                <a:spcPts val="800"/>
              </a:spcBef>
              <a:buSzPct val="100000"/>
              <a:buChar char="◆"/>
              <a:defRPr sz="1200" b="1"/>
            </a:lvl1pPr>
          </a:lstStyle>
          <a:p>
            <a:pPr rtl="1"/>
            <a:r>
              <a:t>טיט MPC דחיס-עצמי משמש לתיקון מהיר של עמודי בטון גשר. הטיט אינו דורש רטט ומשיג דחיסה עצמית, ומאפשר הסרת תבנית תוך 20–30 דקות לאחר היציקה.</a:t>
            </a:r>
          </a:p>
        </p:txBody>
      </p:sp>
      <p:pic>
        <p:nvPicPr>
          <p:cNvPr id="1229" name="图片 28" descr="图片 28"/>
          <p:cNvPicPr>
            <a:picLocks noChangeAspect="1"/>
          </p:cNvPicPr>
          <p:nvPr/>
        </p:nvPicPr>
        <p:blipFill>
          <a:blip r:embed="rId5"/>
          <a:stretch>
            <a:fillRect/>
          </a:stretch>
        </p:blipFill>
        <p:spPr>
          <a:xfrm>
            <a:off x="6705600" y="899325"/>
            <a:ext cx="4953000" cy="3853647"/>
          </a:xfrm>
          <a:prstGeom prst="rect">
            <a:avLst/>
          </a:prstGeom>
          <a:ln w="12700">
            <a:miter lim="400000"/>
            <a:headEnd/>
            <a:tailEnd/>
          </a:ln>
        </p:spPr>
      </p:pic>
      <p:sp>
        <p:nvSpPr>
          <p:cNvPr id="2" name="文本框 1"/>
          <p:cNvSpPr txBox="1"/>
          <p:nvPr/>
        </p:nvSpPr>
        <p:spPr>
          <a:xfrm>
            <a:off x="1320165" y="937260"/>
            <a:ext cx="743585"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spAutoFit/>
          </a:bodyPr>
          <a:p>
            <a:pPr marL="0" marR="0" indent="0" algn="l" defTabSz="914400" rtl="0" fontAlgn="auto" latinLnBrk="0" hangingPunct="0">
              <a:lnSpc>
                <a:spcPct val="100000"/>
              </a:lnSpc>
              <a:spcBef>
                <a:spcPts val="0"/>
              </a:spcBef>
              <a:spcAft>
                <a:spcPts val="0"/>
              </a:spcAft>
              <a:buClrTx/>
              <a:buSzTx/>
              <a:buFontTx/>
              <a:buNone/>
            </a:pPr>
            <a:endParaRPr kumimoji="0" lang="zh-CN" altLang="en-US"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6" name="文本框 5"/>
          <p:cNvSpPr txBox="1"/>
          <p:nvPr/>
        </p:nvSpPr>
        <p:spPr>
          <a:xfrm>
            <a:off x="1416050" y="937260"/>
            <a:ext cx="1115695" cy="488315"/>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noAutofit/>
          </a:bodyPr>
          <a:p>
            <a:pPr marL="0" marR="0" indent="0" algn="l" defTabSz="914400" rtl="0" fontAlgn="auto" latinLnBrk="0" hangingPunct="0">
              <a:lnSpc>
                <a:spcPct val="100000"/>
              </a:lnSpc>
              <a:spcBef>
                <a:spcPts val="0"/>
              </a:spcBef>
              <a:spcAft>
                <a:spcPts val="0"/>
              </a:spcAft>
              <a:buClrTx/>
              <a:buSzTx/>
              <a:buFontTx/>
              <a:buNone/>
            </a:pPr>
            <a:r>
              <a:rPr kumimoji="0" lang=""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rPr>
              <a:t>לפני ההגנה</a:t>
            </a:r>
            <a:endParaRPr kumimoji="0" lang=""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8" name="文本框 7"/>
          <p:cNvSpPr txBox="1"/>
          <p:nvPr/>
        </p:nvSpPr>
        <p:spPr>
          <a:xfrm>
            <a:off x="3968750" y="992505"/>
            <a:ext cx="1576705"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spAutoFit/>
          </a:bodyPr>
          <a:p>
            <a:pPr marL="0" marR="0" indent="0" algn="l" defTabSz="914400" rtl="0" fontAlgn="auto" latinLnBrk="0" hangingPunct="0">
              <a:lnSpc>
                <a:spcPct val="100000"/>
              </a:lnSpc>
              <a:spcBef>
                <a:spcPts val="0"/>
              </a:spcBef>
              <a:spcAft>
                <a:spcPts val="0"/>
              </a:spcAft>
              <a:buClrTx/>
              <a:buSzTx/>
              <a:buFontTx/>
              <a:buNone/>
            </a:pPr>
            <a:r>
              <a:rPr kumimoji="0" lang=""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rPr>
              <a:t>לאחר ההגנה</a:t>
            </a:r>
            <a:endParaRPr kumimoji="0" lang=""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9" name="文本框 8"/>
          <p:cNvSpPr txBox="1"/>
          <p:nvPr/>
        </p:nvSpPr>
        <p:spPr>
          <a:xfrm>
            <a:off x="1254125" y="3050540"/>
            <a:ext cx="148971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spAutoFit/>
          </a:bodyPr>
          <a:p>
            <a:pPr marL="0" marR="0" indent="0" algn="l" defTabSz="914400" rtl="0" fontAlgn="auto" latinLnBrk="0" hangingPunct="0">
              <a:lnSpc>
                <a:spcPct val="100000"/>
              </a:lnSpc>
              <a:spcBef>
                <a:spcPts val="0"/>
              </a:spcBef>
              <a:spcAft>
                <a:spcPts val="0"/>
              </a:spcAft>
              <a:buClrTx/>
              <a:buSzTx/>
              <a:buFontTx/>
              <a:buNone/>
            </a:pPr>
            <a:r>
              <a:rPr kumimoji="0" lang=""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rPr>
              <a:t>לפני ההגנה</a:t>
            </a:r>
            <a:endParaRPr kumimoji="0" lang=""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10" name="文本框 9"/>
          <p:cNvSpPr txBox="1"/>
          <p:nvPr/>
        </p:nvSpPr>
        <p:spPr>
          <a:xfrm>
            <a:off x="4034790" y="3011805"/>
            <a:ext cx="1412240"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spAutoFit/>
          </a:bodyPr>
          <a:p>
            <a:pPr marL="0" marR="0" indent="0" algn="l" defTabSz="914400" rtl="0" fontAlgn="auto" latinLnBrk="0" hangingPunct="0">
              <a:lnSpc>
                <a:spcPct val="100000"/>
              </a:lnSpc>
              <a:spcBef>
                <a:spcPts val="0"/>
              </a:spcBef>
              <a:spcAft>
                <a:spcPts val="0"/>
              </a:spcAft>
              <a:buClrTx/>
              <a:buSzTx/>
              <a:buFontTx/>
              <a:buNone/>
            </a:pPr>
            <a:r>
              <a:rPr kumimoji="0" lang=""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rPr>
              <a:t>לאחר ההגנה</a:t>
            </a:r>
            <a:endParaRPr kumimoji="0" lang=""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1" name="标题 1"/>
          <p:cNvSpPr txBox="1"/>
          <p:nvPr>
            <p:ph type="title"/>
          </p:nvPr>
        </p:nvSpPr>
        <p:spPr>
          <a:xfrm>
            <a:off x="353566" y="136524"/>
            <a:ext cx="8396539" cy="668149"/>
          </a:xfrm>
          <a:prstGeom prst="rect">
            <a:avLst/>
          </a:prstGeom>
        </p:spPr>
        <p:txBody>
          <a:bodyPr/>
          <a:lstStyle/>
          <a:p>
            <a:pPr defTabSz="758825" rtl="1">
              <a:defRPr sz="2325">
                <a:latin typeface="Times New Roman" panose="02020603050405020304"/>
                <a:ea typeface="Times New Roman" panose="02020603050405020304"/>
                <a:cs typeface="Times New Roman" panose="02020603050405020304"/>
                <a:sym typeface="Times New Roman" panose="02020603050405020304"/>
              </a:defRPr>
            </a:pPr>
            <a:r>
              <a:t>3. סדרת מוצרים של חומרים צמנטיים פוספט-מגנזיום</a:t>
            </a:r>
          </a:p>
        </p:txBody>
      </p:sp>
      <p:sp>
        <p:nvSpPr>
          <p:cNvPr id="1232" name="文本框 10"/>
          <p:cNvSpPr txBox="1"/>
          <p:nvPr/>
        </p:nvSpPr>
        <p:spPr>
          <a:xfrm>
            <a:off x="728979" y="990599"/>
            <a:ext cx="3797302" cy="332741"/>
          </a:xfrm>
          <a:prstGeom prst="rect">
            <a:avLst/>
          </a:prstGeom>
          <a:ln w="12700">
            <a:miter lim="400000"/>
          </a:ln>
        </p:spPr>
        <p:txBody>
          <a:bodyPr lIns="45719" rIns="45719">
            <a:spAutoFit/>
          </a:bodyPr>
          <a:lstStyle>
            <a:lvl1pPr>
              <a:defRPr sz="1600" b="1"/>
            </a:lvl1pPr>
          </a:lstStyle>
          <a:p>
            <a:pPr rtl="1"/>
            <a:r>
              <a:t>1 טיט תיקון פוספט-מגנזיום</a:t>
            </a:r>
          </a:p>
        </p:txBody>
      </p:sp>
      <p:sp>
        <p:nvSpPr>
          <p:cNvPr id="1233" name="文本框 3"/>
          <p:cNvSpPr txBox="1"/>
          <p:nvPr/>
        </p:nvSpPr>
        <p:spPr>
          <a:xfrm>
            <a:off x="728979" y="1672589"/>
            <a:ext cx="11104882" cy="2574291"/>
          </a:xfrm>
          <a:prstGeom prst="rect">
            <a:avLst/>
          </a:prstGeom>
          <a:ln w="12700">
            <a:miter lim="400000"/>
          </a:ln>
        </p:spPr>
        <p:txBody>
          <a:bodyPr lIns="45719" rIns="45719">
            <a:spAutoFit/>
          </a:bodyPr>
          <a:lstStyle/>
          <a:p>
            <a:pPr rtl="1">
              <a:lnSpc>
                <a:spcPct val="150000"/>
              </a:lnSpc>
              <a:defRPr sz="1400" b="1"/>
            </a:pPr>
            <a:r>
              <a:t>חומרי תיקון מהיר לבטון מלט בהנדסת כבישים חלק 1: חומרי תיקון מבוססי מלט (JTT1211.1-2018)</a:t>
            </a:r>
          </a:p>
          <a:p>
            <a:pPr rtl="1">
              <a:lnSpc>
                <a:spcPct val="150000"/>
              </a:lnSpc>
              <a:defRPr sz="1400"/>
            </a:pPr>
            <a:r>
              <a:t>מפרט טכני: כאשר כבישי בטון נפתחים לתנועה, חוזק הלחיצה של חומרי התיקון חייב להיות לא פחות מ-30 MPa, וחוזק ההידבקות ליום אחד עם בטון C40 חייב להיות לא פחות מ-1.2 MPa.</a:t>
            </a:r>
          </a:p>
          <a:p>
            <a:pPr>
              <a:lnSpc>
                <a:spcPct val="150000"/>
              </a:lnSpc>
              <a:defRPr sz="1400">
                <a:solidFill>
                  <a:srgbClr val="FF0000"/>
                </a:solidFill>
              </a:defRPr>
            </a:pPr>
          </a:p>
          <a:p>
            <a:pPr rtl="1">
              <a:lnSpc>
                <a:spcPct val="150000"/>
              </a:lnSpc>
              <a:defRPr sz="1400" b="1"/>
            </a:pPr>
            <a:r>
              <a:t>הנחיות טכניות לתחזוקת כבישי בטון מלט בשדות תעופה אזרחיים (MH/T-2024)</a:t>
            </a:r>
          </a:p>
          <a:p>
            <a:pPr rtl="1">
              <a:lnSpc>
                <a:spcPct val="150000"/>
              </a:lnSpc>
              <a:defRPr sz="1400"/>
            </a:pPr>
            <a:r>
              <a:t>מפרט טכני: דרישות תיקון כביש שדה תעופה כוללות: חוזק לחיצה של 3 שעות לא פחות מ-30 MPa, חוזק כיפוף ≥ 4.0 MPa וחוזק הידבקות כיפוף ≥ 1.0 MPa; חוזק לחיצה של 3 ימים לא פחות מ-45 MPa, חוזק כיפוף ≥ 5.0 MPa וחוזק הידבקות כיפוף ≥ 4.0 MPa (אין דרישות חוזק הידבקות לחומרי תיקון בטון מלט פורטלנד מהיר-קשיח).</a:t>
            </a:r>
          </a:p>
        </p:txBody>
      </p:sp>
      <p:sp>
        <p:nvSpPr>
          <p:cNvPr id="1234" name="文本框 5"/>
          <p:cNvSpPr txBox="1"/>
          <p:nvPr/>
        </p:nvSpPr>
        <p:spPr>
          <a:xfrm>
            <a:off x="4465319" y="933450"/>
            <a:ext cx="7039612" cy="269240"/>
          </a:xfrm>
          <a:prstGeom prst="rect">
            <a:avLst/>
          </a:prstGeom>
          <a:ln w="12700">
            <a:miter lim="400000"/>
          </a:ln>
        </p:spPr>
        <p:txBody>
          <a:bodyPr lIns="45719" rIns="45719">
            <a:spAutoFit/>
          </a:bodyPr>
          <a:lstStyle>
            <a:lvl1pPr>
              <a:lnSpc>
                <a:spcPct val="150000"/>
              </a:lnSpc>
              <a:defRPr sz="1200">
                <a:solidFill>
                  <a:srgbClr val="FF0000"/>
                </a:solidFill>
              </a:defRPr>
            </a:lvl1pPr>
          </a:lstStyle>
          <a:p>
            <a:pPr rtl="1"/>
            <a:r>
              <a:t>תרחישי יישום: מסלולי שדה תעופה, כבישי בטון ואדני/מסילות רכבת מהירה</a:t>
            </a:r>
          </a:p>
        </p:txBody>
      </p:sp>
      <p:sp>
        <p:nvSpPr>
          <p:cNvPr id="1235" name="文本框 20"/>
          <p:cNvSpPr txBox="1"/>
          <p:nvPr/>
        </p:nvSpPr>
        <p:spPr>
          <a:xfrm>
            <a:off x="683259" y="5326145"/>
            <a:ext cx="11196322" cy="828041"/>
          </a:xfrm>
          <a:prstGeom prst="rect">
            <a:avLst/>
          </a:prstGeom>
          <a:ln w="25400">
            <a:solidFill>
              <a:srgbClr val="FF0000"/>
            </a:solidFill>
            <a:prstDash val="sysDash"/>
          </a:ln>
        </p:spPr>
        <p:txBody>
          <a:bodyPr lIns="45719" rIns="45719">
            <a:spAutoFit/>
          </a:bodyPr>
          <a:lstStyle>
            <a:lvl1pPr>
              <a:lnSpc>
                <a:spcPct val="150000"/>
              </a:lnSpc>
              <a:defRPr sz="1200">
                <a:solidFill>
                  <a:srgbClr val="FF0000"/>
                </a:solidFill>
              </a:defRPr>
            </a:lvl1pPr>
          </a:lstStyle>
          <a:p>
            <a:pPr rtl="1"/>
            <a:r>
              <a:t>טיט/בטון MPC מציג חוזק לחיצה של 3 שעות מעל 30 MPa וחוזק כיפוף המגיע ל-4.5 MPa, עם חוזק הידבקות של 3 שעות מעל 1.2 MPa בשילוב עם בטון C40 (ניתן להשגה גם בסביבות קור קיצוני של −20 עד −10 מעלות צלזיוס ללא צורך באשפרה בבידוד תרמי).</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7" name="标题 1"/>
          <p:cNvSpPr txBox="1"/>
          <p:nvPr>
            <p:ph type="title"/>
          </p:nvPr>
        </p:nvSpPr>
        <p:spPr>
          <a:xfrm>
            <a:off x="353566" y="136524"/>
            <a:ext cx="8396539" cy="668149"/>
          </a:xfrm>
          <a:prstGeom prst="rect">
            <a:avLst/>
          </a:prstGeom>
        </p:spPr>
        <p:txBody>
          <a:bodyPr/>
          <a:lstStyle/>
          <a:p>
            <a:pPr defTabSz="758825" rtl="1">
              <a:defRPr sz="2325">
                <a:latin typeface="Times New Roman" panose="02020603050405020304"/>
                <a:ea typeface="Times New Roman" panose="02020603050405020304"/>
                <a:cs typeface="Times New Roman" panose="02020603050405020304"/>
                <a:sym typeface="Times New Roman" panose="02020603050405020304"/>
              </a:defRPr>
            </a:pPr>
            <a:r>
              <a:t>3. סדרת מוצרים של חומרים צמנטיים פוספט-מגנזיום</a:t>
            </a:r>
          </a:p>
        </p:txBody>
      </p:sp>
      <p:sp>
        <p:nvSpPr>
          <p:cNvPr id="1239" name="文本框 6"/>
          <p:cNvSpPr txBox="1"/>
          <p:nvPr/>
        </p:nvSpPr>
        <p:spPr>
          <a:xfrm>
            <a:off x="45810" y="914618"/>
            <a:ext cx="11464836" cy="307341"/>
          </a:xfrm>
          <a:prstGeom prst="rect">
            <a:avLst/>
          </a:prstGeom>
          <a:ln w="12700">
            <a:miter lim="400000"/>
          </a:ln>
        </p:spPr>
        <p:txBody>
          <a:bodyPr lIns="45719" rIns="45719">
            <a:spAutoFit/>
          </a:bodyPr>
          <a:lstStyle>
            <a:lvl1pPr>
              <a:defRPr sz="1400" b="1">
                <a:solidFill>
                  <a:srgbClr val="FF0000"/>
                </a:solidFill>
              </a:defRPr>
            </a:lvl1pPr>
          </a:lstStyle>
          <a:p>
            <a:pPr rtl="1"/>
            <a:r>
              <a:t>הנחיות טכניות לתחזוקת כבישי בטון מלט בשדות תעופה אזרחיים (MH/T-2024)</a:t>
            </a:r>
          </a:p>
        </p:txBody>
      </p:sp>
      <p:pic>
        <p:nvPicPr>
          <p:cNvPr id="1240" name="图片 2" descr="图片 2"/>
          <p:cNvPicPr>
            <a:picLocks noChangeAspect="1"/>
          </p:cNvPicPr>
          <p:nvPr/>
        </p:nvPicPr>
        <p:blipFill>
          <a:blip r:embed="rId1"/>
          <a:stretch>
            <a:fillRect/>
          </a:stretch>
        </p:blipFill>
        <p:spPr>
          <a:xfrm>
            <a:off x="524509" y="1372235"/>
            <a:ext cx="10704832" cy="4377691"/>
          </a:xfrm>
          <a:prstGeom prst="rect">
            <a:avLst/>
          </a:prstGeom>
          <a:ln w="12700">
            <a:miter lim="400000"/>
            <a:headEnd/>
            <a:tailEnd/>
          </a:ln>
        </p:spPr>
      </p:pic>
      <p:pic>
        <p:nvPicPr>
          <p:cNvPr id="2" name="图片 1" descr="pH3mo"/>
          <p:cNvPicPr>
            <a:picLocks noChangeAspect="1"/>
          </p:cNvPicPr>
          <p:nvPr/>
        </p:nvPicPr>
        <p:blipFill>
          <a:blip r:embed="rId2"/>
          <a:stretch>
            <a:fillRect/>
          </a:stretch>
        </p:blipFill>
        <p:spPr>
          <a:xfrm>
            <a:off x="2063750" y="5715635"/>
            <a:ext cx="5728970" cy="1142365"/>
          </a:xfrm>
          <a:prstGeom prst="rect">
            <a:avLst/>
          </a:prstGeom>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2" name="标题 1"/>
          <p:cNvSpPr txBox="1"/>
          <p:nvPr>
            <p:ph type="title"/>
          </p:nvPr>
        </p:nvSpPr>
        <p:spPr>
          <a:xfrm>
            <a:off x="353566" y="136524"/>
            <a:ext cx="8396539" cy="668149"/>
          </a:xfrm>
          <a:prstGeom prst="rect">
            <a:avLst/>
          </a:prstGeom>
        </p:spPr>
        <p:txBody>
          <a:bodyPr/>
          <a:lstStyle/>
          <a:p>
            <a:pPr defTabSz="786130" rtl="1">
              <a:defRPr sz="2410">
                <a:latin typeface="Times New Roman" panose="02020603050405020304"/>
                <a:ea typeface="Times New Roman" panose="02020603050405020304"/>
                <a:cs typeface="Times New Roman" panose="02020603050405020304"/>
                <a:sym typeface="Times New Roman" panose="02020603050405020304"/>
              </a:defRPr>
            </a:pPr>
            <a:r>
              <a:rPr>
                <a:latin typeface="Calibri" panose="020F0502020204030204" charset="0"/>
                <a:cs typeface="Calibri" panose="020F0502020204030204" charset="0"/>
              </a:rPr>
              <a:t>3. סדרת מוצרים של חומרים צמנטיים פוספט-מגנזיום</a:t>
            </a:r>
            <a:endParaRPr>
              <a:latin typeface="Calibri" panose="020F0502020204030204" charset="0"/>
              <a:cs typeface="Calibri" panose="020F0502020204030204" charset="0"/>
            </a:endParaRPr>
          </a:p>
        </p:txBody>
      </p:sp>
      <p:graphicFrame>
        <p:nvGraphicFramePr>
          <p:cNvPr id="1243" name="表格 6"/>
          <p:cNvGraphicFramePr/>
          <p:nvPr/>
        </p:nvGraphicFramePr>
        <p:xfrm>
          <a:off x="914400" y="993211"/>
          <a:ext cx="9982200" cy="5486401"/>
        </p:xfrm>
        <a:graphic>
          <a:graphicData uri="http://schemas.openxmlformats.org/drawingml/2006/table">
            <a:tbl>
              <a:tblPr>
                <a:tableStyleId>{4C3C2611-4C71-4FC5-86AE-919BDF0F9419}</a:tableStyleId>
              </a:tblPr>
              <a:tblGrid>
                <a:gridCol w="2495550"/>
                <a:gridCol w="2495550"/>
                <a:gridCol w="2495550"/>
                <a:gridCol w="2495550"/>
              </a:tblGrid>
              <a:tr h="685800">
                <a:tc gridSpan="4">
                  <a:txBody>
                    <a:bodyPr/>
                    <a:lstStyle/>
                    <a:p>
                      <a:pPr algn="ctr" rtl="1">
                        <a:defRPr sz="1800"/>
                      </a:pPr>
                      <a:r>
                        <a:rPr sz="1200" b="1">
                          <a:solidFill>
                            <a:srgbClr val="FFFFFF"/>
                          </a:solidFill>
                          <a:latin typeface="Calibri" panose="020F0502020204030204" charset="0"/>
                          <a:cs typeface="Calibri" panose="020F0502020204030204" charset="0"/>
                          <a:sym typeface="MiSans" panose="00000500000000000000" charset="-122"/>
                        </a:rPr>
                        <a:t>מדדי ביצוע טכניים עיקריים של טיט תיקון פוספט-מגנזיום</a:t>
                      </a:r>
                      <a:endParaRPr sz="1200" b="1">
                        <a:solidFill>
                          <a:srgbClr val="FFFFFF"/>
                        </a:solidFill>
                        <a:latin typeface="Calibri" panose="020F0502020204030204" charset="0"/>
                        <a:cs typeface="Calibri" panose="020F0502020204030204" charset="0"/>
                        <a:sym typeface="MiSans" panose="00000500000000000000" charset="-122"/>
                      </a:endParaRPr>
                    </a:p>
                  </a:txBody>
                  <a:tcPr marL="45720" marR="45720" anchor="t" anchorCtr="0" horzOverflow="overflow">
                    <a:lnL w="12700">
                      <a:solidFill>
                        <a:srgbClr val="FFFFFF"/>
                      </a:solidFill>
                    </a:lnL>
                    <a:lnR w="12700">
                      <a:solidFill>
                        <a:srgbClr val="FFFFFF"/>
                      </a:solidFill>
                    </a:lnR>
                    <a:lnT w="12700">
                      <a:solidFill>
                        <a:srgbClr val="FFFFFF"/>
                      </a:solidFill>
                    </a:lnT>
                    <a:solidFill>
                      <a:srgbClr val="2D2D8A"/>
                    </a:solidFill>
                  </a:tcPr>
                </a:tc>
                <a:tc hMerge="1">
                  <a:tcPr/>
                </a:tc>
                <a:tc hMerge="1">
                  <a:tcPr/>
                </a:tc>
                <a:tc hMerge="1">
                  <a:tcPr/>
                </a:tc>
              </a:tr>
              <a:tr h="685800">
                <a:tc>
                  <a:txBody>
                    <a:bodyPr/>
                    <a:lstStyle/>
                    <a:p>
                      <a:pPr algn="ctr" rtl="1">
                        <a:defRPr sz="1800"/>
                      </a:pPr>
                      <a:r>
                        <a:rPr sz="1200">
                          <a:latin typeface="Calibri" panose="020F0502020204030204" charset="0"/>
                          <a:cs typeface="Calibri" panose="020F0502020204030204" charset="0"/>
                          <a:sym typeface="MiSans" panose="00000500000000000000" charset="-122"/>
                        </a:rPr>
                        <a:t>זמן התמצקות</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דרגת התפשטות טיט</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התכווצות ייבוש</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חוזק הידבקות 3D</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r>
              <a:tr h="685800">
                <a:tc>
                  <a:txBody>
                    <a:bodyPr/>
                    <a:lstStyle/>
                    <a:p>
                      <a:pPr algn="ctr">
                        <a:defRPr sz="1800"/>
                      </a:pPr>
                      <a:r>
                        <a:rPr sz="1200">
                          <a:latin typeface="Calibri" panose="020F0502020204030204" charset="0"/>
                          <a:cs typeface="Calibri" panose="020F0502020204030204" charset="0"/>
                          <a:sym typeface="MiSans" panose="00000500000000000000" charset="-122"/>
                        </a:rPr>
                        <a:t>15~30min</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a:defRPr sz="1800"/>
                      </a:pPr>
                      <a:r>
                        <a:rPr sz="1200">
                          <a:latin typeface="Calibri" panose="020F0502020204030204" charset="0"/>
                          <a:cs typeface="Calibri" panose="020F0502020204030204" charset="0"/>
                          <a:sym typeface="MiSans" panose="00000500000000000000" charset="-122"/>
                        </a:rPr>
                        <a:t>&gt;200mm</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a:defRPr sz="1800"/>
                      </a:pPr>
                      <a:r>
                        <a:rPr sz="1200">
                          <a:latin typeface="Calibri" panose="020F0502020204030204" charset="0"/>
                          <a:cs typeface="Calibri" panose="020F0502020204030204" charset="0"/>
                          <a:sym typeface="MiSans" panose="00000500000000000000" charset="-122"/>
                        </a:rPr>
                        <a:t>&lt;0.05%</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a:defRPr sz="1800"/>
                      </a:pPr>
                      <a:r>
                        <a:rPr sz="1200">
                          <a:latin typeface="Calibri" panose="020F0502020204030204" charset="0"/>
                          <a:cs typeface="Calibri" panose="020F0502020204030204" charset="0"/>
                          <a:sym typeface="MiSans" panose="00000500000000000000" charset="-122"/>
                        </a:rPr>
                        <a:t>&gt;2.5MPa</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r>
              <a:tr h="685800">
                <a:tc>
                  <a:txBody>
                    <a:bodyPr/>
                    <a:lstStyle/>
                    <a:p>
                      <a:pPr algn="ctr" rtl="1">
                        <a:defRPr sz="1800"/>
                      </a:pPr>
                      <a:r>
                        <a:rPr sz="1200">
                          <a:latin typeface="Calibri" panose="020F0502020204030204" charset="0"/>
                          <a:cs typeface="Calibri" panose="020F0502020204030204" charset="0"/>
                          <a:sym typeface="MiSans" panose="00000500000000000000" charset="-122"/>
                        </a:rPr>
                        <a:t>חוזק לחיצה 2 שעות</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חוזק כיפוף 2 שעות</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חוזק לחיצה יום 1</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חוזק כיפוף יום 1</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r>
              <a:tr h="685800">
                <a:tc>
                  <a:txBody>
                    <a:bodyPr/>
                    <a:lstStyle/>
                    <a:p>
                      <a:pPr algn="ctr">
                        <a:defRPr sz="1800"/>
                      </a:pPr>
                      <a:r>
                        <a:rPr sz="1200">
                          <a:latin typeface="Calibri" panose="020F0502020204030204" charset="0"/>
                          <a:cs typeface="Calibri" panose="020F0502020204030204" charset="0"/>
                          <a:sym typeface="MiSans" panose="00000500000000000000" charset="-122"/>
                        </a:rPr>
                        <a:t>&gt;20MPa</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a:defRPr sz="1800"/>
                      </a:pPr>
                      <a:r>
                        <a:rPr sz="1200">
                          <a:latin typeface="Calibri" panose="020F0502020204030204" charset="0"/>
                          <a:cs typeface="Calibri" panose="020F0502020204030204" charset="0"/>
                          <a:sym typeface="MiSans" panose="00000500000000000000" charset="-122"/>
                        </a:rPr>
                        <a:t>&gt;3.5MPa</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a:defRPr sz="1800"/>
                      </a:pPr>
                      <a:r>
                        <a:rPr sz="1200">
                          <a:latin typeface="Calibri" panose="020F0502020204030204" charset="0"/>
                          <a:cs typeface="Calibri" panose="020F0502020204030204" charset="0"/>
                          <a:sym typeface="MiSans" panose="00000500000000000000" charset="-122"/>
                        </a:rPr>
                        <a:t>&gt;40MPa</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a:defRPr sz="1800"/>
                      </a:pPr>
                      <a:r>
                        <a:rPr sz="1200">
                          <a:latin typeface="Calibri" panose="020F0502020204030204" charset="0"/>
                          <a:cs typeface="Calibri" panose="020F0502020204030204" charset="0"/>
                          <a:sym typeface="MiSans" panose="00000500000000000000" charset="-122"/>
                        </a:rPr>
                        <a:t>&gt;6.0MPa</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r>
              <a:tr h="685800">
                <a:tc>
                  <a:txBody>
                    <a:bodyPr/>
                    <a:lstStyle/>
                    <a:p>
                      <a:pPr algn="ctr" rtl="1">
                        <a:defRPr sz="1800"/>
                      </a:pPr>
                      <a:r>
                        <a:rPr sz="1200">
                          <a:latin typeface="Calibri" panose="020F0502020204030204" charset="0"/>
                          <a:cs typeface="Calibri" panose="020F0502020204030204" charset="0"/>
                          <a:sym typeface="MiSans" panose="00000500000000000000" charset="-122"/>
                        </a:rPr>
                        <a:t>חוזק לחיצה 7 ימים</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חוזק כיפוף 7 ימים</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חוזק מתיחה פיצול 7 ימים</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rtl="1">
                        <a:defRPr sz="1800"/>
                      </a:pPr>
                      <a:r>
                        <a:rPr sz="1200">
                          <a:latin typeface="Calibri" panose="020F0502020204030204" charset="0"/>
                          <a:cs typeface="Calibri" panose="020F0502020204030204" charset="0"/>
                          <a:sym typeface="MiSans" panose="00000500000000000000" charset="-122"/>
                        </a:rPr>
                        <a:t>חוזק מתיחה ישיר 7 ימים</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r>
              <a:tr h="685800">
                <a:tc>
                  <a:txBody>
                    <a:bodyPr/>
                    <a:lstStyle/>
                    <a:p>
                      <a:pPr algn="ctr">
                        <a:defRPr sz="1800"/>
                      </a:pPr>
                      <a:r>
                        <a:rPr sz="1200">
                          <a:latin typeface="Calibri" panose="020F0502020204030204" charset="0"/>
                          <a:cs typeface="Calibri" panose="020F0502020204030204" charset="0"/>
                          <a:sym typeface="MiSans" panose="00000500000000000000" charset="-122"/>
                        </a:rPr>
                        <a:t>&gt;80MPa</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a:defRPr sz="1800"/>
                      </a:pPr>
                      <a:r>
                        <a:rPr sz="1200">
                          <a:latin typeface="Calibri" panose="020F0502020204030204" charset="0"/>
                          <a:cs typeface="Calibri" panose="020F0502020204030204" charset="0"/>
                          <a:sym typeface="MiSans" panose="00000500000000000000" charset="-122"/>
                        </a:rPr>
                        <a:t>&gt;10.0MPa</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a:defRPr sz="1800"/>
                      </a:pPr>
                      <a:r>
                        <a:rPr sz="1200">
                          <a:latin typeface="Calibri" panose="020F0502020204030204" charset="0"/>
                          <a:cs typeface="Calibri" panose="020F0502020204030204" charset="0"/>
                          <a:sym typeface="MiSans" panose="00000500000000000000" charset="-122"/>
                        </a:rPr>
                        <a:t>&gt;5.0MPa</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a:txBody>
                    <a:bodyPr/>
                    <a:lstStyle/>
                    <a:p>
                      <a:pPr algn="ctr">
                        <a:defRPr sz="1800"/>
                      </a:pPr>
                      <a:r>
                        <a:rPr sz="1200">
                          <a:latin typeface="Calibri" panose="020F0502020204030204" charset="0"/>
                          <a:cs typeface="Calibri" panose="020F0502020204030204" charset="0"/>
                          <a:sym typeface="MiSans" panose="00000500000000000000" charset="-122"/>
                        </a:rPr>
                        <a:t>&gt;4.0MPa</a:t>
                      </a:r>
                      <a:endParaRPr sz="1200">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r>
              <a:tr h="685800">
                <a:tc gridSpan="4">
                  <a:txBody>
                    <a:bodyPr/>
                    <a:lstStyle/>
                    <a:p>
                      <a:pPr algn="l" rtl="1">
                        <a:defRPr sz="1800"/>
                      </a:pPr>
                      <a:r>
                        <a:rPr>
                          <a:latin typeface="Calibri" panose="020F0502020204030204" charset="0"/>
                          <a:cs typeface="Calibri" panose="020F0502020204030204" charset="0"/>
                          <a:sym typeface="MiSans" panose="00000500000000000000" charset="-122"/>
                        </a:rPr>
                        <a:t>חוזק ההידבקות מתייחס לחוזק הידבקות מתיחה בין טיט תיקון פוספט-מגנזיום לבטון.</a:t>
                      </a:r>
                      <a:endParaRPr>
                        <a:latin typeface="Calibri" panose="020F0502020204030204" charset="0"/>
                        <a:cs typeface="Calibri" panose="020F0502020204030204" charset="0"/>
                        <a:sym typeface="MiSans" panose="00000500000000000000" charset="-122"/>
                      </a:endParaRPr>
                    </a:p>
                  </a:txBody>
                  <a:tcPr marL="45720" marR="45720" anchor="t" anchorCtr="0" horzOverflow="overflow">
                    <a:solidFill>
                      <a:srgbClr val="FFFFFF"/>
                    </a:solidFill>
                  </a:tcPr>
                </a:tc>
                <a:tc hMerge="1">
                  <a:tcPr/>
                </a:tc>
                <a:tc hMerge="1">
                  <a:tcPr/>
                </a:tc>
                <a:tc hMerge="1">
                  <a:tcPr/>
                </a:tc>
              </a:tr>
            </a:tbl>
          </a:graphicData>
        </a:graphic>
      </p:graphicFrame>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5" name="标题 1"/>
          <p:cNvSpPr txBox="1"/>
          <p:nvPr>
            <p:ph type="title"/>
          </p:nvPr>
        </p:nvSpPr>
        <p:spPr>
          <a:xfrm>
            <a:off x="304671" y="152399"/>
            <a:ext cx="8396539" cy="668149"/>
          </a:xfrm>
          <a:prstGeom prst="rect">
            <a:avLst/>
          </a:prstGeom>
        </p:spPr>
        <p:txBody>
          <a:bodyPr/>
          <a:lstStyle/>
          <a:p>
            <a:pPr defTabSz="786130" rtl="1">
              <a:defRPr sz="2410">
                <a:latin typeface="Times New Roman" panose="02020603050405020304"/>
                <a:ea typeface="Times New Roman" panose="02020603050405020304"/>
                <a:cs typeface="Times New Roman" panose="02020603050405020304"/>
                <a:sym typeface="Times New Roman" panose="02020603050405020304"/>
              </a:defRPr>
            </a:pPr>
            <a:r>
              <a:t>3. סדרת מוצרים של חומרים צמנטיים פוספט-מגנזיום</a:t>
            </a:r>
          </a:p>
        </p:txBody>
      </p:sp>
      <p:sp>
        <p:nvSpPr>
          <p:cNvPr id="1246" name="文本框 10"/>
          <p:cNvSpPr txBox="1"/>
          <p:nvPr/>
        </p:nvSpPr>
        <p:spPr>
          <a:xfrm>
            <a:off x="728980" y="990599"/>
            <a:ext cx="4793615" cy="332741"/>
          </a:xfrm>
          <a:prstGeom prst="rect">
            <a:avLst/>
          </a:prstGeom>
          <a:ln w="12700">
            <a:miter lim="400000"/>
          </a:ln>
        </p:spPr>
        <p:txBody>
          <a:bodyPr lIns="45719" rIns="45719">
            <a:spAutoFit/>
          </a:bodyPr>
          <a:lstStyle>
            <a:lvl1pPr>
              <a:defRPr sz="1600" b="1"/>
            </a:lvl1pPr>
          </a:lstStyle>
          <a:p>
            <a:pPr rtl="1"/>
            <a:r>
              <a:t>2 חומר דיוס פוספט-מגנזיום</a:t>
            </a:r>
          </a:p>
        </p:txBody>
      </p:sp>
      <p:sp>
        <p:nvSpPr>
          <p:cNvPr id="1247" name="文本框 5"/>
          <p:cNvSpPr txBox="1"/>
          <p:nvPr/>
        </p:nvSpPr>
        <p:spPr>
          <a:xfrm>
            <a:off x="728979" y="1672668"/>
            <a:ext cx="11104882" cy="1926591"/>
          </a:xfrm>
          <a:prstGeom prst="rect">
            <a:avLst/>
          </a:prstGeom>
          <a:ln w="12700">
            <a:miter lim="400000"/>
          </a:ln>
        </p:spPr>
        <p:txBody>
          <a:bodyPr lIns="45719" rIns="45719">
            <a:spAutoFit/>
          </a:bodyPr>
          <a:lstStyle/>
          <a:p>
            <a:pPr rtl="1">
              <a:lnSpc>
                <a:spcPct val="150000"/>
              </a:lnSpc>
              <a:defRPr sz="1400"/>
            </a:pPr>
            <a:r>
              <a:t>מפרט טכני ליישום חומרי דיוס מבוססי מלט (GB/T 50448—2015)</a:t>
            </a:r>
          </a:p>
          <a:p>
            <a:pPr rtl="1">
              <a:lnSpc>
                <a:spcPct val="150000"/>
              </a:lnSpc>
              <a:defRPr sz="1400"/>
            </a:pPr>
            <a:r>
              <a:t>טבלה 4.1.1 מפרטים טכניים:</a:t>
            </a:r>
          </a:p>
          <a:p>
            <a:pPr rtl="1">
              <a:lnSpc>
                <a:spcPct val="150000"/>
              </a:lnSpc>
              <a:defRPr sz="1400"/>
            </a:pPr>
            <a:r>
              <a:t>מהירות זרימה חרוטית: דרגה I ללא מדד ספציפי, דרגה II ≥ 340 מ"מ, ודרגה III ≥ 290 מ"מ.</a:t>
            </a:r>
          </a:p>
          <a:p>
            <a:pPr rtl="1">
              <a:lnSpc>
                <a:spcPct val="150000"/>
              </a:lnSpc>
              <a:defRPr sz="1400"/>
            </a:pPr>
            <a:r>
              <a:t>חוזק לחיצה: דרגה I – יום 1 ≥ 15 MPa, 3 ימים ≥ 30 MPa, 28 ימים ≥ 50 MPa;</a:t>
            </a:r>
          </a:p>
          <a:p>
            <a:pPr rtl="1">
              <a:lnSpc>
                <a:spcPct val="150000"/>
              </a:lnSpc>
              <a:defRPr sz="1400"/>
            </a:pPr>
            <a:r>
              <a:t>דרגה II ודרגה III — יום 1 ≥ 20 MPa, 3 ימים ≥ 40 MPa, 28 ימים ≥ 60 MPa;</a:t>
            </a:r>
          </a:p>
          <a:p>
            <a:pPr rtl="1">
              <a:lnSpc>
                <a:spcPct val="150000"/>
              </a:lnSpc>
              <a:defRPr sz="1400"/>
            </a:pPr>
            <a:r>
              <a:t>תכולת יוני כלוריד &lt;0.1%</a:t>
            </a:r>
          </a:p>
        </p:txBody>
      </p:sp>
      <p:sp>
        <p:nvSpPr>
          <p:cNvPr id="1248" name="文本框 19"/>
          <p:cNvSpPr txBox="1"/>
          <p:nvPr/>
        </p:nvSpPr>
        <p:spPr>
          <a:xfrm>
            <a:off x="4312919" y="1447874"/>
            <a:ext cx="8054342" cy="269241"/>
          </a:xfrm>
          <a:prstGeom prst="rect">
            <a:avLst/>
          </a:prstGeom>
          <a:ln w="12700">
            <a:miter lim="400000"/>
          </a:ln>
        </p:spPr>
        <p:txBody>
          <a:bodyPr lIns="45719" rIns="45719">
            <a:spAutoFit/>
          </a:bodyPr>
          <a:lstStyle>
            <a:lvl1pPr>
              <a:lnSpc>
                <a:spcPct val="150000"/>
              </a:lnSpc>
              <a:defRPr sz="1200">
                <a:solidFill>
                  <a:srgbClr val="FF0000"/>
                </a:solidFill>
              </a:defRPr>
            </a:lvl1pPr>
          </a:lstStyle>
          <a:p>
            <a:pPr rtl="1"/>
            <a:r>
              <a:t>תרחישי יישום: מדרונות סלע, מקטעי מגן, דיפוני מנהרות ועבודות יסוד</a:t>
            </a:r>
          </a:p>
        </p:txBody>
      </p:sp>
      <p:sp>
        <p:nvSpPr>
          <p:cNvPr id="1249" name="文本框 20"/>
          <p:cNvSpPr txBox="1"/>
          <p:nvPr/>
        </p:nvSpPr>
        <p:spPr>
          <a:xfrm>
            <a:off x="457199" y="5184969"/>
            <a:ext cx="11280142" cy="561341"/>
          </a:xfrm>
          <a:prstGeom prst="rect">
            <a:avLst/>
          </a:prstGeom>
          <a:ln w="25400">
            <a:solidFill>
              <a:srgbClr val="FF0000"/>
            </a:solidFill>
            <a:prstDash val="sysDash"/>
          </a:ln>
        </p:spPr>
        <p:txBody>
          <a:bodyPr lIns="45719" rIns="45719">
            <a:spAutoFit/>
          </a:bodyPr>
          <a:lstStyle>
            <a:lvl1pPr>
              <a:lnSpc>
                <a:spcPct val="150000"/>
              </a:lnSpc>
              <a:defRPr sz="1200">
                <a:solidFill>
                  <a:srgbClr val="FF0000"/>
                </a:solidFill>
              </a:defRPr>
            </a:lvl1pPr>
          </a:lstStyle>
          <a:p>
            <a:pPr rtl="1"/>
            <a:r>
              <a:t>חומר הדיוס MPC מציג זרימה של ≥300 מ"מ, עם חוזק לחיצה מעל 30 MPa ב-3 שעות, 50 MPa ביום אחד ו-70 MPa ב-28 ימים. חומר הדיוס MPC נקי מיוני כלוריד ומדגים עמידות קורוזיה מצוינת למוטות פלדה/גידים דרוכים.</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1" name="标题 1"/>
          <p:cNvSpPr txBox="1"/>
          <p:nvPr>
            <p:ph type="title"/>
          </p:nvPr>
        </p:nvSpPr>
        <p:spPr>
          <a:xfrm>
            <a:off x="304671" y="152399"/>
            <a:ext cx="8396539" cy="668149"/>
          </a:xfrm>
          <a:prstGeom prst="rect">
            <a:avLst/>
          </a:prstGeom>
        </p:spPr>
        <p:txBody>
          <a:bodyPr/>
          <a:lstStyle/>
          <a:p>
            <a:pPr defTabSz="786130" rtl="1">
              <a:defRPr sz="2410">
                <a:latin typeface="Times New Roman" panose="02020603050405020304"/>
                <a:ea typeface="Times New Roman" panose="02020603050405020304"/>
                <a:cs typeface="Times New Roman" panose="02020603050405020304"/>
                <a:sym typeface="Times New Roman" panose="02020603050405020304"/>
              </a:defRPr>
            </a:pPr>
            <a:r>
              <a:t>3. סדרת מוצרים של חומרים צמנטיים פוספט-מגנזיום</a:t>
            </a:r>
          </a:p>
        </p:txBody>
      </p:sp>
      <p:sp>
        <p:nvSpPr>
          <p:cNvPr id="1252" name="文本框 4"/>
          <p:cNvSpPr txBox="1"/>
          <p:nvPr/>
        </p:nvSpPr>
        <p:spPr>
          <a:xfrm>
            <a:off x="728979" y="990599"/>
            <a:ext cx="4394202" cy="332741"/>
          </a:xfrm>
          <a:prstGeom prst="rect">
            <a:avLst/>
          </a:prstGeom>
          <a:ln w="12700">
            <a:miter lim="400000"/>
          </a:ln>
        </p:spPr>
        <p:txBody>
          <a:bodyPr lIns="45719" rIns="45719">
            <a:spAutoFit/>
          </a:bodyPr>
          <a:lstStyle>
            <a:lvl1pPr>
              <a:defRPr sz="1600" b="1"/>
            </a:lvl1pPr>
          </a:lstStyle>
          <a:p>
            <a:pPr rtl="1"/>
            <a:r>
              <a:t>2 חומר דיוס פוספט-מגנזיום</a:t>
            </a:r>
          </a:p>
        </p:txBody>
      </p:sp>
      <p:sp>
        <p:nvSpPr>
          <p:cNvPr id="1253" name="文本框 6"/>
          <p:cNvSpPr txBox="1"/>
          <p:nvPr/>
        </p:nvSpPr>
        <p:spPr>
          <a:xfrm>
            <a:off x="857975" y="1425833"/>
            <a:ext cx="11104882" cy="269241"/>
          </a:xfrm>
          <a:prstGeom prst="rect">
            <a:avLst/>
          </a:prstGeom>
          <a:ln w="12700">
            <a:miter lim="400000"/>
          </a:ln>
        </p:spPr>
        <p:txBody>
          <a:bodyPr lIns="45719" rIns="45719">
            <a:spAutoFit/>
          </a:bodyPr>
          <a:lstStyle>
            <a:lvl1pPr>
              <a:lnSpc>
                <a:spcPct val="150000"/>
              </a:lnSpc>
              <a:defRPr sz="1200"/>
            </a:lvl1pPr>
          </a:lstStyle>
          <a:p>
            <a:pPr rtl="1"/>
            <a:r>
              <a:t>מפרטים טכניים לטכניקות תיקון וחיזוק מבני של מנהרת מגן רכבת תחתית (תקן קבוצתי):</a:t>
            </a:r>
          </a:p>
        </p:txBody>
      </p:sp>
      <p:sp>
        <p:nvSpPr>
          <p:cNvPr id="1254" name="文本框 7"/>
          <p:cNvSpPr txBox="1"/>
          <p:nvPr/>
        </p:nvSpPr>
        <p:spPr>
          <a:xfrm>
            <a:off x="4312919" y="1143105"/>
            <a:ext cx="8054342" cy="307341"/>
          </a:xfrm>
          <a:prstGeom prst="rect">
            <a:avLst/>
          </a:prstGeom>
          <a:ln w="12700">
            <a:miter lim="400000"/>
          </a:ln>
        </p:spPr>
        <p:txBody>
          <a:bodyPr lIns="45719" rIns="45719">
            <a:spAutoFit/>
          </a:bodyPr>
          <a:lstStyle>
            <a:lvl1pPr>
              <a:lnSpc>
                <a:spcPct val="150000"/>
              </a:lnSpc>
              <a:defRPr sz="1400">
                <a:solidFill>
                  <a:srgbClr val="FF0000"/>
                </a:solidFill>
              </a:defRPr>
            </a:lvl1pPr>
          </a:lstStyle>
          <a:p>
            <a:pPr rtl="1"/>
            <a:r>
              <a:t>תרחישי יישום: מדרונות סלע, מקטעי מגן, דיפוני מנהרות ועבודות יסוד</a:t>
            </a:r>
          </a:p>
        </p:txBody>
      </p:sp>
      <p:sp>
        <p:nvSpPr>
          <p:cNvPr id="1255" name="文本框 20"/>
          <p:cNvSpPr txBox="1"/>
          <p:nvPr/>
        </p:nvSpPr>
        <p:spPr>
          <a:xfrm>
            <a:off x="457199" y="6019994"/>
            <a:ext cx="11280142" cy="561341"/>
          </a:xfrm>
          <a:prstGeom prst="rect">
            <a:avLst/>
          </a:prstGeom>
          <a:ln w="25400">
            <a:solidFill>
              <a:srgbClr val="FF0000"/>
            </a:solidFill>
            <a:prstDash val="sysDash"/>
          </a:ln>
        </p:spPr>
        <p:txBody>
          <a:bodyPr lIns="45719" rIns="45719">
            <a:spAutoFit/>
          </a:bodyPr>
          <a:lstStyle>
            <a:lvl1pPr>
              <a:lnSpc>
                <a:spcPct val="150000"/>
              </a:lnSpc>
              <a:defRPr sz="1200">
                <a:solidFill>
                  <a:srgbClr val="FF0000"/>
                </a:solidFill>
              </a:defRPr>
            </a:lvl1pPr>
          </a:lstStyle>
          <a:p>
            <a:pPr rtl="1"/>
            <a:r>
              <a:t>חומר דיוס MPC משמש לתיקון דיפון מנהרה ומקטעי מגן, ומשיג חוזק לחיצה של 5 MPa תוך שעה, 10 MPa תוך 3 שעות, ומעל 20 MPa לאחר יום אחד (ציוד דיוס MPC).</a:t>
            </a:r>
          </a:p>
        </p:txBody>
      </p:sp>
      <p:pic>
        <p:nvPicPr>
          <p:cNvPr id="1256" name="图片 2" descr="图片 2"/>
          <p:cNvPicPr>
            <a:picLocks noChangeAspect="1"/>
          </p:cNvPicPr>
          <p:nvPr/>
        </p:nvPicPr>
        <p:blipFill>
          <a:blip r:embed="rId1"/>
          <a:stretch>
            <a:fillRect/>
          </a:stretch>
        </p:blipFill>
        <p:spPr>
          <a:xfrm>
            <a:off x="533400" y="1888489"/>
            <a:ext cx="10974070" cy="3832861"/>
          </a:xfrm>
          <a:prstGeom prst="rect">
            <a:avLst/>
          </a:prstGeom>
          <a:ln w="12700">
            <a:miter lim="400000"/>
            <a:headEnd/>
            <a:tailEnd/>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8" name="标题 1"/>
          <p:cNvSpPr txBox="1"/>
          <p:nvPr>
            <p:ph type="title"/>
          </p:nvPr>
        </p:nvSpPr>
        <p:spPr>
          <a:xfrm>
            <a:off x="304671" y="152399"/>
            <a:ext cx="8396539" cy="668149"/>
          </a:xfrm>
          <a:prstGeom prst="rect">
            <a:avLst/>
          </a:prstGeom>
        </p:spPr>
        <p:txBody>
          <a:bodyPr/>
          <a:lstStyle/>
          <a:p>
            <a:pPr defTabSz="758825" rtl="1">
              <a:defRPr sz="2325">
                <a:latin typeface="Times New Roman" panose="02020603050405020304"/>
                <a:ea typeface="Times New Roman" panose="02020603050405020304"/>
                <a:cs typeface="Times New Roman" panose="02020603050405020304"/>
                <a:sym typeface="Times New Roman" panose="02020603050405020304"/>
              </a:defRPr>
            </a:pPr>
            <a:r>
              <a:t>3. סדרת מוצרים של חומרים צמנטיים פוספט-מגנזיום</a:t>
            </a:r>
          </a:p>
        </p:txBody>
      </p:sp>
      <p:sp>
        <p:nvSpPr>
          <p:cNvPr id="1259" name="文本框 16"/>
          <p:cNvSpPr txBox="1"/>
          <p:nvPr/>
        </p:nvSpPr>
        <p:spPr>
          <a:xfrm>
            <a:off x="728979" y="990599"/>
            <a:ext cx="4784727" cy="332741"/>
          </a:xfrm>
          <a:prstGeom prst="rect">
            <a:avLst/>
          </a:prstGeom>
          <a:ln w="12700">
            <a:miter lim="400000"/>
          </a:ln>
        </p:spPr>
        <p:txBody>
          <a:bodyPr lIns="45719" rIns="45719">
            <a:spAutoFit/>
          </a:bodyPr>
          <a:lstStyle>
            <a:lvl1pPr>
              <a:defRPr sz="1600" b="1"/>
            </a:lvl1pPr>
          </a:lstStyle>
          <a:p>
            <a:pPr rtl="1"/>
            <a:r>
              <a:t>2 חומר דיוס פוספט-מגנזיום</a:t>
            </a:r>
          </a:p>
        </p:txBody>
      </p:sp>
      <p:sp>
        <p:nvSpPr>
          <p:cNvPr id="1260" name="文本框 17"/>
          <p:cNvSpPr txBox="1"/>
          <p:nvPr/>
        </p:nvSpPr>
        <p:spPr>
          <a:xfrm>
            <a:off x="728979" y="1672668"/>
            <a:ext cx="11104882" cy="269241"/>
          </a:xfrm>
          <a:prstGeom prst="rect">
            <a:avLst/>
          </a:prstGeom>
          <a:ln w="12700">
            <a:miter lim="400000"/>
          </a:ln>
        </p:spPr>
        <p:txBody>
          <a:bodyPr lIns="45719" rIns="45719">
            <a:spAutoFit/>
          </a:bodyPr>
          <a:lstStyle>
            <a:lvl1pPr>
              <a:lnSpc>
                <a:spcPct val="150000"/>
              </a:lnSpc>
              <a:defRPr sz="1200"/>
            </a:lvl1pPr>
          </a:lstStyle>
          <a:p>
            <a:pPr rtl="1"/>
            <a:r>
              <a:t>חיזוק דיוס של יסודות ויסודות ציוד גדול</a:t>
            </a:r>
          </a:p>
        </p:txBody>
      </p:sp>
      <p:sp>
        <p:nvSpPr>
          <p:cNvPr id="1261" name="文本框 18"/>
          <p:cNvSpPr txBox="1"/>
          <p:nvPr/>
        </p:nvSpPr>
        <p:spPr>
          <a:xfrm>
            <a:off x="3779519" y="1355830"/>
            <a:ext cx="8054342" cy="307341"/>
          </a:xfrm>
          <a:prstGeom prst="rect">
            <a:avLst/>
          </a:prstGeom>
          <a:ln w="12700">
            <a:miter lim="400000"/>
          </a:ln>
        </p:spPr>
        <p:txBody>
          <a:bodyPr lIns="45719" rIns="45719">
            <a:spAutoFit/>
          </a:bodyPr>
          <a:lstStyle>
            <a:lvl1pPr>
              <a:lnSpc>
                <a:spcPct val="150000"/>
              </a:lnSpc>
              <a:defRPr sz="1400">
                <a:solidFill>
                  <a:srgbClr val="FF0000"/>
                </a:solidFill>
              </a:defRPr>
            </a:lvl1pPr>
          </a:lstStyle>
          <a:p>
            <a:pPr rtl="1"/>
            <a:r>
              <a:t>תרחישי יישום: מדרונות סלע, מקטעי מגן, דיפוני מנהרות ועבודות יסוד</a:t>
            </a:r>
          </a:p>
        </p:txBody>
      </p:sp>
      <p:pic>
        <p:nvPicPr>
          <p:cNvPr id="1262" name="图片 31" descr="图片 31"/>
          <p:cNvPicPr>
            <a:picLocks noChangeAspect="1"/>
          </p:cNvPicPr>
          <p:nvPr/>
        </p:nvPicPr>
        <p:blipFill>
          <a:blip r:embed="rId1"/>
          <a:stretch>
            <a:fillRect/>
          </a:stretch>
        </p:blipFill>
        <p:spPr>
          <a:xfrm>
            <a:off x="762000" y="2353974"/>
            <a:ext cx="3431541" cy="2732353"/>
          </a:xfrm>
          <a:prstGeom prst="rect">
            <a:avLst/>
          </a:prstGeom>
          <a:ln w="12700">
            <a:miter lim="400000"/>
            <a:headEnd/>
            <a:tailEnd/>
          </a:ln>
        </p:spPr>
      </p:pic>
      <p:pic>
        <p:nvPicPr>
          <p:cNvPr id="1263" name="图片 21" descr="图片 21"/>
          <p:cNvPicPr>
            <a:picLocks noChangeAspect="1"/>
          </p:cNvPicPr>
          <p:nvPr/>
        </p:nvPicPr>
        <p:blipFill>
          <a:blip r:embed="rId2"/>
          <a:stretch>
            <a:fillRect/>
          </a:stretch>
        </p:blipFill>
        <p:spPr>
          <a:xfrm flipH="1">
            <a:off x="4215310" y="2353974"/>
            <a:ext cx="3176090" cy="2785746"/>
          </a:xfrm>
          <a:prstGeom prst="rect">
            <a:avLst/>
          </a:prstGeom>
          <a:ln w="12700">
            <a:miter lim="400000"/>
            <a:headEnd/>
            <a:tailEnd/>
          </a:ln>
        </p:spPr>
      </p:pic>
      <p:pic>
        <p:nvPicPr>
          <p:cNvPr id="1264" name="图片 11" descr="图片 11"/>
          <p:cNvPicPr>
            <a:picLocks noChangeAspect="1"/>
          </p:cNvPicPr>
          <p:nvPr/>
        </p:nvPicPr>
        <p:blipFill>
          <a:blip r:embed="rId3"/>
          <a:stretch>
            <a:fillRect/>
          </a:stretch>
        </p:blipFill>
        <p:spPr>
          <a:xfrm>
            <a:off x="7416979" y="2364861"/>
            <a:ext cx="4462601" cy="2774859"/>
          </a:xfrm>
          <a:prstGeom prst="rect">
            <a:avLst/>
          </a:prstGeom>
          <a:ln w="12700">
            <a:miter lim="400000"/>
            <a:headEnd/>
            <a:tailEnd/>
          </a:ln>
        </p:spPr>
      </p:pic>
      <p:sp>
        <p:nvSpPr>
          <p:cNvPr id="1265" name="文本框 23"/>
          <p:cNvSpPr txBox="1"/>
          <p:nvPr/>
        </p:nvSpPr>
        <p:spPr>
          <a:xfrm>
            <a:off x="412114" y="5410200"/>
            <a:ext cx="11546207" cy="561341"/>
          </a:xfrm>
          <a:prstGeom prst="rect">
            <a:avLst/>
          </a:prstGeom>
          <a:ln w="25400">
            <a:solidFill>
              <a:srgbClr val="FF0000"/>
            </a:solidFill>
            <a:prstDash val="dash"/>
          </a:ln>
        </p:spPr>
        <p:txBody>
          <a:bodyPr lIns="45719" rIns="45719">
            <a:spAutoFit/>
          </a:bodyPr>
          <a:lstStyle>
            <a:lvl1pPr>
              <a:lnSpc>
                <a:spcPct val="150000"/>
              </a:lnSpc>
              <a:defRPr sz="1200">
                <a:solidFill>
                  <a:srgbClr val="FF0000"/>
                </a:solidFill>
              </a:defRPr>
            </a:lvl1pPr>
          </a:lstStyle>
          <a:p>
            <a:pPr rtl="1"/>
            <a:r>
              <a:t>חומר דיוס MPC מיועד לתיקון מהיר של יסודות ציוד גדול, ומשיג חוזק לחיצה של ≥30 MPa תוך שעה ו-≥40 MPa תוך יום אחד. זה מבטיח שחזור מהיר של פונקציונליות הציוד, עם יתרונות כלכליים העולים בהרבה על עלויות הבנייה של חומרי הדיוס.</a:t>
            </a:r>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7" name="标题 1"/>
          <p:cNvSpPr txBox="1"/>
          <p:nvPr>
            <p:ph type="title"/>
          </p:nvPr>
        </p:nvSpPr>
        <p:spPr>
          <a:xfrm>
            <a:off x="304671" y="152399"/>
            <a:ext cx="8396539" cy="668149"/>
          </a:xfrm>
          <a:prstGeom prst="rect">
            <a:avLst/>
          </a:prstGeom>
        </p:spPr>
        <p:txBody>
          <a:bodyPr/>
          <a:lstStyle/>
          <a:p>
            <a:pPr defTabSz="786130" rtl="1">
              <a:defRPr sz="2410">
                <a:latin typeface="Times New Roman" panose="02020603050405020304"/>
                <a:ea typeface="Times New Roman" panose="02020603050405020304"/>
                <a:cs typeface="Times New Roman" panose="02020603050405020304"/>
                <a:sym typeface="Times New Roman" panose="02020603050405020304"/>
              </a:defRPr>
            </a:pPr>
            <a:r>
              <a:t>3. סדרת מוצרים של חומרים צמנטיים פוספט-מגנזיום</a:t>
            </a:r>
          </a:p>
        </p:txBody>
      </p:sp>
      <p:sp>
        <p:nvSpPr>
          <p:cNvPr id="1268" name="文本框 10"/>
          <p:cNvSpPr txBox="1"/>
          <p:nvPr/>
        </p:nvSpPr>
        <p:spPr>
          <a:xfrm>
            <a:off x="728979" y="990599"/>
            <a:ext cx="5475607" cy="332741"/>
          </a:xfrm>
          <a:prstGeom prst="rect">
            <a:avLst/>
          </a:prstGeom>
          <a:ln w="12700">
            <a:miter lim="400000"/>
          </a:ln>
        </p:spPr>
        <p:txBody>
          <a:bodyPr lIns="45719" rIns="45719">
            <a:spAutoFit/>
          </a:bodyPr>
          <a:lstStyle>
            <a:lvl1pPr>
              <a:defRPr sz="1600" b="1"/>
            </a:lvl1pPr>
          </a:lstStyle>
          <a:p>
            <a:pPr rtl="1"/>
            <a:r>
              <a:t>3 חומר הגנה פוספט-מגנזיום</a:t>
            </a:r>
          </a:p>
        </p:txBody>
      </p:sp>
      <p:sp>
        <p:nvSpPr>
          <p:cNvPr id="1269" name="文本框 3"/>
          <p:cNvSpPr txBox="1"/>
          <p:nvPr/>
        </p:nvSpPr>
        <p:spPr>
          <a:xfrm>
            <a:off x="579119" y="1684020"/>
            <a:ext cx="4391027" cy="256541"/>
          </a:xfrm>
          <a:prstGeom prst="rect">
            <a:avLst/>
          </a:prstGeom>
          <a:ln w="12700">
            <a:miter lim="400000"/>
          </a:ln>
        </p:spPr>
        <p:txBody>
          <a:bodyPr lIns="45719" rIns="45719">
            <a:spAutoFit/>
          </a:bodyPr>
          <a:lstStyle>
            <a:lvl1pPr>
              <a:lnSpc>
                <a:spcPct val="150000"/>
              </a:lnSpc>
              <a:defRPr sz="1100">
                <a:solidFill>
                  <a:srgbClr val="FF0000"/>
                </a:solidFill>
              </a:defRPr>
            </a:lvl1pPr>
          </a:lstStyle>
          <a:p>
            <a:pPr rtl="1"/>
            <a:r>
              <a:t>אנטי-קורוזיה של מבני פלדה ומבני בטון</a:t>
            </a:r>
          </a:p>
        </p:txBody>
      </p:sp>
      <p:sp>
        <p:nvSpPr>
          <p:cNvPr id="1270" name="文本框 19"/>
          <p:cNvSpPr txBox="1"/>
          <p:nvPr/>
        </p:nvSpPr>
        <p:spPr>
          <a:xfrm>
            <a:off x="3550919" y="1219200"/>
            <a:ext cx="8728077" cy="269240"/>
          </a:xfrm>
          <a:prstGeom prst="rect">
            <a:avLst/>
          </a:prstGeom>
          <a:ln w="12700">
            <a:miter lim="400000"/>
          </a:ln>
        </p:spPr>
        <p:txBody>
          <a:bodyPr lIns="45719" rIns="45719">
            <a:spAutoFit/>
          </a:bodyPr>
          <a:lstStyle>
            <a:lvl1pPr>
              <a:lnSpc>
                <a:spcPct val="150000"/>
              </a:lnSpc>
              <a:defRPr sz="1200">
                <a:solidFill>
                  <a:srgbClr val="FF0000"/>
                </a:solidFill>
              </a:defRPr>
            </a:lvl1pPr>
          </a:lstStyle>
          <a:p>
            <a:pPr rtl="1"/>
            <a:r>
              <a:t>תרחישי יישום: מבני פלדה, מבני בטון, צינורות פלדה כימיים ומיכלי אחסון</a:t>
            </a:r>
          </a:p>
        </p:txBody>
      </p:sp>
      <p:sp>
        <p:nvSpPr>
          <p:cNvPr id="1271" name="文本框 9"/>
          <p:cNvSpPr txBox="1"/>
          <p:nvPr/>
        </p:nvSpPr>
        <p:spPr>
          <a:xfrm>
            <a:off x="462279" y="5639012"/>
            <a:ext cx="11196322" cy="828041"/>
          </a:xfrm>
          <a:prstGeom prst="rect">
            <a:avLst/>
          </a:prstGeom>
          <a:ln w="25400">
            <a:solidFill>
              <a:srgbClr val="FF0000"/>
            </a:solidFill>
            <a:prstDash val="dashDot"/>
          </a:ln>
        </p:spPr>
        <p:txBody>
          <a:bodyPr lIns="45719" rIns="45719">
            <a:spAutoFit/>
          </a:bodyPr>
          <a:lstStyle>
            <a:lvl1pPr>
              <a:lnSpc>
                <a:spcPct val="150000"/>
              </a:lnSpc>
              <a:defRPr sz="1200">
                <a:solidFill>
                  <a:srgbClr val="FF0000"/>
                </a:solidFill>
              </a:defRPr>
            </a:lvl1pPr>
          </a:lstStyle>
          <a:p>
            <a:pPr rtl="1"/>
            <a:r>
              <a:t>חומרי הגנה MPC משמשים להגנת קורוזיה של צינורות תרמיים מפלדה כימית (בטמפרטורות גבוהות), עם חוזק הידבקות מתיחה לפלדה ≥ 1.0 MPa. הם מציגים עמידות בטמפרטורה גבוהה וביצועי אנטי-קורוזיה עדיפים בהשוואה לציפויי שרף אפוקסי, ומאפשרים הגנת קורוזיה משולבת, חסינות אש ובידוד תרמי למיכלי אחסון נפט.</a:t>
            </a:r>
          </a:p>
        </p:txBody>
      </p:sp>
      <p:grpSp>
        <p:nvGrpSpPr>
          <p:cNvPr id="1276" name="组合 5"/>
          <p:cNvGrpSpPr/>
          <p:nvPr/>
        </p:nvGrpSpPr>
        <p:grpSpPr>
          <a:xfrm>
            <a:off x="5284585" y="1563428"/>
            <a:ext cx="5052672" cy="3881439"/>
            <a:chOff x="0" y="0"/>
            <a:chExt cx="5052671" cy="3881437"/>
          </a:xfrm>
        </p:grpSpPr>
        <p:pic>
          <p:nvPicPr>
            <p:cNvPr id="1272" name="图片 6" descr="图片 6"/>
            <p:cNvPicPr>
              <a:picLocks noChangeAspect="1"/>
            </p:cNvPicPr>
            <p:nvPr/>
          </p:nvPicPr>
          <p:blipFill>
            <a:blip r:embed="rId1"/>
            <a:stretch>
              <a:fillRect/>
            </a:stretch>
          </p:blipFill>
          <p:spPr>
            <a:xfrm>
              <a:off x="-1" y="-1"/>
              <a:ext cx="2463154" cy="1849546"/>
            </a:xfrm>
            <a:prstGeom prst="rect">
              <a:avLst/>
            </a:prstGeom>
            <a:ln w="12700" cap="flat">
              <a:noFill/>
              <a:miter lim="400000"/>
              <a:headEnd/>
              <a:tailEnd/>
            </a:ln>
            <a:effectLst/>
          </p:spPr>
        </p:pic>
        <p:pic>
          <p:nvPicPr>
            <p:cNvPr id="1273" name="图片 12" descr="图片 12"/>
            <p:cNvPicPr>
              <a:picLocks noChangeAspect="1"/>
            </p:cNvPicPr>
            <p:nvPr/>
          </p:nvPicPr>
          <p:blipFill>
            <a:blip r:embed="rId2"/>
            <a:stretch>
              <a:fillRect/>
            </a:stretch>
          </p:blipFill>
          <p:spPr>
            <a:xfrm>
              <a:off x="2592776" y="-1"/>
              <a:ext cx="2456637" cy="1849546"/>
            </a:xfrm>
            <a:prstGeom prst="rect">
              <a:avLst/>
            </a:prstGeom>
            <a:ln w="12700" cap="flat">
              <a:noFill/>
              <a:miter lim="400000"/>
              <a:headEnd/>
              <a:tailEnd/>
            </a:ln>
            <a:effectLst/>
          </p:spPr>
        </p:pic>
        <p:pic>
          <p:nvPicPr>
            <p:cNvPr id="1274" name="图片 13" descr="图片 13"/>
            <p:cNvPicPr>
              <a:picLocks noChangeAspect="1"/>
            </p:cNvPicPr>
            <p:nvPr/>
          </p:nvPicPr>
          <p:blipFill>
            <a:blip r:embed="rId3"/>
            <a:stretch>
              <a:fillRect/>
            </a:stretch>
          </p:blipFill>
          <p:spPr>
            <a:xfrm>
              <a:off x="-1" y="2031893"/>
              <a:ext cx="2463154" cy="1849545"/>
            </a:xfrm>
            <a:prstGeom prst="rect">
              <a:avLst/>
            </a:prstGeom>
            <a:ln w="12700" cap="flat">
              <a:noFill/>
              <a:miter lim="400000"/>
              <a:headEnd/>
              <a:tailEnd/>
            </a:ln>
            <a:effectLst/>
          </p:spPr>
        </p:pic>
        <p:pic>
          <p:nvPicPr>
            <p:cNvPr id="1275" name="图片 14" descr="图片 14"/>
            <p:cNvPicPr>
              <a:picLocks noChangeAspect="1"/>
            </p:cNvPicPr>
            <p:nvPr/>
          </p:nvPicPr>
          <p:blipFill>
            <a:blip r:embed="rId4"/>
            <a:stretch>
              <a:fillRect/>
            </a:stretch>
          </p:blipFill>
          <p:spPr>
            <a:xfrm>
              <a:off x="2589518" y="2031893"/>
              <a:ext cx="2463154" cy="1849545"/>
            </a:xfrm>
            <a:prstGeom prst="rect">
              <a:avLst/>
            </a:prstGeom>
            <a:ln w="12700" cap="flat">
              <a:noFill/>
              <a:miter lim="400000"/>
              <a:headEnd/>
              <a:tailEnd/>
            </a:ln>
            <a:effectLst/>
          </p:spPr>
        </p:pic>
      </p:grpSp>
      <p:pic>
        <p:nvPicPr>
          <p:cNvPr id="1277" name="图片 4" descr="图片 4"/>
          <p:cNvPicPr>
            <a:picLocks noChangeAspect="1"/>
          </p:cNvPicPr>
          <p:nvPr/>
        </p:nvPicPr>
        <p:blipFill>
          <a:blip r:embed="rId5"/>
          <a:srcRect r="50638"/>
          <a:stretch>
            <a:fillRect/>
          </a:stretch>
        </p:blipFill>
        <p:spPr>
          <a:xfrm>
            <a:off x="1143000" y="2141571"/>
            <a:ext cx="1830705" cy="2962671"/>
          </a:xfrm>
          <a:prstGeom prst="rect">
            <a:avLst/>
          </a:prstGeom>
          <a:ln w="12700">
            <a:miter lim="400000"/>
            <a:headEnd/>
            <a:tailEnd/>
          </a:ln>
        </p:spPr>
      </p:pic>
      <p:pic>
        <p:nvPicPr>
          <p:cNvPr id="1278" name="图片 6" descr="图片 6"/>
          <p:cNvPicPr>
            <a:picLocks noChangeAspect="1"/>
          </p:cNvPicPr>
          <p:nvPr/>
        </p:nvPicPr>
        <p:blipFill>
          <a:blip r:embed="rId6"/>
          <a:stretch>
            <a:fillRect/>
          </a:stretch>
        </p:blipFill>
        <p:spPr>
          <a:xfrm>
            <a:off x="2993071" y="2169061"/>
            <a:ext cx="1578929" cy="2935181"/>
          </a:xfrm>
          <a:prstGeom prst="rect">
            <a:avLst/>
          </a:prstGeom>
          <a:ln w="12700">
            <a:miter lim="400000"/>
            <a:headEnd/>
            <a:tailEnd/>
          </a:ln>
        </p:spPr>
      </p:pic>
      <p:sp>
        <p:nvSpPr>
          <p:cNvPr id="1279" name="文本框 8"/>
          <p:cNvSpPr txBox="1"/>
          <p:nvPr/>
        </p:nvSpPr>
        <p:spPr>
          <a:xfrm>
            <a:off x="960119" y="5181600"/>
            <a:ext cx="3823971" cy="307340"/>
          </a:xfrm>
          <a:prstGeom prst="rect">
            <a:avLst/>
          </a:prstGeom>
          <a:ln w="12700">
            <a:miter lim="400000"/>
          </a:ln>
        </p:spPr>
        <p:txBody>
          <a:bodyPr lIns="45719" rIns="45719">
            <a:spAutoFit/>
          </a:bodyPr>
          <a:lstStyle>
            <a:lvl1pPr algn="ctr">
              <a:defRPr sz="1400" b="1"/>
            </a:lvl1pPr>
          </a:lstStyle>
          <a:p>
            <a:pPr rtl="1"/>
            <a:r>
              <a:t>סדנת חומצה חזקה ובסיס חזק</a:t>
            </a:r>
          </a:p>
        </p:txBody>
      </p:sp>
      <p:sp>
        <p:nvSpPr>
          <p:cNvPr id="6" name="文本框 5"/>
          <p:cNvSpPr txBox="1"/>
          <p:nvPr/>
        </p:nvSpPr>
        <p:spPr>
          <a:xfrm>
            <a:off x="6096000" y="1527810"/>
            <a:ext cx="1115695" cy="488315"/>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noAutofit/>
          </a:bodyPr>
          <a:p>
            <a:pPr marL="0" marR="0" indent="0" algn="l" defTabSz="914400" rtl="0" fontAlgn="auto" latinLnBrk="0" hangingPunct="0">
              <a:lnSpc>
                <a:spcPct val="100000"/>
              </a:lnSpc>
              <a:spcBef>
                <a:spcPts val="0"/>
              </a:spcBef>
              <a:spcAft>
                <a:spcPts val="0"/>
              </a:spcAft>
              <a:buClrTx/>
              <a:buSzTx/>
              <a:buFontTx/>
              <a:buNone/>
            </a:pPr>
            <a:r>
              <a:rPr kumimoji="0" lang="en-US"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rPr>
              <a:t>לפני ההגנה</a:t>
            </a:r>
            <a:endParaRPr kumimoji="0" lang="en-US"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2" name="文本框 1"/>
          <p:cNvSpPr txBox="1"/>
          <p:nvPr/>
        </p:nvSpPr>
        <p:spPr>
          <a:xfrm>
            <a:off x="6204585" y="3583305"/>
            <a:ext cx="1115695" cy="488315"/>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noAutofit/>
          </a:bodyPr>
          <a:p>
            <a:pPr marL="0" marR="0" indent="0" algn="l" defTabSz="914400" rtl="0" fontAlgn="auto" latinLnBrk="0" hangingPunct="0">
              <a:lnSpc>
                <a:spcPct val="100000"/>
              </a:lnSpc>
              <a:spcBef>
                <a:spcPts val="0"/>
              </a:spcBef>
              <a:spcAft>
                <a:spcPts val="0"/>
              </a:spcAft>
              <a:buClrTx/>
              <a:buSzTx/>
              <a:buFontTx/>
              <a:buNone/>
            </a:pPr>
            <a:r>
              <a:rPr kumimoji="0" lang="en-US"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rPr>
              <a:t>לפני ההגנה</a:t>
            </a:r>
            <a:endParaRPr kumimoji="0" lang="en-US"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8" name="文本框 7"/>
          <p:cNvSpPr txBox="1"/>
          <p:nvPr/>
        </p:nvSpPr>
        <p:spPr>
          <a:xfrm>
            <a:off x="8616315" y="1573530"/>
            <a:ext cx="1576705"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spAutoFit/>
          </a:bodyPr>
          <a:p>
            <a:pPr marL="0" marR="0" indent="0" algn="l" defTabSz="914400" rtl="0" fontAlgn="auto" latinLnBrk="0" hangingPunct="0">
              <a:lnSpc>
                <a:spcPct val="100000"/>
              </a:lnSpc>
              <a:spcBef>
                <a:spcPts val="0"/>
              </a:spcBef>
              <a:spcAft>
                <a:spcPts val="0"/>
              </a:spcAft>
              <a:buClrTx/>
              <a:buSzTx/>
              <a:buFontTx/>
              <a:buNone/>
            </a:pPr>
            <a:r>
              <a:rPr kumimoji="0" lang="en-US"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rPr>
              <a:t>לאחר ההגנה</a:t>
            </a:r>
            <a:endParaRPr kumimoji="0" lang="en-US"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
        <p:nvSpPr>
          <p:cNvPr id="3" name="文本框 2"/>
          <p:cNvSpPr txBox="1"/>
          <p:nvPr/>
        </p:nvSpPr>
        <p:spPr>
          <a:xfrm>
            <a:off x="8760460" y="3606165"/>
            <a:ext cx="1576705" cy="3670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45719" tIns="45719" rIns="45719" bIns="45719" numCol="1" spcCol="38100" rtlCol="0" anchor="t" forceAA="0" upright="0">
            <a:spAutoFit/>
          </a:bodyPr>
          <a:p>
            <a:pPr marL="0" marR="0" indent="0" algn="l" defTabSz="914400" rtl="0" fontAlgn="auto" latinLnBrk="0" hangingPunct="0">
              <a:lnSpc>
                <a:spcPct val="100000"/>
              </a:lnSpc>
              <a:spcBef>
                <a:spcPts val="0"/>
              </a:spcBef>
              <a:spcAft>
                <a:spcPts val="0"/>
              </a:spcAft>
              <a:buClrTx/>
              <a:buSzTx/>
              <a:buFontTx/>
              <a:buNone/>
            </a:pPr>
            <a:r>
              <a:rPr kumimoji="0" lang="en-US"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rPr>
              <a:t>לאחר ההגנה</a:t>
            </a:r>
            <a:endParaRPr kumimoji="0" lang="en-US" altLang="en-US" sz="1800" b="0" i="0" u="none" strike="noStrike" cap="none" spc="0" normalizeH="0" baseline="0">
              <a:ln>
                <a:noFill/>
              </a:ln>
              <a:solidFill>
                <a:srgbClr val="FF0000"/>
              </a:solidFill>
              <a:effectLst/>
              <a:uFillTx/>
              <a:latin typeface="MiSans" panose="00000500000000000000" charset="-122"/>
              <a:ea typeface="MiSans" panose="00000500000000000000" charset="-122"/>
              <a:cs typeface="MiSans" panose="00000500000000000000" charset="-122"/>
              <a:sym typeface="MiSans" panose="00000500000000000000" charset="-122"/>
            </a:endParaRP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1" name="标题 1"/>
          <p:cNvSpPr txBox="1"/>
          <p:nvPr>
            <p:ph type="title"/>
          </p:nvPr>
        </p:nvSpPr>
        <p:spPr>
          <a:xfrm>
            <a:off x="304671" y="152399"/>
            <a:ext cx="8396539" cy="668149"/>
          </a:xfrm>
          <a:prstGeom prst="rect">
            <a:avLst/>
          </a:prstGeom>
        </p:spPr>
        <p:txBody>
          <a:bodyPr/>
          <a:lstStyle/>
          <a:p>
            <a:pPr defTabSz="786130" rtl="1">
              <a:defRPr sz="2410">
                <a:latin typeface="Times New Roman" panose="02020603050405020304"/>
                <a:ea typeface="Times New Roman" panose="02020603050405020304"/>
                <a:cs typeface="Times New Roman" panose="02020603050405020304"/>
                <a:sym typeface="Times New Roman" panose="02020603050405020304"/>
              </a:defRPr>
            </a:pPr>
            <a:r>
              <a:t>3. סדרת מוצרים של חומרים צמנטיים פוספט-מגנזיום</a:t>
            </a:r>
          </a:p>
        </p:txBody>
      </p:sp>
      <p:sp>
        <p:nvSpPr>
          <p:cNvPr id="1282" name="文本框 15"/>
          <p:cNvSpPr txBox="1"/>
          <p:nvPr/>
        </p:nvSpPr>
        <p:spPr>
          <a:xfrm>
            <a:off x="728979" y="990599"/>
            <a:ext cx="4841877" cy="332741"/>
          </a:xfrm>
          <a:prstGeom prst="rect">
            <a:avLst/>
          </a:prstGeom>
          <a:ln w="12700">
            <a:miter lim="400000"/>
          </a:ln>
        </p:spPr>
        <p:txBody>
          <a:bodyPr lIns="45719" rIns="45719">
            <a:spAutoFit/>
          </a:bodyPr>
          <a:lstStyle>
            <a:lvl1pPr>
              <a:defRPr sz="1600" b="1"/>
            </a:lvl1pPr>
          </a:lstStyle>
          <a:p>
            <a:pPr rtl="1"/>
            <a:r>
              <a:t>4 טיט פילוס עצמי פוספט-מגנזיום</a:t>
            </a:r>
          </a:p>
        </p:txBody>
      </p:sp>
      <p:sp>
        <p:nvSpPr>
          <p:cNvPr id="1283" name="文本框 16"/>
          <p:cNvSpPr txBox="1"/>
          <p:nvPr/>
        </p:nvSpPr>
        <p:spPr>
          <a:xfrm>
            <a:off x="728979" y="1672668"/>
            <a:ext cx="11104882" cy="269241"/>
          </a:xfrm>
          <a:prstGeom prst="rect">
            <a:avLst/>
          </a:prstGeom>
          <a:ln w="12700">
            <a:miter lim="400000"/>
          </a:ln>
        </p:spPr>
        <p:txBody>
          <a:bodyPr lIns="45719" rIns="45719">
            <a:spAutoFit/>
          </a:bodyPr>
          <a:lstStyle>
            <a:lvl1pPr>
              <a:lnSpc>
                <a:spcPct val="150000"/>
              </a:lnSpc>
              <a:defRPr sz="1200">
                <a:solidFill>
                  <a:srgbClr val="FF0000"/>
                </a:solidFill>
              </a:defRPr>
            </a:lvl1pPr>
          </a:lstStyle>
          <a:p>
            <a:pPr rtl="1"/>
            <a:r>
              <a:t>רצפת חניון ורצפת סדנה כבדה</a:t>
            </a:r>
          </a:p>
        </p:txBody>
      </p:sp>
      <p:sp>
        <p:nvSpPr>
          <p:cNvPr id="1284" name="文本框 17"/>
          <p:cNvSpPr txBox="1"/>
          <p:nvPr/>
        </p:nvSpPr>
        <p:spPr>
          <a:xfrm>
            <a:off x="756284" y="5568336"/>
            <a:ext cx="10502901" cy="561341"/>
          </a:xfrm>
          <a:prstGeom prst="rect">
            <a:avLst/>
          </a:prstGeom>
          <a:ln w="25400">
            <a:solidFill>
              <a:srgbClr val="FF0000"/>
            </a:solidFill>
            <a:prstDash val="dash"/>
          </a:ln>
        </p:spPr>
        <p:txBody>
          <a:bodyPr lIns="45719" rIns="45719">
            <a:spAutoFit/>
          </a:bodyPr>
          <a:lstStyle>
            <a:lvl1pPr>
              <a:lnSpc>
                <a:spcPct val="150000"/>
              </a:lnSpc>
              <a:defRPr sz="1200">
                <a:solidFill>
                  <a:srgbClr val="FF0000"/>
                </a:solidFill>
              </a:defRPr>
            </a:lvl1pPr>
          </a:lstStyle>
          <a:p>
            <a:pPr rtl="1"/>
            <a:r>
              <a:t>טיט פילוס עצמי MPC משמש לרצפות חניון, ומציג עמידות שחיקה מצוינת, ביצועים ללא אבק, עמידות בסדקים והידבקות עדיפה לבטון הבסיס (עם חוזק הידבקות מעל 2.0 MPa).</a:t>
            </a:r>
          </a:p>
        </p:txBody>
      </p:sp>
      <p:pic>
        <p:nvPicPr>
          <p:cNvPr id="1285" name="图片 18" descr="图片 18"/>
          <p:cNvPicPr>
            <a:picLocks noChangeAspect="1"/>
          </p:cNvPicPr>
          <p:nvPr/>
        </p:nvPicPr>
        <p:blipFill>
          <a:blip r:embed="rId1"/>
          <a:srcRect r="8987"/>
          <a:stretch>
            <a:fillRect/>
          </a:stretch>
        </p:blipFill>
        <p:spPr>
          <a:xfrm>
            <a:off x="152400" y="2347595"/>
            <a:ext cx="2153286" cy="2988946"/>
          </a:xfrm>
          <a:prstGeom prst="rect">
            <a:avLst/>
          </a:prstGeom>
          <a:ln w="12700">
            <a:miter lim="400000"/>
            <a:headEnd/>
            <a:tailEnd/>
          </a:ln>
        </p:spPr>
      </p:pic>
      <p:pic>
        <p:nvPicPr>
          <p:cNvPr id="1286" name="图片 20" descr="图片 20"/>
          <p:cNvPicPr>
            <a:picLocks noChangeAspect="1"/>
          </p:cNvPicPr>
          <p:nvPr/>
        </p:nvPicPr>
        <p:blipFill>
          <a:blip r:embed="rId2"/>
          <a:stretch>
            <a:fillRect/>
          </a:stretch>
        </p:blipFill>
        <p:spPr>
          <a:xfrm>
            <a:off x="2438400" y="2377439"/>
            <a:ext cx="2787015" cy="1455421"/>
          </a:xfrm>
          <a:prstGeom prst="rect">
            <a:avLst/>
          </a:prstGeom>
          <a:ln w="12700">
            <a:miter lim="400000"/>
            <a:headEnd/>
            <a:tailEnd/>
          </a:ln>
        </p:spPr>
      </p:pic>
      <p:pic>
        <p:nvPicPr>
          <p:cNvPr id="1287" name="图片 21" descr="图片 21"/>
          <p:cNvPicPr>
            <a:picLocks noChangeAspect="1"/>
          </p:cNvPicPr>
          <p:nvPr/>
        </p:nvPicPr>
        <p:blipFill>
          <a:blip r:embed="rId3"/>
          <a:stretch>
            <a:fillRect/>
          </a:stretch>
        </p:blipFill>
        <p:spPr>
          <a:xfrm>
            <a:off x="2438400" y="3962400"/>
            <a:ext cx="2813050" cy="1360170"/>
          </a:xfrm>
          <a:prstGeom prst="rect">
            <a:avLst/>
          </a:prstGeom>
          <a:ln w="12700">
            <a:miter lim="400000"/>
            <a:headEnd/>
            <a:tailEnd/>
          </a:ln>
        </p:spPr>
      </p:pic>
      <p:sp>
        <p:nvSpPr>
          <p:cNvPr id="1288" name="文本框 23"/>
          <p:cNvSpPr txBox="1"/>
          <p:nvPr/>
        </p:nvSpPr>
        <p:spPr>
          <a:xfrm>
            <a:off x="6141719" y="1062355"/>
            <a:ext cx="6835142" cy="269241"/>
          </a:xfrm>
          <a:prstGeom prst="rect">
            <a:avLst/>
          </a:prstGeom>
          <a:ln w="12700">
            <a:miter lim="400000"/>
          </a:ln>
        </p:spPr>
        <p:txBody>
          <a:bodyPr lIns="45719" rIns="45719">
            <a:spAutoFit/>
          </a:bodyPr>
          <a:lstStyle>
            <a:lvl1pPr>
              <a:lnSpc>
                <a:spcPct val="150000"/>
              </a:lnSpc>
              <a:defRPr sz="1200">
                <a:solidFill>
                  <a:srgbClr val="FF0000"/>
                </a:solidFill>
              </a:defRPr>
            </a:lvl1pPr>
          </a:lstStyle>
          <a:p>
            <a:pPr rtl="1"/>
            <a:r>
              <a:t>תרחישי יישום: חניה, רציפים</a:t>
            </a:r>
          </a:p>
        </p:txBody>
      </p:sp>
      <p:pic>
        <p:nvPicPr>
          <p:cNvPr id="1289" name="图片 3" descr="图片 3"/>
          <p:cNvPicPr>
            <a:picLocks noChangeAspect="1"/>
          </p:cNvPicPr>
          <p:nvPr/>
        </p:nvPicPr>
        <p:blipFill>
          <a:blip r:embed="rId4"/>
          <a:stretch>
            <a:fillRect/>
          </a:stretch>
        </p:blipFill>
        <p:spPr>
          <a:xfrm>
            <a:off x="6096000" y="1512569"/>
            <a:ext cx="5478780" cy="3726181"/>
          </a:xfrm>
          <a:prstGeom prst="rect">
            <a:avLst/>
          </a:prstGeom>
          <a:ln w="12700">
            <a:miter lim="400000"/>
            <a:headEnd/>
            <a:tailEnd/>
          </a:ln>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1" name="标题 1"/>
          <p:cNvSpPr txBox="1"/>
          <p:nvPr>
            <p:ph type="title"/>
          </p:nvPr>
        </p:nvSpPr>
        <p:spPr>
          <a:xfrm>
            <a:off x="304671" y="152399"/>
            <a:ext cx="8396539" cy="668149"/>
          </a:xfrm>
          <a:prstGeom prst="rect">
            <a:avLst/>
          </a:prstGeom>
        </p:spPr>
        <p:txBody>
          <a:bodyPr/>
          <a:lstStyle/>
          <a:p>
            <a:pPr defTabSz="786130" rtl="1">
              <a:defRPr sz="2065">
                <a:latin typeface="Times New Roman" panose="02020603050405020304"/>
                <a:ea typeface="Times New Roman" panose="02020603050405020304"/>
                <a:cs typeface="Times New Roman" panose="02020603050405020304"/>
                <a:sym typeface="Times New Roman" panose="02020603050405020304"/>
              </a:defRPr>
            </a:pPr>
            <a:r>
              <a:t>4. סיכויי יישום של סדרת מוצרים מחומרים צמנטיים פוספט-מגנזיום</a:t>
            </a:r>
          </a:p>
        </p:txBody>
      </p:sp>
      <p:pic>
        <p:nvPicPr>
          <p:cNvPr id="2" name="图片 1" descr="xntyc"/>
          <p:cNvPicPr>
            <a:picLocks noChangeAspect="1"/>
          </p:cNvPicPr>
          <p:nvPr/>
        </p:nvPicPr>
        <p:blipFill>
          <a:blip r:embed="rId1"/>
          <a:stretch>
            <a:fillRect/>
          </a:stretch>
        </p:blipFill>
        <p:spPr>
          <a:xfrm>
            <a:off x="335915" y="1052830"/>
            <a:ext cx="8881745" cy="5709920"/>
          </a:xfrm>
          <a:prstGeom prst="rect">
            <a:avLst/>
          </a:prstGeom>
        </p:spPr>
      </p:pic>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4" name="标题 1"/>
          <p:cNvSpPr txBox="1"/>
          <p:nvPr>
            <p:ph type="title"/>
          </p:nvPr>
        </p:nvSpPr>
        <p:spPr>
          <a:xfrm>
            <a:off x="304671" y="152399"/>
            <a:ext cx="8396539" cy="668149"/>
          </a:xfrm>
          <a:prstGeom prst="rect">
            <a:avLst/>
          </a:prstGeom>
        </p:spPr>
        <p:txBody>
          <a:bodyPr/>
          <a:lstStyle/>
          <a:p>
            <a:pPr defTabSz="786130" rtl="1">
              <a:defRPr sz="2065">
                <a:latin typeface="Times New Roman" panose="02020603050405020304"/>
                <a:ea typeface="Times New Roman" panose="02020603050405020304"/>
                <a:cs typeface="Times New Roman" panose="02020603050405020304"/>
                <a:sym typeface="Times New Roman" panose="02020603050405020304"/>
              </a:defRPr>
            </a:pPr>
            <a:r>
              <a:t>4. סיכויי יישום של סדרת מוצרים מחומרים צמנטיים פוספט-מגנזיום</a:t>
            </a:r>
          </a:p>
        </p:txBody>
      </p:sp>
      <p:sp>
        <p:nvSpPr>
          <p:cNvPr id="1295" name="文本框 3"/>
          <p:cNvSpPr txBox="1"/>
          <p:nvPr/>
        </p:nvSpPr>
        <p:spPr>
          <a:xfrm>
            <a:off x="818606" y="1219200"/>
            <a:ext cx="10728961" cy="2205991"/>
          </a:xfrm>
          <a:prstGeom prst="rect">
            <a:avLst/>
          </a:prstGeom>
          <a:ln w="12700">
            <a:miter lim="400000"/>
          </a:ln>
        </p:spPr>
        <p:txBody>
          <a:bodyPr lIns="45719" rIns="45719">
            <a:spAutoFit/>
          </a:bodyPr>
          <a:lstStyle/>
          <a:p>
            <a:pPr rtl="1">
              <a:defRPr b="1">
                <a:effectLst>
                  <a:outerShdw blurRad="38100" dist="38100" dir="2700000" rotWithShape="0">
                    <a:srgbClr val="000000">
                      <a:alpha val="43137"/>
                    </a:srgbClr>
                  </a:outerShdw>
                </a:effectLst>
              </a:defRPr>
            </a:pPr>
            <a:r>
              <a:t>(1) מגזר תחבורה כבישית</a:t>
            </a:r>
            <a:endParaRPr sz="3600"/>
          </a:p>
          <a:p>
            <a:pPr rtl="1">
              <a:lnSpc>
                <a:spcPct val="150000"/>
              </a:lnSpc>
              <a:defRPr sz="1400"/>
            </a:pPr>
            <a:r>
              <a:t>על פי "מתווה תוכנית החומש ה-14 לפיתוח ניהול תחזוקת כבישים" של משרד התחבורה, סך קילומטראז' הכבישים של סין הגיע ל-5.28 מיליון קילומטרים עד אפריל 2022. במהלך תקופת החומש ה-13 השקיעה המדינה 1.29 טריליון יואן בכספי תחזוקה, יישמה תחזוקה מונעת על 1.356 מיליון קילומטרים, תחזוקת תיקון על 1.652 מיליון קילומטרים, פרויקטי הגנת חיי בטיחות כבישים על 1.16 מיליון קילומטרים, ושיפצה 58,000 גשרים מסוכנים. צפוי שבמהלך תקופת החומש ה-14 יגיעו השקעות התחזוקה המצטברות ברחבי המדינה ל-1.5 טריליון יואן, כאשר כספי תיקון ותחזוקת כבישים צפויים להסתכם ב-500 מיליארד יואן.</a:t>
            </a:r>
          </a:p>
        </p:txBody>
      </p:sp>
      <p:sp>
        <p:nvSpPr>
          <p:cNvPr id="1296" name="文本框 4"/>
          <p:cNvSpPr txBox="1"/>
          <p:nvPr/>
        </p:nvSpPr>
        <p:spPr>
          <a:xfrm>
            <a:off x="849085" y="3802300"/>
            <a:ext cx="10744201" cy="1361441"/>
          </a:xfrm>
          <a:prstGeom prst="rect">
            <a:avLst/>
          </a:prstGeom>
          <a:ln w="25400">
            <a:solidFill>
              <a:srgbClr val="FF0000"/>
            </a:solidFill>
          </a:ln>
        </p:spPr>
        <p:txBody>
          <a:bodyPr lIns="45719" rIns="45719">
            <a:spAutoFit/>
          </a:bodyPr>
          <a:lstStyle>
            <a:lvl1pPr>
              <a:lnSpc>
                <a:spcPct val="200000"/>
              </a:lnSpc>
              <a:defRPr sz="1200" b="1"/>
            </a:lvl1pPr>
          </a:lstStyle>
          <a:p>
            <a:pPr rtl="1"/>
            <a:r>
              <a:t>השימוש בחומרי תיקון פוספט מגנזיום מקל על שיפור היעילות בתחזוקה ותיקון שגרתיים של כבישים, מפחית משמעותית את משך סגירת הכביש וממזער השפעות שליליות על זרימת התנועה. הוא מאפשר ניצול ישיר של חומרי כביש שנזרקו, מקדם מיחזור ושימוש חוזר בחומרי כביש פסולת, ובכך משיג פרקטיקות בנייה ירוקה לתחזוקת כבישים ותיקונים מהירים.</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8" name="标题 1"/>
          <p:cNvSpPr txBox="1"/>
          <p:nvPr>
            <p:ph type="title"/>
          </p:nvPr>
        </p:nvSpPr>
        <p:spPr>
          <a:xfrm>
            <a:off x="304671" y="152399"/>
            <a:ext cx="8396539" cy="668149"/>
          </a:xfrm>
          <a:prstGeom prst="rect">
            <a:avLst/>
          </a:prstGeom>
        </p:spPr>
        <p:txBody>
          <a:bodyPr/>
          <a:lstStyle/>
          <a:p>
            <a:pPr defTabSz="786130" rtl="1">
              <a:defRPr sz="2065">
                <a:latin typeface="Times New Roman" panose="02020603050405020304"/>
                <a:ea typeface="Times New Roman" panose="02020603050405020304"/>
                <a:cs typeface="Times New Roman" panose="02020603050405020304"/>
                <a:sym typeface="Times New Roman" panose="02020603050405020304"/>
              </a:defRPr>
            </a:pPr>
            <a:r>
              <a:t>4. סיכויי יישום של סדרת מוצרים מחומרים צמנטיים פוספט-מגנזיום</a:t>
            </a:r>
          </a:p>
        </p:txBody>
      </p:sp>
      <p:sp>
        <p:nvSpPr>
          <p:cNvPr id="1299" name="文本框 2"/>
          <p:cNvSpPr txBox="1"/>
          <p:nvPr/>
        </p:nvSpPr>
        <p:spPr>
          <a:xfrm>
            <a:off x="883919" y="1066800"/>
            <a:ext cx="10728962" cy="1882141"/>
          </a:xfrm>
          <a:prstGeom prst="rect">
            <a:avLst/>
          </a:prstGeom>
          <a:ln w="12700">
            <a:miter lim="400000"/>
          </a:ln>
        </p:spPr>
        <p:txBody>
          <a:bodyPr lIns="45719" rIns="45719">
            <a:spAutoFit/>
          </a:bodyPr>
          <a:lstStyle/>
          <a:p>
            <a:pPr rtl="1">
              <a:defRPr b="1">
                <a:effectLst>
                  <a:outerShdw blurRad="38100" dist="38100" dir="2700000" rotWithShape="0">
                    <a:srgbClr val="000000">
                      <a:alpha val="43137"/>
                    </a:srgbClr>
                  </a:outerShdw>
                </a:effectLst>
              </a:defRPr>
            </a:pPr>
            <a:r>
              <a:t>(2) הקמת שדות תעופה</a:t>
            </a:r>
            <a:endParaRPr sz="3600"/>
          </a:p>
          <a:p>
            <a:pPr rtl="1">
              <a:lnSpc>
                <a:spcPct val="150000"/>
              </a:lnSpc>
              <a:defRPr sz="1400"/>
            </a:pPr>
            <a:r>
              <a:t>שדות התעופה לתחבורה אזרחית של סין גדלו מ-180 ב-2011 ל-248 ב-2021, עם קצב צמיחה שנתי ממוצע של 6.8. בנוסף, מספר שדות התעופה לתחבורה כללית הגיע ל-340 עד 2020. על פי "תוכנית החומש ה-14 לפיתוח תעופה אזרחית", שדות התעופה לתחבורה אזרחית של סין צפויים לעלות על 270 עד 2025, עלייה של 22 מ-2021. "מתווה התוכנית לרשת התחבורה התלת-ממדית המשולבת הלאומית" מציע שעד 2035 יהיו למדינה כ-400 שדות תעופה אזרחיים ויוקמו כ-40 מוקדי תעופה אזוריים.</a:t>
            </a:r>
          </a:p>
        </p:txBody>
      </p:sp>
      <p:sp>
        <p:nvSpPr>
          <p:cNvPr id="1300" name="文本框 5"/>
          <p:cNvSpPr txBox="1"/>
          <p:nvPr/>
        </p:nvSpPr>
        <p:spPr>
          <a:xfrm>
            <a:off x="855518" y="3360949"/>
            <a:ext cx="10744201" cy="1628141"/>
          </a:xfrm>
          <a:prstGeom prst="rect">
            <a:avLst/>
          </a:prstGeom>
          <a:ln w="25400">
            <a:solidFill>
              <a:srgbClr val="FF0000"/>
            </a:solidFill>
          </a:ln>
        </p:spPr>
        <p:txBody>
          <a:bodyPr lIns="45719" rIns="45719">
            <a:spAutoFit/>
          </a:bodyPr>
          <a:lstStyle>
            <a:lvl1pPr>
              <a:lnSpc>
                <a:spcPct val="150000"/>
              </a:lnSpc>
              <a:defRPr sz="1200"/>
            </a:lvl1pPr>
          </a:lstStyle>
          <a:p>
            <a:pPr rtl="1"/>
            <a:r>
              <a:t>התחזוקה היומית והתיקון המהיר של מסלולי שדה תעופה ומשטחי חניה דורשים חומרים בעלי ביצועים טכניים יוצאי דופן. חומרי תיקון קונבנציונליים מתקשים לעמוד בדרישות המחמירות לחוזק מוקדם ועמידות שחיקה במהלך חלונות הבנייה הקצרים במיוחד לשיקום מסלולים ומשטחי חניה. ההשקעה השנתית של סין בתיקוני מסלולי שדה תעופה ומשטחי חניה צפויה להגיע ל-8 מיליארד יואן. חומרי תיקון מבוססי פוספט מגנזיום עונים ביעילות על דרישות תיקון מהיר. טיטי תיקון חומצה זרחתית אלה יושמו בהצלחה בפרויקט שיקום הכביש בשדה התעופה הבינלאומי צ'ונגצ'ינג ג'יאנגביי ושולבו בהנחיות הטכניות לתחזוקת כבישי בטון מלט בשדות תעופה אזרחיים, מה שמדגים התנגדות נמוכה לאימוץ נרחב.</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2" name="标题 1"/>
          <p:cNvSpPr txBox="1"/>
          <p:nvPr>
            <p:ph type="title"/>
          </p:nvPr>
        </p:nvSpPr>
        <p:spPr>
          <a:xfrm>
            <a:off x="304671" y="152399"/>
            <a:ext cx="8396539" cy="668149"/>
          </a:xfrm>
          <a:prstGeom prst="rect">
            <a:avLst/>
          </a:prstGeom>
        </p:spPr>
        <p:txBody>
          <a:bodyPr/>
          <a:lstStyle/>
          <a:p>
            <a:pPr defTabSz="758825" rtl="1">
              <a:defRPr sz="1990" b="1">
                <a:latin typeface="MiSans Bold"/>
                <a:ea typeface="MiSans Bold"/>
                <a:cs typeface="MiSans Bold"/>
                <a:sym typeface="MiSans Bold"/>
              </a:defRPr>
            </a:pPr>
            <a:r>
              <a:t>4. סיכויי יישום של סדרת מוצרים מחומרים צמנטיים פוספט-מגנזיום</a:t>
            </a:r>
          </a:p>
        </p:txBody>
      </p:sp>
      <p:sp>
        <p:nvSpPr>
          <p:cNvPr id="1303" name="文本框 3"/>
          <p:cNvSpPr txBox="1"/>
          <p:nvPr/>
        </p:nvSpPr>
        <p:spPr>
          <a:xfrm>
            <a:off x="883919" y="1170923"/>
            <a:ext cx="10728962" cy="2205991"/>
          </a:xfrm>
          <a:prstGeom prst="rect">
            <a:avLst/>
          </a:prstGeom>
          <a:ln w="12700">
            <a:miter lim="400000"/>
          </a:ln>
        </p:spPr>
        <p:txBody>
          <a:bodyPr lIns="45719" rIns="45719">
            <a:spAutoFit/>
          </a:bodyPr>
          <a:lstStyle/>
          <a:p>
            <a:pPr rtl="1">
              <a:defRPr b="1">
                <a:effectLst>
                  <a:outerShdw blurRad="38100" dist="38100" dir="2700000" rotWithShape="0">
                    <a:srgbClr val="000000">
                      <a:alpha val="43137"/>
                    </a:srgbClr>
                  </a:outerShdw>
                </a:effectLst>
              </a:defRPr>
            </a:pPr>
            <a:r>
              <a:t>(3) בנייה</a:t>
            </a:r>
            <a:endParaRPr sz="3600"/>
          </a:p>
          <a:p>
            <a:pPr rtl="1">
              <a:lnSpc>
                <a:spcPct val="150000"/>
              </a:lnSpc>
              <a:defRPr sz="1400"/>
            </a:pPr>
            <a:r>
              <a:t>שטח הבנייה העירוני הקיים של סין עולה על 60 מיליארד מטרים רבועים, עם מעל 20 מיליארד מטרים רבועים של מבנים בני יותר מ-30 שנה, המסמנים את תחילת שלבי התחזוקה למבנים רבים. בינתיים, השלמות דיור שנתיות נותרו יציבות בכ-4 מיליארד מטרים רבועים במשך שנים רצופות (איור 2.1). בנויים בעיקר ממסגרות בטון, מבנים קיימים דורשים מעל מיליון טון של חומרים מקשרים אי-אורגניים מדי שנה לבנייה ולחיזוק מבני. בנוסף, צריכת הדבקים האי-אורגניים להגנה ותחזוקה מבנית צפויה לעלות על מיליון טון בשנה.</a:t>
            </a:r>
          </a:p>
        </p:txBody>
      </p:sp>
      <p:sp>
        <p:nvSpPr>
          <p:cNvPr id="1304" name="文本框 4"/>
          <p:cNvSpPr txBox="1"/>
          <p:nvPr/>
        </p:nvSpPr>
        <p:spPr>
          <a:xfrm>
            <a:off x="838200" y="3886200"/>
            <a:ext cx="10744200" cy="1361440"/>
          </a:xfrm>
          <a:prstGeom prst="rect">
            <a:avLst/>
          </a:prstGeom>
          <a:ln w="25400">
            <a:solidFill>
              <a:srgbClr val="FF0000"/>
            </a:solidFill>
          </a:ln>
        </p:spPr>
        <p:txBody>
          <a:bodyPr lIns="45719" rIns="45719">
            <a:spAutoFit/>
          </a:bodyPr>
          <a:lstStyle>
            <a:lvl1pPr>
              <a:lnSpc>
                <a:spcPct val="200000"/>
              </a:lnSpc>
              <a:defRPr sz="1200" b="1"/>
            </a:lvl1pPr>
          </a:lstStyle>
          <a:p>
            <a:pPr rtl="1"/>
            <a:r>
              <a:t>בתחום חומרי התיקון האי-אורגניים, המוצרים הנוכחיים משתמשים בעיקר במלט פורטלנד כללי ובמלט סולפואלומינט כחומרים צמנטיים להכנה. למרות שמעורבים יצרנים רבים, היקפי הייצור נותרים קטנים יחסית עם ריכוז שוק נמוך וללא מונופוליזציה משמעותית בענף, מה שיוצר פוטנציאל משמעותי לקידום עוקב של סדרת מוצרי מלט פוספט מגנזיום.</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6" name="标题 1"/>
          <p:cNvSpPr txBox="1"/>
          <p:nvPr>
            <p:ph type="title"/>
          </p:nvPr>
        </p:nvSpPr>
        <p:spPr>
          <a:xfrm>
            <a:off x="304671" y="152399"/>
            <a:ext cx="8396539" cy="668149"/>
          </a:xfrm>
          <a:prstGeom prst="rect">
            <a:avLst/>
          </a:prstGeom>
        </p:spPr>
        <p:txBody>
          <a:bodyPr/>
          <a:lstStyle/>
          <a:p>
            <a:pPr defTabSz="786130" rtl="1">
              <a:defRPr sz="2065">
                <a:latin typeface="Times New Roman" panose="02020603050405020304"/>
                <a:ea typeface="Times New Roman" panose="02020603050405020304"/>
                <a:cs typeface="Times New Roman" panose="02020603050405020304"/>
                <a:sym typeface="Times New Roman" panose="02020603050405020304"/>
              </a:defRPr>
            </a:pPr>
            <a:r>
              <a:t>4. סיכויי יישום של סדרת מוצרים מחומרים צמנטיים פוספט-מגנזיום</a:t>
            </a:r>
          </a:p>
        </p:txBody>
      </p:sp>
      <p:grpSp>
        <p:nvGrpSpPr>
          <p:cNvPr id="1309" name="文本框 2"/>
          <p:cNvGrpSpPr/>
          <p:nvPr/>
        </p:nvGrpSpPr>
        <p:grpSpPr>
          <a:xfrm>
            <a:off x="609599" y="1143000"/>
            <a:ext cx="10880092" cy="2708275"/>
            <a:chOff x="0" y="0"/>
            <a:chExt cx="10880090" cy="2708275"/>
          </a:xfrm>
        </p:grpSpPr>
        <p:sp>
          <p:nvSpPr>
            <p:cNvPr id="1307" name="矩形"/>
            <p:cNvSpPr/>
            <p:nvPr/>
          </p:nvSpPr>
          <p:spPr>
            <a:xfrm>
              <a:off x="-1" y="0"/>
              <a:ext cx="10880092" cy="2708275"/>
            </a:xfrm>
            <a:prstGeom prst="rect">
              <a:avLst/>
            </a:prstGeom>
            <a:noFill/>
            <a:ln w="25400" cap="flat">
              <a:solidFill>
                <a:srgbClr val="FF0000"/>
              </a:solidFill>
              <a:prstDash val="solid"/>
              <a:round/>
            </a:ln>
            <a:effectLst/>
          </p:spPr>
          <p:txBody>
            <a:bodyPr wrap="square" lIns="45719" tIns="45719" rIns="45719" bIns="45719" numCol="1" anchor="t">
              <a:noAutofit/>
            </a:bodyPr>
            <a:lstStyle/>
            <a:p>
              <a:pPr>
                <a:lnSpc>
                  <a:spcPct val="150000"/>
                </a:lnSpc>
                <a:defRPr sz="1400"/>
              </a:pPr>
            </a:p>
          </p:txBody>
        </p:sp>
        <p:sp>
          <p:nvSpPr>
            <p:cNvPr id="1308" name="(4) Construction and Maintenance of Subway and Underground Engineering…"/>
            <p:cNvSpPr txBox="1"/>
            <p:nvPr/>
          </p:nvSpPr>
          <p:spPr>
            <a:xfrm>
              <a:off x="58419" y="12700"/>
              <a:ext cx="10763252" cy="2409190"/>
            </a:xfrm>
            <a:prstGeom prst="rect">
              <a:avLst/>
            </a:prstGeom>
            <a:noFill/>
            <a:ln w="12700" cap="flat">
              <a:noFill/>
              <a:miter lim="400000"/>
            </a:ln>
            <a:effectLst/>
          </p:spPr>
          <p:txBody>
            <a:bodyPr wrap="square" lIns="45719" tIns="45719" rIns="45719" bIns="45719" numCol="1" anchor="t">
              <a:spAutoFit/>
            </a:bodyPr>
            <a:lstStyle/>
            <a:p>
              <a:pPr rtl="1">
                <a:lnSpc>
                  <a:spcPct val="200000"/>
                </a:lnSpc>
                <a:defRPr sz="1600" b="1">
                  <a:effectLst>
                    <a:outerShdw blurRad="38100" dist="38100" dir="2700000" rotWithShape="0">
                      <a:srgbClr val="000000">
                        <a:alpha val="43137"/>
                      </a:srgbClr>
                    </a:outerShdw>
                  </a:effectLst>
                </a:defRPr>
              </a:pPr>
              <a:r>
                <a:t>(4) בנייה ותחזוקה של רכבת תחתית והנדסה תת-קרקעית</a:t>
              </a:r>
              <a:endParaRPr sz="3200"/>
            </a:p>
            <a:p>
              <a:pPr rtl="1">
                <a:lnSpc>
                  <a:spcPct val="150000"/>
                </a:lnSpc>
                <a:defRPr sz="1400"/>
              </a:pPr>
              <a:r>
                <a:t>דליפת מקטעי מגן ותחזוקת תחנות רכבת תחתית מתמודדות עם אתגרים עקב חלונות תפעול קצרים. השימוש בחומרי דיוס פוספט מגנזיום מתמודד ביעילות עם הקשיים וחוסר היעילות בתיקון דליפות מקטעי מנהרה במהלך הבנייה. לדוגמה ברכבת התחתית של צ'ונגצ'ינג, עם עלויות תחזוקה של 1.4 מיליון יואן לקילומטר והוצאה שנתית המגיעה ל-700 מיליון יואן, נותר פוטנציאל משמעותי ליישום פתרונות דיוס פוספט מגנזיום.</a:t>
              </a:r>
              <a:endParaRPr sz="2800"/>
            </a:p>
            <a:p>
              <a:pPr rtl="1">
                <a:lnSpc>
                  <a:spcPct val="150000"/>
                </a:lnSpc>
                <a:defRPr sz="1400"/>
              </a:pPr>
              <a:r>
                <a:t>חומרים צמנטיים פוספט-מגנזיום יכולים גם לשמש למניעת חלחול ולתיקון מהיר בפרויקטים הנדסיים תת-קרקעיים.</a:t>
              </a:r>
            </a:p>
          </p:txBody>
        </p:sp>
      </p:grpSp>
      <p:pic>
        <p:nvPicPr>
          <p:cNvPr id="3" name="图片 2" descr="NRlQx"/>
          <p:cNvPicPr>
            <a:picLocks noChangeAspect="1"/>
          </p:cNvPicPr>
          <p:nvPr/>
        </p:nvPicPr>
        <p:blipFill>
          <a:blip r:embed="rId1"/>
          <a:stretch>
            <a:fillRect/>
          </a:stretch>
        </p:blipFill>
        <p:spPr>
          <a:xfrm>
            <a:off x="609600" y="3789045"/>
            <a:ext cx="5866130" cy="3006725"/>
          </a:xfrm>
          <a:prstGeom prst="rect">
            <a:avLst/>
          </a:prstGeom>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2" name="标题 1"/>
          <p:cNvSpPr txBox="1"/>
          <p:nvPr>
            <p:ph type="title"/>
          </p:nvPr>
        </p:nvSpPr>
        <p:spPr>
          <a:xfrm>
            <a:off x="304671" y="152399"/>
            <a:ext cx="8396539" cy="668149"/>
          </a:xfrm>
          <a:prstGeom prst="rect">
            <a:avLst/>
          </a:prstGeom>
        </p:spPr>
        <p:txBody>
          <a:bodyPr/>
          <a:lstStyle/>
          <a:p>
            <a:pPr defTabSz="786130" rtl="1">
              <a:defRPr sz="2065">
                <a:latin typeface="Times New Roman" panose="02020603050405020304"/>
                <a:ea typeface="Times New Roman" panose="02020603050405020304"/>
                <a:cs typeface="Times New Roman" panose="02020603050405020304"/>
                <a:sym typeface="Times New Roman" panose="02020603050405020304"/>
              </a:defRPr>
            </a:pPr>
            <a:r>
              <a:t>4. סיכויי יישום של סדרת מוצרים מחומרים צמנטיים פוספט-מגנזיום</a:t>
            </a:r>
          </a:p>
        </p:txBody>
      </p:sp>
      <p:sp>
        <p:nvSpPr>
          <p:cNvPr id="1313" name="文本框 4"/>
          <p:cNvSpPr txBox="1"/>
          <p:nvPr/>
        </p:nvSpPr>
        <p:spPr>
          <a:xfrm>
            <a:off x="350519" y="1066799"/>
            <a:ext cx="11257282" cy="3736341"/>
          </a:xfrm>
          <a:prstGeom prst="rect">
            <a:avLst/>
          </a:prstGeom>
          <a:ln w="12700">
            <a:miter lim="400000"/>
          </a:ln>
        </p:spPr>
        <p:txBody>
          <a:bodyPr lIns="45719" rIns="45719">
            <a:spAutoFit/>
          </a:bodyPr>
          <a:lstStyle/>
          <a:p>
            <a:pPr rtl="1">
              <a:lnSpc>
                <a:spcPct val="200000"/>
              </a:lnSpc>
              <a:defRPr>
                <a:effectLst>
                  <a:outerShdw blurRad="38100" dist="38100" dir="2700000" rotWithShape="0">
                    <a:srgbClr val="000000">
                      <a:alpha val="43137"/>
                    </a:srgbClr>
                  </a:outerShdw>
                </a:effectLst>
              </a:defRPr>
            </a:pPr>
            <a:r>
              <a:t>(5) הנדסה צבאית</a:t>
            </a:r>
            <a:endParaRPr sz="3600"/>
          </a:p>
          <a:p>
            <a:pPr marL="342900" indent="-720090" rtl="1">
              <a:lnSpc>
                <a:spcPct val="200000"/>
              </a:lnSpc>
              <a:buSzPct val="100000"/>
              <a:buChar char="◆"/>
              <a:defRPr sz="1200"/>
            </a:pPr>
            <a:r>
              <a:t>תיקוני חירום ובנייה של מסלולי שדה תעופה באזורים קרים בגובה רב ובאזורים קוטביים, כולל מסלולים ומשטחי נחיתה למסוקים</a:t>
            </a:r>
            <a:endParaRPr sz="2400"/>
          </a:p>
          <a:p>
            <a:pPr marL="342900" indent="-720090" rtl="1">
              <a:lnSpc>
                <a:spcPct val="200000"/>
              </a:lnSpc>
              <a:buSzPct val="100000"/>
              <a:buChar char="◆"/>
              <a:defRPr sz="1200"/>
            </a:pPr>
            <a:r>
              <a:t>מסופי נמל ומבני בטון חופיים: הגנה ושיקום ® תיקון מבני בטון ואנטי-קורוזיה</a:t>
            </a:r>
            <a:endParaRPr sz="2400"/>
          </a:p>
          <a:p>
            <a:pPr rtl="1">
              <a:lnSpc>
                <a:spcPct val="200000"/>
              </a:lnSpc>
              <a:defRPr sz="1400">
                <a:solidFill>
                  <a:srgbClr val="00B0F0"/>
                </a:solidFill>
                <a:effectLst>
                  <a:outerShdw blurRad="38100" dist="38100" dir="2700000" rotWithShape="0">
                    <a:srgbClr val="000000">
                      <a:alpha val="43137"/>
                    </a:srgbClr>
                  </a:outerShdw>
                </a:effectLst>
              </a:defRPr>
            </a:pPr>
            <a:r>
              <a:t>יתרונות טכניים: חוזק מוקדם גבוה עם חוזק לחיצה המגיע ל-30 MPa תוך שעתיים בסביבות קור קיצוני ומעל 60 MPa לאחר 7 ימים. התכונות המכניות ממשיכות להשתפר עם התאוששות הטמפרטורה, ועלולות לעלות על 80 MPa. משך אחסון ממושך: חומרים דו-רכיביים שומרים על שלמות מכנית כאשר הם אטומים למשך שנה, עם ירידה בביצועים של כ-10% לאחר 5 שנות אחסון אטום. שיטות בנייה פשוטות ויעילות כוללות ערבוב רציף באמצעות משאיות מערבל בטון או טכניקות יישום בהתזה. עמידות קורוזיה עדיפה מדגימה עמידות מצוינת בפני שחיקת מי ים ומונעת קורוזיה של חיזוק פלדה.</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5" name="标题 1"/>
          <p:cNvSpPr txBox="1"/>
          <p:nvPr>
            <p:ph type="title"/>
          </p:nvPr>
        </p:nvSpPr>
        <p:spPr>
          <a:xfrm>
            <a:off x="304671" y="152399"/>
            <a:ext cx="8396539" cy="668149"/>
          </a:xfrm>
          <a:prstGeom prst="rect">
            <a:avLst/>
          </a:prstGeom>
        </p:spPr>
        <p:txBody>
          <a:bodyPr/>
          <a:lstStyle/>
          <a:p>
            <a:pPr defTabSz="786130" rtl="1">
              <a:defRPr sz="2065">
                <a:latin typeface="Times New Roman" panose="02020603050405020304"/>
                <a:ea typeface="Times New Roman" panose="02020603050405020304"/>
                <a:cs typeface="Times New Roman" panose="02020603050405020304"/>
                <a:sym typeface="Times New Roman" panose="02020603050405020304"/>
              </a:defRPr>
            </a:pPr>
            <a:r>
              <a:t>4. סיכויי יישום של סדרת מוצרים מחומרים צמנטיים פוספט-מגנזיום</a:t>
            </a:r>
          </a:p>
        </p:txBody>
      </p:sp>
      <p:sp>
        <p:nvSpPr>
          <p:cNvPr id="1316" name="文本框 3"/>
          <p:cNvSpPr txBox="1"/>
          <p:nvPr/>
        </p:nvSpPr>
        <p:spPr>
          <a:xfrm>
            <a:off x="350519" y="1284561"/>
            <a:ext cx="2880362" cy="828041"/>
          </a:xfrm>
          <a:prstGeom prst="rect">
            <a:avLst/>
          </a:prstGeom>
          <a:ln w="12700">
            <a:miter lim="400000"/>
          </a:ln>
        </p:spPr>
        <p:txBody>
          <a:bodyPr lIns="45719" rIns="45719">
            <a:spAutoFit/>
          </a:bodyPr>
          <a:lstStyle/>
          <a:p>
            <a:pPr rtl="1">
              <a:lnSpc>
                <a:spcPct val="200000"/>
              </a:lnSpc>
              <a:defRPr>
                <a:effectLst>
                  <a:outerShdw blurRad="38100" dist="38100" dir="2700000" rotWithShape="0">
                    <a:srgbClr val="000000">
                      <a:alpha val="43137"/>
                    </a:srgbClr>
                  </a:outerShdw>
                </a:effectLst>
              </a:defRPr>
            </a:pPr>
            <a:r>
              <a:t>(5) הנדסה צבאית</a:t>
            </a:r>
            <a:endParaRPr sz="3600"/>
          </a:p>
          <a:p>
            <a:pPr marL="342900" indent="-720090" rtl="1">
              <a:lnSpc>
                <a:spcPct val="200000"/>
              </a:lnSpc>
              <a:buSzPct val="100000"/>
              <a:buChar char="◆"/>
              <a:defRPr sz="1200"/>
            </a:pPr>
            <a:r>
              <a:t>עמידות מבנים בפני פיצוץ</a:t>
            </a:r>
          </a:p>
        </p:txBody>
      </p:sp>
      <p:sp>
        <p:nvSpPr>
          <p:cNvPr id="1317" name="文本框 6"/>
          <p:cNvSpPr txBox="1"/>
          <p:nvPr/>
        </p:nvSpPr>
        <p:spPr>
          <a:xfrm>
            <a:off x="3341173" y="1349185"/>
            <a:ext cx="7980680" cy="2162787"/>
          </a:xfrm>
          <a:prstGeom prst="rect">
            <a:avLst/>
          </a:prstGeom>
          <a:ln w="12700">
            <a:miter lim="400000"/>
          </a:ln>
        </p:spPr>
        <p:txBody>
          <a:bodyPr lIns="45719" rIns="45719">
            <a:spAutoFit/>
          </a:bodyPr>
          <a:lstStyle/>
          <a:p>
            <a:pPr rtl="1">
              <a:lnSpc>
                <a:spcPct val="150000"/>
              </a:lnSpc>
              <a:defRPr sz="1200">
                <a:solidFill>
                  <a:srgbClr val="00B0F0"/>
                </a:solidFill>
                <a:effectLst>
                  <a:outerShdw blurRad="38100" dist="38100" dir="2700000" rotWithShape="0">
                    <a:srgbClr val="000000">
                      <a:alpha val="43137"/>
                    </a:srgbClr>
                  </a:outerShdw>
                </a:effectLst>
              </a:defRPr>
            </a:pPr>
            <a:r>
              <a:t>יתרונות טכניים: בטון הביצועים הגבוהים במיוחד של פוספט מגנזיום (UHPC) מיוצר ביציקה באתר. ללא תנאי אשפרה, הוא מציג חוזק לחיצה של 80–90 MPa וחוזק כיפוף של 20–25 MPa בגיל 6 שעות; חוזק לחיצה של 120–130 MPa וחוזק כיפוף של 30–35 MPa בגיל 7 ימים, עם חוזק מתיחה מעל 7 MPa. מודול האלסטיות מגיע ל-50–60 GPa בגיל 28 ימים. מידות דגימת מבחן חוזק לחיצה מפורטות: 100 מ"מ × 100 מ"מ × 100 מ"מ.</a:t>
            </a:r>
            <a:endParaRPr sz="2400">
              <a:solidFill>
                <a:srgbClr val="FF0000"/>
              </a:solidFill>
            </a:endParaRPr>
          </a:p>
          <a:p>
            <a:pPr rtl="1">
              <a:lnSpc>
                <a:spcPct val="150000"/>
              </a:lnSpc>
              <a:defRPr>
                <a:solidFill>
                  <a:srgbClr val="FF0000"/>
                </a:solidFill>
              </a:defRPr>
            </a:pPr>
            <a:r>
              <a:t>מידות דגימת מבחן חוזק הלחיצה הן: 100 מ"מ × 100 מ"מ × 400 מ"מ.</a:t>
            </a:r>
          </a:p>
        </p:txBody>
      </p:sp>
      <p:pic>
        <p:nvPicPr>
          <p:cNvPr id="1318" name="图片 159" descr="图片 159"/>
          <p:cNvPicPr>
            <a:picLocks noChangeAspect="1"/>
          </p:cNvPicPr>
          <p:nvPr/>
        </p:nvPicPr>
        <p:blipFill>
          <a:blip r:embed="rId1"/>
          <a:stretch>
            <a:fillRect/>
          </a:stretch>
        </p:blipFill>
        <p:spPr>
          <a:xfrm>
            <a:off x="182343" y="3664070"/>
            <a:ext cx="4029870" cy="2889131"/>
          </a:xfrm>
          <a:prstGeom prst="rect">
            <a:avLst/>
          </a:prstGeom>
          <a:ln w="12700">
            <a:miter lim="400000"/>
            <a:headEnd/>
            <a:tailEnd/>
          </a:ln>
        </p:spPr>
      </p:pic>
      <p:pic>
        <p:nvPicPr>
          <p:cNvPr id="1319" name="图片 169" descr="图片 169"/>
          <p:cNvPicPr>
            <a:picLocks noChangeAspect="1"/>
          </p:cNvPicPr>
          <p:nvPr/>
        </p:nvPicPr>
        <p:blipFill>
          <a:blip r:embed="rId2"/>
          <a:stretch>
            <a:fillRect/>
          </a:stretch>
        </p:blipFill>
        <p:spPr>
          <a:xfrm>
            <a:off x="4212211" y="3712729"/>
            <a:ext cx="3643551" cy="2736731"/>
          </a:xfrm>
          <a:prstGeom prst="rect">
            <a:avLst/>
          </a:prstGeom>
          <a:ln w="12700">
            <a:miter lim="400000"/>
            <a:headEnd/>
            <a:tailEnd/>
          </a:ln>
        </p:spPr>
      </p:pic>
      <p:pic>
        <p:nvPicPr>
          <p:cNvPr id="1320" name="图片 170" descr="图片 170"/>
          <p:cNvPicPr>
            <a:picLocks noChangeAspect="1"/>
          </p:cNvPicPr>
          <p:nvPr/>
        </p:nvPicPr>
        <p:blipFill>
          <a:blip r:embed="rId3"/>
          <a:stretch>
            <a:fillRect/>
          </a:stretch>
        </p:blipFill>
        <p:spPr>
          <a:xfrm>
            <a:off x="7855762" y="3719798"/>
            <a:ext cx="3643551" cy="2743201"/>
          </a:xfrm>
          <a:prstGeom prst="rect">
            <a:avLst/>
          </a:prstGeom>
          <a:ln w="12700">
            <a:miter lim="400000"/>
            <a:headEnd/>
            <a:tailEnd/>
          </a:ln>
        </p:spPr>
      </p:pic>
      <p:sp>
        <p:nvSpPr>
          <p:cNvPr id="1321" name="文本框 2"/>
          <p:cNvSpPr txBox="1"/>
          <p:nvPr/>
        </p:nvSpPr>
        <p:spPr>
          <a:xfrm>
            <a:off x="746125" y="6449695"/>
            <a:ext cx="2901951" cy="288824"/>
          </a:xfrm>
          <a:prstGeom prst="rect">
            <a:avLst/>
          </a:prstGeom>
          <a:ln w="12700">
            <a:miter lim="400000"/>
          </a:ln>
        </p:spPr>
        <p:txBody>
          <a:bodyPr lIns="45719" rIns="45719">
            <a:spAutoFit/>
          </a:bodyPr>
          <a:lstStyle>
            <a:lvl1pPr algn="ctr">
              <a:defRPr sz="1400" b="1">
                <a:latin typeface="+mj-lt"/>
                <a:ea typeface="+mj-ea"/>
                <a:cs typeface="+mj-cs"/>
                <a:sym typeface="Arial" panose="020B0604020202020204"/>
              </a:defRPr>
            </a:lvl1pPr>
          </a:lstStyle>
          <a:p>
            <a:pPr rtl="1"/>
            <a:r>
              <a:t>ניידות וזמן התמצקות</a:t>
            </a:r>
          </a:p>
        </p:txBody>
      </p:sp>
      <p:sp>
        <p:nvSpPr>
          <p:cNvPr id="1322" name="文本框 5"/>
          <p:cNvSpPr txBox="1"/>
          <p:nvPr/>
        </p:nvSpPr>
        <p:spPr>
          <a:xfrm>
            <a:off x="5088254" y="6463029"/>
            <a:ext cx="2015491" cy="288825"/>
          </a:xfrm>
          <a:prstGeom prst="rect">
            <a:avLst/>
          </a:prstGeom>
          <a:ln w="12700">
            <a:miter lim="400000"/>
          </a:ln>
        </p:spPr>
        <p:txBody>
          <a:bodyPr lIns="45719" rIns="45719">
            <a:spAutoFit/>
          </a:bodyPr>
          <a:lstStyle>
            <a:lvl1pPr algn="ctr">
              <a:defRPr sz="1400" b="1">
                <a:latin typeface="+mj-lt"/>
                <a:ea typeface="+mj-ea"/>
                <a:cs typeface="+mj-cs"/>
                <a:sym typeface="Arial" panose="020B0604020202020204"/>
              </a:defRPr>
            </a:lvl1pPr>
          </a:lstStyle>
          <a:p>
            <a:pPr rtl="1"/>
            <a:r>
              <a:t>חוזק לחיצה</a:t>
            </a:r>
          </a:p>
        </p:txBody>
      </p:sp>
      <p:sp>
        <p:nvSpPr>
          <p:cNvPr id="1323" name="文本框 7"/>
          <p:cNvSpPr txBox="1"/>
          <p:nvPr/>
        </p:nvSpPr>
        <p:spPr>
          <a:xfrm>
            <a:off x="8884919" y="6463029"/>
            <a:ext cx="2129157" cy="288825"/>
          </a:xfrm>
          <a:prstGeom prst="rect">
            <a:avLst/>
          </a:prstGeom>
          <a:ln w="12700">
            <a:miter lim="400000"/>
          </a:ln>
        </p:spPr>
        <p:txBody>
          <a:bodyPr lIns="45719" rIns="45719">
            <a:spAutoFit/>
          </a:bodyPr>
          <a:lstStyle>
            <a:lvl1pPr algn="ctr">
              <a:defRPr sz="1400" b="1">
                <a:latin typeface="+mj-lt"/>
                <a:ea typeface="+mj-ea"/>
                <a:cs typeface="+mj-cs"/>
                <a:sym typeface="Arial" panose="020B0604020202020204"/>
              </a:defRPr>
            </a:lvl1pPr>
          </a:lstStyle>
          <a:p>
            <a:pPr rtl="1"/>
            <a:r>
              <a:t>חוזק כיפוף</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5" name="标题 1"/>
          <p:cNvSpPr txBox="1"/>
          <p:nvPr>
            <p:ph type="title"/>
          </p:nvPr>
        </p:nvSpPr>
        <p:spPr>
          <a:xfrm>
            <a:off x="304671" y="152399"/>
            <a:ext cx="8396539" cy="668149"/>
          </a:xfrm>
          <a:prstGeom prst="rect">
            <a:avLst/>
          </a:prstGeom>
        </p:spPr>
        <p:txBody>
          <a:bodyPr/>
          <a:lstStyle/>
          <a:p>
            <a:pPr defTabSz="786130" rtl="1">
              <a:defRPr sz="2065">
                <a:latin typeface="Times New Roman" panose="02020603050405020304"/>
                <a:ea typeface="Times New Roman" panose="02020603050405020304"/>
                <a:cs typeface="Times New Roman" panose="02020603050405020304"/>
                <a:sym typeface="Times New Roman" panose="02020603050405020304"/>
              </a:defRPr>
            </a:pPr>
            <a:r>
              <a:t>4. סיכויי יישום של סדרת מוצרים מחומרים צמנטיים פוספט-מגנזיום</a:t>
            </a:r>
          </a:p>
        </p:txBody>
      </p:sp>
      <p:sp>
        <p:nvSpPr>
          <p:cNvPr id="1326" name="文本框 4"/>
          <p:cNvSpPr txBox="1"/>
          <p:nvPr/>
        </p:nvSpPr>
        <p:spPr>
          <a:xfrm>
            <a:off x="350519" y="1284561"/>
            <a:ext cx="2880362" cy="828041"/>
          </a:xfrm>
          <a:prstGeom prst="rect">
            <a:avLst/>
          </a:prstGeom>
          <a:ln w="12700">
            <a:miter lim="400000"/>
          </a:ln>
        </p:spPr>
        <p:txBody>
          <a:bodyPr lIns="45719" rIns="45719">
            <a:spAutoFit/>
          </a:bodyPr>
          <a:lstStyle/>
          <a:p>
            <a:pPr rtl="1">
              <a:lnSpc>
                <a:spcPct val="200000"/>
              </a:lnSpc>
              <a:defRPr>
                <a:effectLst>
                  <a:outerShdw blurRad="38100" dist="38100" dir="2700000" rotWithShape="0">
                    <a:srgbClr val="000000">
                      <a:alpha val="43137"/>
                    </a:srgbClr>
                  </a:outerShdw>
                </a:effectLst>
              </a:defRPr>
            </a:pPr>
            <a:r>
              <a:t>(5) הנדסה צבאית</a:t>
            </a:r>
            <a:endParaRPr sz="3600"/>
          </a:p>
          <a:p>
            <a:pPr marL="342900" indent="-720090" rtl="1">
              <a:lnSpc>
                <a:spcPct val="200000"/>
              </a:lnSpc>
              <a:buSzPct val="100000"/>
              <a:buChar char="◆"/>
              <a:defRPr sz="1200"/>
            </a:pPr>
            <a:r>
              <a:t>ציפוי חמקנות אינפרא-אדום</a:t>
            </a:r>
          </a:p>
        </p:txBody>
      </p:sp>
      <p:sp>
        <p:nvSpPr>
          <p:cNvPr id="1327" name="文本框 8"/>
          <p:cNvSpPr txBox="1"/>
          <p:nvPr/>
        </p:nvSpPr>
        <p:spPr>
          <a:xfrm>
            <a:off x="3398519" y="1086562"/>
            <a:ext cx="7680962" cy="1926591"/>
          </a:xfrm>
          <a:prstGeom prst="rect">
            <a:avLst/>
          </a:prstGeom>
          <a:ln w="12700">
            <a:miter lim="400000"/>
          </a:ln>
        </p:spPr>
        <p:txBody>
          <a:bodyPr lIns="45719" rIns="45719">
            <a:spAutoFit/>
          </a:bodyPr>
          <a:lstStyle>
            <a:lvl1pPr>
              <a:lnSpc>
                <a:spcPct val="150000"/>
              </a:lnSpc>
              <a:defRPr sz="1400">
                <a:solidFill>
                  <a:srgbClr val="00B0F0"/>
                </a:solidFill>
                <a:effectLst>
                  <a:outerShdw blurRad="38100" dist="38100" dir="2700000" rotWithShape="0">
                    <a:srgbClr val="000000">
                      <a:alpha val="43137"/>
                    </a:srgbClr>
                  </a:outerShdw>
                </a:effectLst>
              </a:defRPr>
            </a:lvl1pPr>
          </a:lstStyle>
          <a:p>
            <a:pPr rtl="1"/>
            <a:r>
              <a:t>יתרונות טכניים: תחמוצת מגנזיום מציגה רפלקטיביות אינפרא-אדום גבוהה ופליטות נמוכה, ומפחיתה ביעילות את עוצמת הקרינה האינפרא-אדומה על משטחים להשגת אפקטי חמקנות. עמידות סביבתית עדיפה: עם נקודות התכה גבוהות ויציבות תרמית/כימית מצוינת, היא שומרת על יציבות ביצועים בתנאים קשים כולל טמפרטורות ולחות גבוהות. ציפוי MPC מדגים קשיות יוצאת דופן, עמידות שחיקה, עמידות בשחיקת רוח, וכן צפיפות והידבקות מצוינות.</a:t>
            </a:r>
          </a:p>
        </p:txBody>
      </p:sp>
      <p:sp>
        <p:nvSpPr>
          <p:cNvPr id="1328" name="文本框 9"/>
          <p:cNvSpPr txBox="1"/>
          <p:nvPr/>
        </p:nvSpPr>
        <p:spPr>
          <a:xfrm>
            <a:off x="654927" y="3581400"/>
            <a:ext cx="10882147" cy="1869441"/>
          </a:xfrm>
          <a:prstGeom prst="rect">
            <a:avLst/>
          </a:prstGeom>
          <a:ln w="12700">
            <a:miter lim="400000"/>
          </a:ln>
        </p:spPr>
        <p:txBody>
          <a:bodyPr lIns="45719" rIns="45719">
            <a:spAutoFit/>
          </a:bodyPr>
          <a:lstStyle/>
          <a:p>
            <a:pPr rtl="1">
              <a:lnSpc>
                <a:spcPct val="150000"/>
              </a:lnSpc>
              <a:defRPr sz="1200"/>
            </a:pPr>
            <a:r>
              <a:t>תחומי יישום של ציפויי פוספט מגנזיום: ציפויים אלה יכולים לשמש לחמקנות אינפרא-אדום בציוד צבאי כדי להפחית את ההסתברות שמטרות יזוהו על ידי מכשירי גילוי אינפרא-אדום. כאשר מיושמים על קירות חיצוניים של בניינים, ציפויי פוספט מגנזיום מאפשרים אפקטי חמקנות אינפרא-אדום תוך שיפור עמידות הציפוי וביצועי הבידוד התרמי. בנוסף, ציפויי פוספט מגנזיום יכולים לשמש להגנת משטח של ציוד יוקרתי, ולשפר יכולות חמקנות אינפרא-אדום, עמידות קורוזיה וביצועים בטמפרטורה גבוהה בתנאי סביבה קשים.</a:t>
            </a:r>
            <a:endParaRPr sz="2400"/>
          </a:p>
          <a:p>
            <a:pPr rtl="1">
              <a:lnSpc>
                <a:spcPct val="150000"/>
              </a:lnSpc>
              <a:defRPr sz="1200"/>
            </a:pPr>
            <a:r>
              <a:t>מטרת יישום: לפתח ציפוי מרוכב משולב רב-תכליתי המשלב חמקנות אינפרא-אדום, חמקנות מכ"ם ומיגון אלקטרומגנטי; ולשלב חומרים מבוססי פחמן לפיתוח ציפויי פוספט מגנזיום המסוגלים להתאמה עצמית של ביצועי חמקנות אינפרא-אדום בתגובה לשינויים סביבתיים.</a:t>
            </a:r>
          </a:p>
        </p:txBody>
      </p:sp>
    </p:spTree>
  </p:cSld>
  <p:clrMapOvr>
    <a:masterClrMapping/>
  </p:clrMapOvr>
  <p:transition spd="med"/>
</p:sld>
</file>

<file path=ppt/theme/theme1.xml><?xml version="1.0" encoding="utf-8"?>
<a:theme xmlns:a="http://schemas.openxmlformats.org/drawingml/2006/main" name="WPS">
  <a:themeElements>
    <a:clrScheme name="WPS">
      <a:dk1>
        <a:srgbClr val="000000"/>
      </a:dk1>
      <a:lt1>
        <a:srgbClr val="FFFFFF"/>
      </a:lt1>
      <a:dk2>
        <a:srgbClr val="A7A7A7"/>
      </a:dk2>
      <a:lt2>
        <a:srgbClr val="535353"/>
      </a:lt2>
      <a:accent1>
        <a:srgbClr val="4874CB"/>
      </a:accent1>
      <a:accent2>
        <a:srgbClr val="EE822F"/>
      </a:accent2>
      <a:accent3>
        <a:srgbClr val="F2BA02"/>
      </a:accent3>
      <a:accent4>
        <a:srgbClr val="75BD42"/>
      </a:accent4>
      <a:accent5>
        <a:srgbClr val="30C0B4"/>
      </a:accent5>
      <a:accent6>
        <a:srgbClr val="E54C5E"/>
      </a:accent6>
      <a:hlink>
        <a:srgbClr val="0000FF"/>
      </a:hlink>
      <a:folHlink>
        <a:srgbClr val="FF00FF"/>
      </a:folHlink>
    </a:clrScheme>
    <a:fontScheme name="WPS">
      <a:majorFont>
        <a:latin typeface="Arial"/>
        <a:ea typeface="Arial"/>
        <a:cs typeface="Arial"/>
      </a:majorFont>
      <a:minorFont>
        <a:latin typeface="Helvetica"/>
        <a:ea typeface="Helvetica"/>
        <a:cs typeface="Helvetica"/>
      </a:minorFont>
    </a:fontScheme>
    <a:fmtScheme name="WP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reflection stA="50000" endPos="40000" dir="5400000" sy="-100000" algn="bl" rotWithShape="0"/>
          </a:effectLst>
        </a:effectStyle>
        <a:effectStyle>
          <a:effectLst>
            <a:reflection stA="50000" endPos="40000" dir="5400000" sy="-100000" algn="bl" rotWithShape="0"/>
          </a:effectLst>
        </a:effectStyle>
        <a:effectStyle>
          <a:effectLst>
            <a:outerShdw blurRad="101600" dist="50800" dir="5400000" rotWithShape="0">
              <a:schemeClr val="accent3">
                <a:alpha val="60000"/>
              </a:scheme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reflection stA="50000" endPos="40000" dir="5400000" sy="-100000" algn="bl" rotWithShape="0"/>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12700" cap="flat">
          <a:solidFill>
            <a:schemeClr val="accent1"/>
          </a:solidFill>
          <a:prstDash val="solid"/>
          <a:miter lim="800000"/>
        </a:ln>
        <a:effectLst>
          <a:outerShdw blurRad="101600" dist="50800" dir="5400000" rotWithShape="0">
            <a:schemeClr val="accent1">
              <a:alpha val="60000"/>
            </a:scheme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PS">
  <a:themeElements>
    <a:clrScheme name="WPS">
      <a:dk1>
        <a:srgbClr val="000000"/>
      </a:dk1>
      <a:lt1>
        <a:srgbClr val="FFFFFF"/>
      </a:lt1>
      <a:dk2>
        <a:srgbClr val="A7A7A7"/>
      </a:dk2>
      <a:lt2>
        <a:srgbClr val="535353"/>
      </a:lt2>
      <a:accent1>
        <a:srgbClr val="4874CB"/>
      </a:accent1>
      <a:accent2>
        <a:srgbClr val="EE822F"/>
      </a:accent2>
      <a:accent3>
        <a:srgbClr val="F2BA02"/>
      </a:accent3>
      <a:accent4>
        <a:srgbClr val="75BD42"/>
      </a:accent4>
      <a:accent5>
        <a:srgbClr val="30C0B4"/>
      </a:accent5>
      <a:accent6>
        <a:srgbClr val="E54C5E"/>
      </a:accent6>
      <a:hlink>
        <a:srgbClr val="0000FF"/>
      </a:hlink>
      <a:folHlink>
        <a:srgbClr val="FF00FF"/>
      </a:folHlink>
    </a:clrScheme>
    <a:fontScheme name="WPS">
      <a:majorFont>
        <a:latin typeface="Arial"/>
        <a:ea typeface="Arial"/>
        <a:cs typeface="Arial"/>
      </a:majorFont>
      <a:minorFont>
        <a:latin typeface="Helvetica"/>
        <a:ea typeface="Helvetica"/>
        <a:cs typeface="Helvetica"/>
      </a:minorFont>
    </a:fontScheme>
    <a:fmtScheme name="WP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reflection stA="50000" endPos="40000" dir="5400000" sy="-100000" algn="bl" rotWithShape="0"/>
          </a:effectLst>
        </a:effectStyle>
        <a:effectStyle>
          <a:effectLst>
            <a:reflection stA="50000" endPos="40000" dir="5400000" sy="-100000" algn="bl" rotWithShape="0"/>
          </a:effectLst>
        </a:effectStyle>
        <a:effectStyle>
          <a:effectLst>
            <a:outerShdw blurRad="101600" dist="50800" dir="5400000" rotWithShape="0">
              <a:schemeClr val="accent3">
                <a:alpha val="60000"/>
              </a:scheme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reflection stA="50000" endPos="40000" dir="5400000" sy="-100000" algn="bl" rotWithShape="0"/>
        </a:effectLst>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12700" cap="flat">
          <a:solidFill>
            <a:schemeClr val="accent1"/>
          </a:solidFill>
          <a:prstDash val="solid"/>
          <a:miter lim="800000"/>
        </a:ln>
        <a:effectLst>
          <a:outerShdw blurRad="101600" dist="50800" dir="5400000" rotWithShape="0">
            <a:schemeClr val="accent1">
              <a:alpha val="60000"/>
            </a:scheme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latin typeface="MiSans" panose="00000500000000000000" charset="-122"/>
            <a:ea typeface="MiSans" panose="00000500000000000000" charset="-122"/>
            <a:cs typeface="MiSans" panose="00000500000000000000" charset="-122"/>
            <a:sym typeface="MiSans" panose="00000500000000000000" charset="-122"/>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24092</Words>
  <Application>WPS 演示</Application>
  <PresentationFormat/>
  <Paragraphs>1081</Paragraphs>
  <Slides>48</Slides>
  <Notes>0</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48</vt:i4>
      </vt:variant>
    </vt:vector>
  </HeadingPairs>
  <TitlesOfParts>
    <vt:vector size="72" baseType="lpstr">
      <vt:lpstr>Arial</vt:lpstr>
      <vt:lpstr>宋体</vt:lpstr>
      <vt:lpstr>Wingdings</vt:lpstr>
      <vt:lpstr>MiSans</vt:lpstr>
      <vt:lpstr>Arial</vt:lpstr>
      <vt:lpstr>微软雅黑</vt:lpstr>
      <vt:lpstr>Microsoft YaHei Bold</vt:lpstr>
      <vt:lpstr>FFont-Family</vt:lpstr>
      <vt:lpstr>Times New Roman Regular</vt:lpstr>
      <vt:lpstr>Times New Roman</vt:lpstr>
      <vt:lpstr>Times New Roman</vt:lpstr>
      <vt:lpstr>Arial Unicode MS</vt:lpstr>
      <vt:lpstr>MiSans Bold</vt:lpstr>
      <vt:lpstr>Symbol</vt:lpstr>
      <vt:lpstr>Helvetica</vt:lpstr>
      <vt:lpstr>MiSans Bold</vt:lpstr>
      <vt:lpstr>Microsoft YaHei Bold</vt:lpstr>
      <vt:lpstr>Times New Roman Regular</vt:lpstr>
      <vt:lpstr>Kata Bold</vt:lpstr>
      <vt:lpstr>Helvetica LT Pro</vt:lpstr>
      <vt:lpstr>Calibri</vt:lpstr>
      <vt:lpstr>KSOFB4AB0A6B</vt:lpstr>
      <vt:lpstr>KSOF7FC4CF2A</vt:lpstr>
      <vt:lpstr>WPS</vt:lpstr>
      <vt:lpstr>PowerPoint 演示文稿</vt:lpstr>
      <vt:lpstr>תוכן העניינים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1. הרכב ותכונות של חומרים צמנטיים פוספט-מגנזיום</vt:lpstr>
      <vt:lpstr>2. יישומים הנדסיים של חומרים צמנטיים פוספט-מגנזיום</vt:lpstr>
      <vt:lpstr>2. יישומים הנדסיים של חומרים צמנטיים פוספט-מגנזיום</vt:lpstr>
      <vt:lpstr>2. יישומים הנדסיים של חומרים צמנטיים פוספט-מגנזיום</vt:lpstr>
      <vt:lpstr>2. יישומים הנדסיים של חומרים צמנטיים פוספט-מגנזיום</vt:lpstr>
      <vt:lpstr>2. יישומים הנדסיים של חומרים צמנטיים פוספט-מגנזיום</vt:lpstr>
      <vt:lpstr>2. יישומים הנדסיים של חומרים צמנטיים פוספט-מגנזיום</vt:lpstr>
      <vt:lpstr>2. יישומים הנדסיים של חומרים צמנטיים פוספט-מגנזיום</vt:lpstr>
      <vt:lpstr>3. סדרת מוצרים של חומרים צמנטיים פוספט-מגנזיום</vt:lpstr>
      <vt:lpstr>3. סדרת מוצרים של חומרים צמנטיים פוספט-מגנזיום</vt:lpstr>
      <vt:lpstr>3. סדרת מוצרים של חומרים צמנטיים פוספט-מגנזיום</vt:lpstr>
      <vt:lpstr>3. סדרת מוצרים של חומרים צמנטיים פוספט-מגנזיום</vt:lpstr>
      <vt:lpstr>3. סדרת מוצרים של חומרים צמנטיים פוספט-מגנזיום</vt:lpstr>
      <vt:lpstr>3. סדרת מוצרים של חומרים צמנטיים פוספט-מגנזיום</vt:lpstr>
      <vt:lpstr>3. סדרת מוצרים של חומרים צמנטיים פוספט-מגנזיום</vt:lpstr>
      <vt:lpstr>3. סדרת מוצרים של חומרים צמנטיים פוספט-מגנזיום</vt:lpstr>
      <vt:lpstr>4. סיכויי יישום של סדרת מוצרים מחומרים צמנטיים פוספט-מגנזיום</vt:lpstr>
      <vt:lpstr>4. סיכויי יישום של סדרת מוצרים מחומרים צמנטיים פוספט-מגנזיום</vt:lpstr>
      <vt:lpstr>4. סיכויי יישום של סדרת מוצרים מחומרים צמנטיים פוספט-מגנזיום</vt:lpstr>
      <vt:lpstr>4. סיכויי יישום של סדרת מוצרים מחומרים צמנטיים פוספט-מגנזיום</vt:lpstr>
      <vt:lpstr>4. סיכויי יישום של סדרת מוצרים מחומרים צמנטיים פוספט-מגנזיום</vt:lpstr>
      <vt:lpstr>4. סיכויי יישום של סדרת מוצרים מחומרים צמנטיים פוספט-מגנזיום</vt:lpstr>
      <vt:lpstr>4. סיכויי יישום של סדרת מוצרים מחומרים צמנטיים פוספט-מגנזיום</vt:lpstr>
      <vt:lpstr>4. סיכויי יישום של סדרת מוצרים מחומרים צמנטיים פוספט-מגנזיום</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James</cp:lastModifiedBy>
  <cp:revision>2</cp:revision>
  <dcterms:created xsi:type="dcterms:W3CDTF">2026-10-19T06:21:11Z</dcterms:created>
  <dcterms:modified xsi:type="dcterms:W3CDTF">2026-10-19T06:35:03Z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8E686BBC7B79450685A80BB2428D7454_12</vt:lpwstr>
  </property>
</Properties>
</file>